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716016" y="908720"/>
            <a:ext cx="3778696" cy="4860255"/>
          </a:xfrm>
        </p:spPr>
        <p:txBody>
          <a:bodyPr anchor="t"/>
          <a:lstStyle>
            <a:lvl1pPr algn="ctr">
              <a:defRPr sz="1800" b="1" cap="all">
                <a:latin typeface="+mn-lt"/>
              </a:defRPr>
            </a:lvl1pPr>
          </a:lstStyle>
          <a:p>
            <a:pPr lvl="0"/>
            <a:r>
              <a:rPr lang="ru-RU" dirty="0" smtClean="0"/>
              <a:t>Автор шаблону </a:t>
            </a:r>
            <a:r>
              <a:rPr lang="ru-RU" dirty="0" err="1" smtClean="0"/>
              <a:t>презентації</a:t>
            </a:r>
            <a:r>
              <a:rPr lang="ru-RU" dirty="0" smtClean="0"/>
              <a:t> -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Несенюк О.В.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 можете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презентацій</a:t>
            </a:r>
            <a:r>
              <a:rPr lang="ru-RU" dirty="0" smtClean="0"/>
              <a:t>, але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Ви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вказати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автора та </a:t>
            </a:r>
            <a:r>
              <a:rPr lang="ru-RU" dirty="0" err="1" smtClean="0"/>
              <a:t>джерело</a:t>
            </a:r>
            <a:r>
              <a:rPr lang="ru-RU" dirty="0" smtClean="0"/>
              <a:t> шаблону – </a:t>
            </a:r>
            <a:br>
              <a:rPr lang="ru-RU" dirty="0" smtClean="0"/>
            </a:br>
            <a:r>
              <a:rPr lang="ru-RU" dirty="0" smtClean="0"/>
              <a:t>сайт </a:t>
            </a:r>
            <a:r>
              <a:rPr lang="en-US" dirty="0" smtClean="0"/>
              <a:t>http://shkola-ditsad.ucoz.com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/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Звіт директора </a:t>
            </a:r>
            <a:b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Партизанської ЗОШ </a:t>
            </a:r>
            <a:b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Зінченко Лілії Сергіївни </a:t>
            </a:r>
            <a:b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 діяльність школи </a:t>
            </a:r>
            <a:b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uk-UA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 період 2017-2018 навчального року </a:t>
            </a:r>
            <a:endParaRPr lang="uk-UA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72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показали наступні результати: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 fontScale="92500"/>
          </a:bodyPr>
          <a:lstStyle/>
          <a:p>
            <a:pPr lvl="0">
              <a:buFont typeface="Wingdings" pitchFamily="2" charset="2"/>
              <a:buChar char="v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Учні 8,9,10,11 класів (13 учнів) посіли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місце у районних змаганнях з баскетболу;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Учні 7,8,9,10 класів (13 учнів) посіли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місце у районних змаганнях з футболу;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Учні 8,10 класів (15 учнів) посіли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 місце у районному етапі щорічного Зльоту туристів-краєзнавців;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20180324_0919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717032"/>
            <a:ext cx="4077524" cy="23751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30121945_1636845866364044_92955705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1589" y="4925518"/>
            <a:ext cx="3132411" cy="19324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1523028463[1]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340768"/>
            <a:ext cx="3475360" cy="230156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показали наступні результати: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625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 5-6 класів (12 учнів) отримали у змаганнях з футболу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місце на приз кубку «Шкіряний м’яч» 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Учні 4-10 класів (14 учнів) отримали Диплом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ступеня (2 учня),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ступеня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(11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учн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ів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ступеня (1 учень) Міжнародного інтерактивного конкурсу «Колосок»;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 5-10 класів (13 учнів) зайняли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,III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місце у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етап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 Всеукраїнського фізкультурно-патріотичного фестивалю школярів «Козацький гарт»;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20180417_111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00808"/>
            <a:ext cx="3751981" cy="19768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31301941_375048783008579_177811348842663116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501008"/>
            <a:ext cx="4315972" cy="242773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показали наступні результати: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 fontScale="5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 9-11 класів (8 учнів) посіли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місце у районному етапі Всеукраїнського дитячо-юнацької військово-патріотичної гри «Сокіл» (Джура);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 8-11 класів(6 учнів) зайняли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місце у районному змаганні з легкоатлетичного кросу;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Учень 10 класу , Шевчук Владислав, став переможцем в номінації «Декоративно-ужиткове мистецтво» у районному етапі щорічного огляду-конкурсу дитячо-художньої творчості «Таврійський барво грай»;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31946927_379059169274207_610691709083530035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3178" y="1052736"/>
            <a:ext cx="2835246" cy="23331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31143779_373606083152849_8684906811519664128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35688" y="3068960"/>
            <a:ext cx="2808312" cy="19033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31870341_202732593668764_407518949443161292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725144"/>
            <a:ext cx="3163844" cy="17796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31934822_379057642607693_207850548967872921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3068960"/>
            <a:ext cx="2843808" cy="15746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31939653_379058975940893_410749806379322572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4149080"/>
            <a:ext cx="1642071" cy="2538467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показали наступні результати: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5122912" cy="4525963"/>
          </a:xfrm>
        </p:spPr>
        <p:txBody>
          <a:bodyPr>
            <a:normAutofit fontScale="625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За участь у Всеукраїнській грі «Соняшник» - 2018 учні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Безручко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Руслан(5Б клас), Жукова Ксенія(5Б клас),Лисенко Аліна (8Б клас) отримали Диплом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,III ступенів Всеукраїнського рівня;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Учень 10 класу Шевчук Станіслав переможець шкільного конкурсу «Учень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року-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2018»;</a:t>
            </a:r>
          </a:p>
          <a:p>
            <a:pPr lvl="0">
              <a:buFont typeface="Wingdings" pitchFamily="2" charset="2"/>
              <a:buChar char="v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РАЙОННИЙ ЕТАП КОНКУРСУ «ТАВРІЙСЬКИЙ БАРВОГРАЙ» До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заключного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концерту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переможців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районного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етапу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огляду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–конкурсу 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Таврійський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барвограй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увійшов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художній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номер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виконаний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нашою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ученицею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Тетяною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Гуртовенко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Волкова Т.І.).</a:t>
            </a:r>
          </a:p>
          <a:p>
            <a:endParaRPr lang="ru-RU" dirty="0"/>
          </a:p>
        </p:txBody>
      </p:sp>
      <p:pic>
        <p:nvPicPr>
          <p:cNvPr id="4" name="Рисунок 3" descr="31945998_1742997942457409_200727113349726208_n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96952"/>
            <a:ext cx="4356649" cy="29135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31906819_1742997805790756_3791625845060141056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340768"/>
            <a:ext cx="2771800" cy="185364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692696"/>
            <a:ext cx="3240360" cy="5256584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Відповідно до плану роботи школи впродовж навчального року у школі проходили предметні тижні з базових дисциплін.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На базі школи протягом року пройшло 2 районних заходи: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 жовтні  2017 року – районний семінар учителів початкових класів;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 квітні  2018 року районний семінар учителів математики;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_1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6024" y="1268760"/>
            <a:ext cx="3847976" cy="28859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31144176_1655799237802040_320829354451507609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221088"/>
            <a:ext cx="3203848" cy="24028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IMG_1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5093804"/>
            <a:ext cx="2160240" cy="16201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08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5157192"/>
            <a:ext cx="1931707" cy="14487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20180406_1003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3717032"/>
            <a:ext cx="2432270" cy="13681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31910142_369211193589521_7108382127141421056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692696"/>
            <a:ext cx="2267744" cy="12756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WP_20171017_09_45_54_Pr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3573016"/>
            <a:ext cx="2426982" cy="13681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 descr="IMG_147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5896" y="1916832"/>
            <a:ext cx="1951765" cy="14638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 descr="31154243_1655799254468705_5319284586272784384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95936" y="4797152"/>
            <a:ext cx="2160240" cy="18857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 descr="IMG_05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00192" y="332656"/>
            <a:ext cx="2664296" cy="199822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764705"/>
            <a:ext cx="7344816" cy="273630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На сайті школи постійно додаються фото-звіти з життя школи, свят, відкритих уроків тощо. Адміністрацією школи викладаються методичні рекомендації для вчителів, дітей та батьків.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46120"/>
            <a:ext cx="7236296" cy="35118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1312" y="1052736"/>
            <a:ext cx="6192688" cy="295232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 Партизанській  загальноосвітній   школі  І-ІІІ ступенів  Генічеської районної ради Херсонської області влітку 2017-2018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функціонував  табір з денним перебуванням дітей «Тавричанка » 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  208</a:t>
            </a:r>
          </a:p>
          <a:p>
            <a:endParaRPr lang="ru-RU" dirty="0"/>
          </a:p>
        </p:txBody>
      </p:sp>
      <p:pic>
        <p:nvPicPr>
          <p:cNvPr id="4" name="Рисунок 3" descr="20953103_228814287707241_463913751235316940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350476"/>
            <a:ext cx="4644008" cy="35075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0180602_094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84784"/>
            <a:ext cx="2699792" cy="20248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DSC07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61048"/>
            <a:ext cx="4104456" cy="262710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11560" y="1196752"/>
            <a:ext cx="77048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протязі 2017-2018 навчального року, батьками , вчителями та техперсоналом було </a:t>
            </a:r>
            <a:r>
              <a:rPr kumimoji="0" lang="uk-UA" sz="2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прикладено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багато зусиль,щодо утримання школи в належному стані .</a:t>
            </a:r>
            <a:endParaRPr kumimoji="0" lang="uk-UA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3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2208245" cy="16561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IMG_E37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636912"/>
            <a:ext cx="5184576" cy="38884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E37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5754" y="4365104"/>
            <a:ext cx="2208246" cy="165618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4690864" cy="5112568"/>
          </a:xfrm>
        </p:spPr>
        <p:txBody>
          <a:bodyPr>
            <a:normAutofit fontScale="92500"/>
          </a:bodyPr>
          <a:lstStyle/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Провели повний ремонт в 4 учбових класах (20000 грн.) – спонсори;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Провели косметичний ремонт  у 16 класах ( 5000 грн.) – спонсори;</a:t>
            </a:r>
          </a:p>
          <a:p>
            <a:pPr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Провели косметичний ремонт  у приміщенні школи (8000 грн.) – бюджет;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m9jl0h3VK0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242" y="2636912"/>
            <a:ext cx="2643758" cy="35250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4Q_SDTQwgM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764704"/>
            <a:ext cx="2747797" cy="206084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764704"/>
            <a:ext cx="4824536" cy="4525963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Замінені крани в умивальниках на 2,3 поверсі   (4=1040 ) – бюджет;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Проведено косметичний ремонт котельні (2000 грн.) – бюджет;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Побілені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бардюри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на майданчиках школи (250 грн.) – бюджет;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14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764704"/>
            <a:ext cx="3707904" cy="278092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Нормативна база, якою керувалася у своїй діяльності:</a:t>
            </a:r>
            <a:endParaRPr lang="ru-RU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85000" lnSpcReduction="20000"/>
          </a:bodyPr>
          <a:lstStyle/>
          <a:p>
            <a:pPr algn="just">
              <a:defRPr/>
            </a:pPr>
            <a:r>
              <a:rPr lang="uk-UA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Законом України «Про освіту» 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прийнятий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05.09.2017, набрав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чинності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28.09.2017 )</a:t>
            </a:r>
            <a:r>
              <a:rPr lang="uk-UA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defRPr/>
            </a:pP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Статутом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defRPr/>
            </a:pP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Правилами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внутрішнього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трудового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розпорядку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defRPr/>
            </a:pPr>
            <a:r>
              <a:rPr lang="uk-UA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Положенням про загальноосвітній навчальний заклад, затвердженого Постановою Кабінету Міністрів України від 27 серпня 2010 р. № 778, </a:t>
            </a:r>
          </a:p>
          <a:p>
            <a:pPr algn="just">
              <a:defRPr/>
            </a:pP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посадовими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обов’язками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директора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defRPr/>
            </a:pP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законодавством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нормативними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актами,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регламентують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керівника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закладу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загальної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середньої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908720"/>
            <a:ext cx="3826768" cy="5217443"/>
          </a:xfrm>
        </p:spPr>
        <p:txBody>
          <a:bodyPr>
            <a:normAutofit fontScale="775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Придбано матеріалів у ЧП «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Гирич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» за бюджетні кошти (8200 грн.);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Провели косметичний ремонт маленького  спортивного залу  за бюджетні кошти ( 400 грн.);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Частково відремонтований дах школи;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Станом на 01.08.2018р. залишок вугілля 37 тонн.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" name="Рисунок 3" descr="IMG_3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692696"/>
            <a:ext cx="3995936" cy="299695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6408712" cy="4525963"/>
          </a:xfrm>
        </p:spPr>
        <p:txBody>
          <a:bodyPr>
            <a:normAutofit fontScale="92500"/>
          </a:bodyPr>
          <a:lstStyle/>
          <a:p>
            <a:pPr algn="ctr">
              <a:buFont typeface="Wingdings" pitchFamily="2" charset="2"/>
              <a:buChar char="v"/>
            </a:pP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Загальна сума спонсорських коштів, які використані на ремонт </a:t>
            </a:r>
          </a:p>
          <a:p>
            <a:pPr algn="ctr">
              <a:buNone/>
            </a:pP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25 000 грн.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Загальна сума бюджетних  коштів, які використані на ремонт 19 890 грн.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6264696" cy="4896544"/>
          </a:xfrm>
        </p:spPr>
        <p:txBody>
          <a:bodyPr/>
          <a:lstStyle/>
          <a:p>
            <a:pPr algn="ctr">
              <a:buNone/>
            </a:pP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 є потреби у :</a:t>
            </a:r>
            <a:endParaRPr lang="ru-RU" sz="3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заміні даху школи;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капітальному ремонті цоколю будівлі школи; 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придбанні спліт - системи в актову залу;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заміні огорожі  школи;</a:t>
            </a:r>
            <a:endParaRPr lang="ru-RU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IMG_37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764704"/>
            <a:ext cx="2592288" cy="19442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З метою захисту законних інтересів своїх дітей в органах громадського самоврядування закладу, державних та судових органах, надання допомоги педагогічному колективу загальноосвітнього навчального закладу в реалізації завдань загально середньої освіти, допомога у здобутті учнями обов’язкової загальної середньої освіти, всебічного зміцнення зв’язків між родинами, навчальним закладом і громадськістю для встановлення єдності їх виховного впливу на дітей</a:t>
            </a:r>
            <a:endParaRPr lang="ru-RU" sz="4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5100" b="1" i="1" u="sng" dirty="0" smtClean="0">
                <a:latin typeface="Times New Roman" pitchFamily="18" charset="0"/>
                <a:cs typeface="Times New Roman" pitchFamily="18" charset="0"/>
              </a:rPr>
              <a:t>створена громадська організація «Батьківський комітет </a:t>
            </a:r>
          </a:p>
          <a:p>
            <a:pPr algn="ctr">
              <a:buNone/>
            </a:pPr>
            <a:r>
              <a:rPr lang="uk-UA" sz="5100" b="1" i="1" u="sng" dirty="0" smtClean="0">
                <a:latin typeface="Times New Roman" pitchFamily="18" charset="0"/>
                <a:cs typeface="Times New Roman" pitchFamily="18" charset="0"/>
              </a:rPr>
              <a:t>Партизанської ЗОШ».</a:t>
            </a:r>
            <a:endParaRPr lang="ru-RU" sz="40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 fontScale="70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Станом на 01 вересня   2017 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р. </a:t>
            </a: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школі навчалося  </a:t>
            </a:r>
          </a:p>
          <a:p>
            <a:pPr algn="ctr">
              <a:buNone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403 учнів. </a:t>
            </a:r>
          </a:p>
          <a:p>
            <a:pPr algn="ctr">
              <a:buNone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У минулому </a:t>
            </a:r>
          </a:p>
          <a:p>
            <a:pPr algn="ctr">
              <a:buNone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2017-2018 навчальному </a:t>
            </a:r>
          </a:p>
          <a:p>
            <a:pPr algn="ctr">
              <a:buNone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році 44 учня закінчили </a:t>
            </a:r>
          </a:p>
          <a:p>
            <a:pPr algn="ctr">
              <a:buNone/>
            </a:pPr>
            <a:r>
              <a:rPr lang="uk-UA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Школу.</a:t>
            </a:r>
            <a:endParaRPr lang="ru-RU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None/>
            </a:pPr>
            <a:endParaRPr lang="ru-RU" sz="6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Кадрове та методичне забезпечення навчально-виховного процесу : </a:t>
            </a:r>
            <a:endParaRPr lang="ru-RU" sz="36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b="1" i="1" u="sng" dirty="0" smtClean="0"/>
              <a:t>На кінець 2017-2018 </a:t>
            </a:r>
            <a:r>
              <a:rPr lang="uk-UA" b="1" i="1" u="sng" dirty="0" err="1" smtClean="0"/>
              <a:t>н.р</a:t>
            </a:r>
            <a:r>
              <a:rPr lang="uk-UA" b="1" i="1" u="sng" dirty="0" smtClean="0"/>
              <a:t>. якісний склад педагогічного колективу </a:t>
            </a:r>
            <a:r>
              <a:rPr lang="uk-UA" b="1" i="1" u="sng" dirty="0" smtClean="0"/>
              <a:t>становив:</a:t>
            </a:r>
            <a:endParaRPr lang="ru-RU" b="1" i="1" u="sng" dirty="0" smtClean="0"/>
          </a:p>
          <a:p>
            <a:pPr lvl="0"/>
            <a:r>
              <a:rPr lang="uk-UA" b="1" i="1" dirty="0" smtClean="0"/>
              <a:t>Спеціаліст вищої категорії – 3, що складає 9%;</a:t>
            </a:r>
            <a:endParaRPr lang="ru-RU" b="1" i="1" dirty="0" smtClean="0"/>
          </a:p>
          <a:p>
            <a:pPr lvl="0"/>
            <a:r>
              <a:rPr lang="uk-UA" b="1" i="1" dirty="0" smtClean="0"/>
              <a:t>Спеціаліст І категорії – 21, що складає 60 %;</a:t>
            </a:r>
            <a:endParaRPr lang="ru-RU" b="1" i="1" dirty="0" smtClean="0"/>
          </a:p>
          <a:p>
            <a:pPr lvl="0"/>
            <a:r>
              <a:rPr lang="uk-UA" b="1" i="1" dirty="0" smtClean="0"/>
              <a:t>Спеціаліст ІІ категорії – 2 що складає 6%;</a:t>
            </a:r>
            <a:endParaRPr lang="ru-RU" b="1" i="1" dirty="0" smtClean="0"/>
          </a:p>
          <a:p>
            <a:pPr lvl="0"/>
            <a:r>
              <a:rPr lang="uk-UA" b="1" i="1" dirty="0" smtClean="0"/>
              <a:t>Спеціаліст – 9, що складає 25 %;</a:t>
            </a:r>
            <a:endParaRPr lang="ru-RU" b="1" i="1" dirty="0" smtClean="0"/>
          </a:p>
          <a:p>
            <a:pPr lvl="0"/>
            <a:r>
              <a:rPr lang="uk-UA" b="1" i="1" dirty="0" smtClean="0"/>
              <a:t>1 вчитель має звання «Старший учитель».</a:t>
            </a:r>
            <a:endParaRPr lang="ru-RU" b="1" i="1" dirty="0" smtClean="0"/>
          </a:p>
          <a:p>
            <a:pPr>
              <a:buNone/>
            </a:pPr>
            <a:r>
              <a:rPr lang="uk-UA" b="1" i="1" u="sng" dirty="0" smtClean="0"/>
              <a:t>Відповідно до Типового Положення «Про атестацію педагогічних працівників» та на підставі поданих заяв у 2017-2018 навчальному році атестувалося 8 педагогічних працівників</a:t>
            </a:r>
            <a:endParaRPr lang="ru-RU" b="1" i="1" u="sng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452596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sz="4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2017-2018 </a:t>
            </a:r>
            <a:r>
              <a:rPr lang="uk-UA" sz="4000" b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н.р</a:t>
            </a:r>
            <a:r>
              <a:rPr lang="uk-UA" sz="4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</a:p>
          <a:p>
            <a:pPr algn="ctr">
              <a:buNone/>
            </a:pPr>
            <a:r>
              <a:rPr lang="uk-UA" sz="40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учні школи брали участь у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1920857"/>
            <a:ext cx="58326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І-ІІ етапі Всеукраїнських олімпіадах з базових дисциплін (І етап – 169 учнів, ІІ етап – 58 учнів),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мовно-літературному конкурсі імені Т.Г. Шевченка – 32 учня,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Міжнародному конкурсі з української мови імені П.</a:t>
            </a:r>
            <a:r>
              <a:rPr kumimoji="0" lang="uk-UA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Яцика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- 23 учня,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українознавчому конкурсі «Соняшник» - 24 учня,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районних змаганнях до Дня Збройних Сил України – 5 учнів;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Міжнародному інтелектуальному природничому конкурсі «Колосок» - 24 учня;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шкільний конкурс «Учень року – 2018 </a:t>
            </a:r>
            <a:r>
              <a:rPr kumimoji="0" lang="uk-UA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року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- 10 учнів;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шкільному конкурсі «</a:t>
            </a:r>
            <a:r>
              <a:rPr kumimoji="0" lang="uk-UA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Мальпоменочка</a:t>
            </a: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- 12 учнів;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2017-2018 </a:t>
            </a:r>
            <a:r>
              <a:rPr lang="uk-UA" b="1" u="sng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н.р</a:t>
            </a:r>
            <a:r>
              <a:rPr lang="uk-UA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br>
              <a:rPr lang="uk-UA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учні школи брали участь у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6059016" cy="4525963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спортивних змаганнях – 37 учнів;</a:t>
            </a: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туристичних змаганнях – 15 учнів; </a:t>
            </a:r>
          </a:p>
          <a:p>
            <a:pPr lvl="0">
              <a:buFont typeface="Wingdings" pitchFamily="2" charset="2"/>
              <a:buChar char="v"/>
            </a:pPr>
            <a:r>
              <a:rPr lang="uk-UA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конкурсі на кращі мистецькі та учнівські твори ,присвячені історії національно-визвольної боротьби українського та кримськотатарського народів за державний суверенітет і територіальну цілісність України та відлуння історичних паралелей до сьогодення на тему «Історичній паралелі»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692696"/>
            <a:ext cx="81469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buNone/>
            </a:pPr>
            <a:r>
              <a:rPr lang="uk-UA" sz="40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показали наступні результати: </a:t>
            </a:r>
            <a:endParaRPr lang="uk-UA" sz="4800" b="1" i="1" u="sng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83568" y="1650575"/>
            <a:ext cx="396044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9144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 10 класу (2 учня) посіли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місце в районних змаганнях з кросу;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9144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 Степанова Еліна(9Б клас), Савицька Інна (11 клас)  зайняли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місце у районному конкурсі виконавців естрадної пісні «Карусель мелодій» ;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914400" algn="l"/>
              </a:tabLst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Учениця </a:t>
            </a:r>
            <a:r>
              <a:rPr kumimoji="0" lang="uk-UA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Василець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Дар’я (7А клас) зайняла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 у щорічному обласному конкурсі майстрів художнього читання «Наша земля Україна»;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1131642_373605723152885_392230626805992652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340768"/>
            <a:ext cx="2088232" cy="22832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DSCN15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772816"/>
            <a:ext cx="2784309" cy="20882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 descr="IMG_35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645024"/>
            <a:ext cx="2496277" cy="18722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 descr="img3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9417" y="3933056"/>
            <a:ext cx="2344583" cy="268643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uk-UA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показали наступні результати: </a:t>
            </a:r>
            <a:r>
              <a:rPr lang="uk-UA" sz="5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5400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70000" lnSpcReduction="20000"/>
          </a:bodyPr>
          <a:lstStyle/>
          <a:p>
            <a:pPr lvl="1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 Баштан Діана(6Б клас),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Літостанська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Ксенія(9Б клас),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Кахраманов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Махсун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(11 клас),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Люманов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Руслан (11 клас), посіли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місце у змаганнях з настільного тенісу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етапу обласної Спартакіади серед учнів.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 9,10,11 класів посіли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місце у районних змаганнях з пневматичної гвинтівки;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v"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Учні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Гуртовенко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Максим(7Б клас) з математики ,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Кубедінова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Айше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(10 клас) з трудового навчання, Сорока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Аміна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(8А клас) з німецької мови посіли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місце у районному етапі Всеукраїнських олімпіад з базових дисциплін;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31870698_379058315940959_196874818454500147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340768"/>
            <a:ext cx="3547886" cy="1995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31301941_375048783008579_1778113488426631168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3356992"/>
            <a:ext cx="3547886" cy="199568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i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показали наступні результати:</a:t>
            </a:r>
            <a:endParaRPr lang="ru-RU" dirty="0"/>
          </a:p>
        </p:txBody>
      </p:sp>
      <p:sp>
        <p:nvSpPr>
          <p:cNvPr id="102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076056" y="1700808"/>
            <a:ext cx="381642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914400" algn="l"/>
              </a:tabLst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 10 класу посіли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 у районних змаганнях, присвячених Дню Збройних Сил України;</a:t>
            </a:r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914400" algn="l"/>
              </a:tabLst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  7Б класу посіли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,III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 у районних змаганнях на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етапі Кубку серед юніорів з пішохідного туризму у закритих приміщеннях ;</a:t>
            </a:r>
            <a:endParaRPr kumimoji="0" lang="ru-RU" sz="1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>
                <a:tab pos="914400" algn="l"/>
              </a:tabLst>
            </a:pP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Учениця 11 класу </a:t>
            </a:r>
            <a:r>
              <a:rPr kumimoji="0" lang="uk-UA" sz="1800" b="1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Гуртовенко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Тетяна посіла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 у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етап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</a:t>
            </a:r>
            <a:r>
              <a:rPr kumimoji="0" lang="en-US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 </a:t>
            </a:r>
            <a:r>
              <a:rPr kumimoji="0" lang="uk-UA" sz="1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обласного фестивалю виконавської майстерності «Поетичний камертон Ліни Костенко :патріотичні лейтмотиви»</a:t>
            </a:r>
            <a:endParaRPr kumimoji="0" lang="uk-UA" sz="24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1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556792"/>
            <a:ext cx="4187957" cy="235572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IMG_20171003_125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01008"/>
            <a:ext cx="2651787" cy="19888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WP_20180221_11_33_27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564904"/>
            <a:ext cx="1892422" cy="335699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Україн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Україна3</Template>
  <TotalTime>184</TotalTime>
  <Words>1233</Words>
  <Application>Microsoft Office PowerPoint</Application>
  <PresentationFormat>Экран (4:3)</PresentationFormat>
  <Paragraphs>92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Україна3</vt:lpstr>
      <vt:lpstr>Звіт директора  Партизанської ЗОШ  Зінченко Лілії Сергіївни  про діяльність школи  за період 2017-2018 навчального року </vt:lpstr>
      <vt:lpstr>Нормативна база, якою керувалася у своїй діяльності:</vt:lpstr>
      <vt:lpstr>Слайд 3</vt:lpstr>
      <vt:lpstr>Кадрове та методичне забезпечення навчально-виховного процесу : </vt:lpstr>
      <vt:lpstr>Слайд 5</vt:lpstr>
      <vt:lpstr>У 2017-2018 н.р.  учні школи брали участь у  </vt:lpstr>
      <vt:lpstr>Слайд 7</vt:lpstr>
      <vt:lpstr>І показали наступні результати:  </vt:lpstr>
      <vt:lpstr>І показали наступні результати:</vt:lpstr>
      <vt:lpstr>І показали наступні результати:</vt:lpstr>
      <vt:lpstr>І показали наступні результати:</vt:lpstr>
      <vt:lpstr>І показали наступні результати:</vt:lpstr>
      <vt:lpstr>І показали наступні результати: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Секретарь</dc:creator>
  <cp:lastModifiedBy>Секретарь</cp:lastModifiedBy>
  <cp:revision>25</cp:revision>
  <dcterms:created xsi:type="dcterms:W3CDTF">2018-08-13T08:32:02Z</dcterms:created>
  <dcterms:modified xsi:type="dcterms:W3CDTF">2018-09-18T09:44:54Z</dcterms:modified>
</cp:coreProperties>
</file>