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534" r:id="rId3"/>
    <p:sldId id="552" r:id="rId4"/>
    <p:sldId id="555" r:id="rId5"/>
    <p:sldId id="556" r:id="rId6"/>
    <p:sldId id="557" r:id="rId7"/>
    <p:sldId id="560" r:id="rId8"/>
    <p:sldId id="561" r:id="rId9"/>
    <p:sldId id="558" r:id="rId10"/>
    <p:sldId id="559" r:id="rId11"/>
    <p:sldId id="562" r:id="rId12"/>
    <p:sldId id="565" r:id="rId13"/>
    <p:sldId id="566" r:id="rId14"/>
    <p:sldId id="563" r:id="rId15"/>
    <p:sldId id="567" r:id="rId16"/>
    <p:sldId id="569" r:id="rId17"/>
    <p:sldId id="570" r:id="rId18"/>
    <p:sldId id="568" r:id="rId19"/>
    <p:sldId id="564" r:id="rId20"/>
    <p:sldId id="571" r:id="rId21"/>
    <p:sldId id="572" r:id="rId22"/>
    <p:sldId id="382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=""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4472C4"/>
    <a:srgbClr val="EC721E"/>
    <a:srgbClr val="C826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937" autoAdjust="0"/>
    <p:restoredTop sz="94660"/>
  </p:normalViewPr>
  <p:slideViewPr>
    <p:cSldViewPr snapToGrid="0">
      <p:cViewPr>
        <p:scale>
          <a:sx n="81" d="100"/>
          <a:sy n="81" d="100"/>
        </p:scale>
        <p:origin x="-12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Підготовка графічних файлів за допомогою графічного редактора.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Пошук в Інтернеті й опрацювання інформації про відображення графічних даних у комірках об'єкта </a:t>
          </a:r>
          <a:r>
            <a:rPr lang="uk-UA" sz="2800" b="1" i="1" noProof="0" dirty="0" err="1">
              <a:solidFill>
                <a:schemeClr val="bg1"/>
              </a:solidFill>
            </a:rPr>
            <a:t>StringGrid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Створення проекту в середовищі програмування </a:t>
          </a:r>
          <a:r>
            <a:rPr lang="uk-UA" sz="2800" b="1" i="1" noProof="0" dirty="0" err="1">
              <a:solidFill>
                <a:srgbClr val="002060"/>
              </a:solidFill>
            </a:rPr>
            <a:t>Lazarus</a:t>
          </a:r>
          <a:r>
            <a:rPr lang="uk-UA" sz="28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3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1. Опрацювання двовимірних масивів.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2. Використання компонентів </a:t>
          </a:r>
          <a:r>
            <a:rPr lang="en-US" b="1" i="1" dirty="0"/>
            <a:t>Image, Edit, Button.</a:t>
          </a:r>
          <a:endParaRPr lang="uk-UA" b="1" i="1" dirty="0"/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3. Відображення графічних даних у комірках об'єкта </a:t>
          </a:r>
          <a:r>
            <a:rPr lang="uk-UA" b="1" i="1" noProof="0" dirty="0" err="1"/>
            <a:t>StringGrid</a:t>
          </a:r>
          <a:r>
            <a:rPr lang="uk-UA" b="1" i="1" noProof="0" dirty="0"/>
            <a:t>.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5B7B-D9A8-435A-826C-A8E51F821C28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6E6B-ACE2-43F0-A13C-000D742D8BB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875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66"/>
          <a:stretch/>
        </p:blipFill>
        <p:spPr>
          <a:xfrm>
            <a:off x="1" y="0"/>
            <a:ext cx="4748562" cy="529269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6"/>
          <p:cNvSpPr/>
          <p:nvPr/>
        </p:nvSpPr>
        <p:spPr>
          <a:xfrm>
            <a:off x="0" y="6097851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B35DD7D5-4993-48C0-B89E-796C8500C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Розв’язування </a:t>
            </a:r>
            <a:r>
              <a:rPr lang="uk-UA" sz="5400" dirty="0" err="1"/>
              <a:t>компетентнісних</a:t>
            </a:r>
            <a:r>
              <a:rPr lang="uk-UA" sz="5400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Побудова інформаційної моделі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="" xmlns:a16="http://schemas.microsoft.com/office/drawing/2014/main" id="{330D0BCE-0850-45E2-9426-0F0A58EB2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345880"/>
              </p:ext>
            </p:extLst>
          </p:nvPr>
        </p:nvGraphicFramePr>
        <p:xfrm>
          <a:off x="72008" y="1876216"/>
          <a:ext cx="12050142" cy="43891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9386624">
                  <a:extLst>
                    <a:ext uri="{9D8B030D-6E8A-4147-A177-3AD203B41FA5}">
                      <a16:colId xmlns="" xmlns:a16="http://schemas.microsoft.com/office/drawing/2014/main" val="2536893789"/>
                    </a:ext>
                  </a:extLst>
                </a:gridCol>
                <a:gridCol w="2663518">
                  <a:extLst>
                    <a:ext uri="{9D8B030D-6E8A-4147-A177-3AD203B41FA5}">
                      <a16:colId xmlns="" xmlns:a16="http://schemas.microsoft.com/office/drawing/2014/main" val="2257628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i="1" noProof="0" dirty="0"/>
                        <a:t>Параметри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i="1" noProof="0" dirty="0"/>
                        <a:t>Значення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x, y – координати комірок (позиція корабля)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2000" b="1" i="1" noProof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Sum — кількість кораблів на полі для гри.</a:t>
                      </a:r>
                    </a:p>
                    <a:p>
                      <a:r>
                        <a:rPr lang="uk-UA" sz="2000" b="1" i="1" noProof="0"/>
                        <a:t>К — кількість влучень.</a:t>
                      </a:r>
                    </a:p>
                    <a:p>
                      <a:r>
                        <a:rPr lang="uk-UA" sz="2000" b="1" i="1" noProof="0"/>
                        <a:t>sproba — кількість невлучних пострілів поспіль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Розрахункові дані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Повідомлення «Ти програв!», «Ти виграв!»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Результати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Якщо А[х,у] = 1, то К := К+1, А[х,у] := 2;</a:t>
                      </a:r>
                    </a:p>
                    <a:p>
                      <a:r>
                        <a:rPr lang="uk-UA" sz="2000" b="1" i="1" noProof="0"/>
                        <a:t>інакше sproba := sproba+1; A[x,y] := 3;</a:t>
                      </a:r>
                    </a:p>
                    <a:p>
                      <a:r>
                        <a:rPr lang="uk-UA" sz="2000" b="1" i="1" noProof="0"/>
                        <a:t>Якщо К = Sum, то виводиться повідомлення «Ти виграв!»;</a:t>
                      </a:r>
                    </a:p>
                    <a:p>
                      <a:r>
                        <a:rPr lang="uk-UA" sz="2000" b="1" i="1" noProof="0"/>
                        <a:t>Якщо sproba = 3, то виводиться повідомлення «Ти програв!»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Зв’язок між величинами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7105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i="1" noProof="0"/>
                        <a:t>0 &lt;= і &lt;= 5</a:t>
                      </a:r>
                    </a:p>
                    <a:p>
                      <a:r>
                        <a:rPr lang="uk-UA" sz="2000" b="1" i="1" noProof="0"/>
                        <a:t>0 &lt;= j &lt;=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Обмеження на допустимі дані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8976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734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Визначення засобів опрацювання даних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A886B4CB-5652-4F42-BEB8-178FE507F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97239360"/>
              </p:ext>
            </p:extLst>
          </p:nvPr>
        </p:nvGraphicFramePr>
        <p:xfrm>
          <a:off x="72008" y="1892084"/>
          <a:ext cx="12050142" cy="479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4677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Поетапне виконання задачі засобами ІКТ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A0B70F-1AAE-4C1E-972F-ADCF72BF225D}"/>
              </a:ext>
            </a:extLst>
          </p:cNvPr>
          <p:cNvSpPr txBox="1"/>
          <p:nvPr/>
        </p:nvSpPr>
        <p:spPr>
          <a:xfrm>
            <a:off x="72008" y="1801824"/>
            <a:ext cx="6132147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Підготовка зображень</a:t>
            </a:r>
            <a:r>
              <a:rPr lang="uk-UA" sz="2800" b="1" i="1" kern="0" dirty="0">
                <a:solidFill>
                  <a:schemeClr val="bg1"/>
                </a:solidFill>
              </a:rPr>
              <a:t>. У графічному редакторі підготуйте чотири малюнки (наприклад, як на рисунку) для відображення різних етапів гри.</a:t>
            </a:r>
          </a:p>
        </p:txBody>
      </p:sp>
      <p:grpSp>
        <p:nvGrpSpPr>
          <p:cNvPr id="30" name="Групувати 29">
            <a:extLst>
              <a:ext uri="{FF2B5EF4-FFF2-40B4-BE49-F238E27FC236}">
                <a16:creationId xmlns="" xmlns:a16="http://schemas.microsoft.com/office/drawing/2014/main" id="{AAA9593F-F9C2-46CB-87D2-BFBEDAFF8A03}"/>
              </a:ext>
            </a:extLst>
          </p:cNvPr>
          <p:cNvGrpSpPr/>
          <p:nvPr/>
        </p:nvGrpSpPr>
        <p:grpSpPr>
          <a:xfrm>
            <a:off x="6371302" y="1746229"/>
            <a:ext cx="5672191" cy="4864378"/>
            <a:chOff x="6371302" y="1746229"/>
            <a:chExt cx="5672191" cy="4864378"/>
          </a:xfrm>
        </p:grpSpPr>
        <p:grpSp>
          <p:nvGrpSpPr>
            <p:cNvPr id="23" name="Групувати 22">
              <a:extLst>
                <a:ext uri="{FF2B5EF4-FFF2-40B4-BE49-F238E27FC236}">
                  <a16:creationId xmlns="" xmlns:a16="http://schemas.microsoft.com/office/drawing/2014/main" id="{B2342A51-5C18-42C4-BEAF-CD07B59010E4}"/>
                </a:ext>
              </a:extLst>
            </p:cNvPr>
            <p:cNvGrpSpPr/>
            <p:nvPr/>
          </p:nvGrpSpPr>
          <p:grpSpPr>
            <a:xfrm>
              <a:off x="6371302" y="4350179"/>
              <a:ext cx="2086052" cy="2260428"/>
              <a:chOff x="1730152" y="1551039"/>
              <a:chExt cx="3938016" cy="4267200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="" xmlns:a16="http://schemas.microsoft.com/office/drawing/2014/main" id="{096CC6B5-FBB8-4323-B60E-B7BEBE590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730152" y="1551039"/>
                <a:ext cx="3938016" cy="4267200"/>
              </a:xfrm>
              <a:prstGeom prst="rect">
                <a:avLst/>
              </a:prstGeom>
            </p:spPr>
          </p:pic>
          <p:cxnSp>
            <p:nvCxnSpPr>
              <p:cNvPr id="11" name="Пряма сполучна лінія 10">
                <a:extLst>
                  <a:ext uri="{FF2B5EF4-FFF2-40B4-BE49-F238E27FC236}">
                    <a16:creationId xmlns="" xmlns:a16="http://schemas.microsoft.com/office/drawing/2014/main" id="{3600D617-7B4B-462F-8AEF-21975810F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53" y="1582994"/>
                <a:ext cx="3864403" cy="4191000"/>
              </a:xfrm>
              <a:prstGeom prst="line">
                <a:avLst/>
              </a:prstGeom>
              <a:ln w="142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 сполучна лінія 11">
                <a:extLst>
                  <a:ext uri="{FF2B5EF4-FFF2-40B4-BE49-F238E27FC236}">
                    <a16:creationId xmlns="" xmlns:a16="http://schemas.microsoft.com/office/drawing/2014/main" id="{BF837A97-DF0B-4B29-A302-5FF65F1BC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30153" y="1582994"/>
                <a:ext cx="3938015" cy="4159045"/>
              </a:xfrm>
              <a:prstGeom prst="line">
                <a:avLst/>
              </a:prstGeom>
              <a:ln w="142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Групувати 21">
              <a:extLst>
                <a:ext uri="{FF2B5EF4-FFF2-40B4-BE49-F238E27FC236}">
                  <a16:creationId xmlns="" xmlns:a16="http://schemas.microsoft.com/office/drawing/2014/main" id="{547DE04E-EEE6-4295-93C6-194AB752A1EB}"/>
                </a:ext>
              </a:extLst>
            </p:cNvPr>
            <p:cNvGrpSpPr/>
            <p:nvPr/>
          </p:nvGrpSpPr>
          <p:grpSpPr>
            <a:xfrm>
              <a:off x="9718372" y="4186992"/>
              <a:ext cx="2325121" cy="2325121"/>
              <a:chOff x="7602882" y="4154553"/>
              <a:chExt cx="2275719" cy="2275719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="" xmlns:a16="http://schemas.microsoft.com/office/drawing/2014/main" id="{A35E3EA5-ABD9-44D9-AB2E-E0DFC00D9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602882" y="4154553"/>
                <a:ext cx="2275719" cy="2275719"/>
              </a:xfrm>
              <a:prstGeom prst="rect">
                <a:avLst/>
              </a:prstGeom>
            </p:spPr>
          </p:pic>
          <p:sp>
            <p:nvSpPr>
              <p:cNvPr id="21" name="Овал 20">
                <a:extLst>
                  <a:ext uri="{FF2B5EF4-FFF2-40B4-BE49-F238E27FC236}">
                    <a16:creationId xmlns="" xmlns:a16="http://schemas.microsoft.com/office/drawing/2014/main" id="{93FD4BC4-F23D-40F9-878F-071DBD9D240D}"/>
                  </a:ext>
                </a:extLst>
              </p:cNvPr>
              <p:cNvSpPr/>
              <p:nvPr/>
            </p:nvSpPr>
            <p:spPr>
              <a:xfrm>
                <a:off x="8239619" y="4788858"/>
                <a:ext cx="1007107" cy="10071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9BC39F80-BC1A-4B01-8C59-F0C2C6C2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71302" y="1801824"/>
              <a:ext cx="2321985" cy="232198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CE641007-B788-4F47-921D-463FD8782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37906" y="1746229"/>
              <a:ext cx="2086052" cy="2260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559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Пошук і повторення матеріалу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0042A32B-1F5E-4D56-8297-9EF32A97B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02625691"/>
              </p:ext>
            </p:extLst>
          </p:nvPr>
        </p:nvGraphicFramePr>
        <p:xfrm>
          <a:off x="247202" y="1892084"/>
          <a:ext cx="11874948" cy="4633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4988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Створення програми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A46BAE-44B7-46EE-9739-89B41B7C0EA9}"/>
              </a:ext>
            </a:extLst>
          </p:cNvPr>
          <p:cNvSpPr txBox="1"/>
          <p:nvPr/>
        </p:nvSpPr>
        <p:spPr>
          <a:xfrm>
            <a:off x="72008" y="184292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Розробіть інтерфейс програми. Можливий вигляд вікна програми наведено на рисунку.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2CB1BD-C0DD-4A95-9A48-E7680CD58B8F}"/>
              </a:ext>
            </a:extLst>
          </p:cNvPr>
          <p:cNvSpPr txBox="1"/>
          <p:nvPr/>
        </p:nvSpPr>
        <p:spPr>
          <a:xfrm>
            <a:off x="72008" y="2916735"/>
            <a:ext cx="694822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Опишіть як глобальні такі змінні: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D23D82E-A841-4545-9BFF-8F688B0DC9BE}"/>
              </a:ext>
            </a:extLst>
          </p:cNvPr>
          <p:cNvSpPr txBox="1"/>
          <p:nvPr/>
        </p:nvSpPr>
        <p:spPr>
          <a:xfrm>
            <a:off x="72008" y="3990546"/>
            <a:ext cx="6948224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Form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TForm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А: </a:t>
            </a:r>
            <a:r>
              <a:rPr lang="en-US" sz="2800" b="1" i="1" kern="0" dirty="0">
                <a:solidFill>
                  <a:schemeClr val="bg1"/>
                </a:solidFill>
              </a:rPr>
              <a:t>array[0..5, 0..5] of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k, sum, </a:t>
            </a:r>
            <a:r>
              <a:rPr lang="en-US" sz="2800" b="1" i="1" kern="0" dirty="0" err="1">
                <a:solidFill>
                  <a:schemeClr val="bg1"/>
                </a:solidFill>
              </a:rPr>
              <a:t>sproba</a:t>
            </a:r>
            <a:r>
              <a:rPr lang="en-US" sz="2800" b="1" i="1" kern="0" dirty="0">
                <a:solidFill>
                  <a:schemeClr val="bg1"/>
                </a:solidFill>
              </a:rPr>
              <a:t>: Integer;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A3C73D8-24ED-4A2A-B41A-1C2CF65EC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79" y="2916735"/>
            <a:ext cx="4952071" cy="385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002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процедурі обробки події </a:t>
            </a:r>
            <a:r>
              <a:rPr lang="uk-UA" sz="2800" b="1" i="1" kern="0" dirty="0" err="1">
                <a:solidFill>
                  <a:srgbClr val="FFFF00"/>
                </a:solidFill>
              </a:rPr>
              <a:t>OnCreate</a:t>
            </a:r>
            <a:r>
              <a:rPr lang="uk-UA" sz="2800" b="1" i="1" kern="0" dirty="0">
                <a:solidFill>
                  <a:schemeClr val="bg1"/>
                </a:solidFill>
              </a:rPr>
              <a:t> для форми запрограмуйте заповнення випадковим чином нулями та одиницями масиву А і відображення значень </a:t>
            </a:r>
            <a:r>
              <a:rPr lang="uk-UA" sz="2800" b="1" i="1" kern="0" dirty="0">
                <a:solidFill>
                  <a:srgbClr val="FFFF00"/>
                </a:solidFill>
              </a:rPr>
              <a:t>A[</a:t>
            </a:r>
            <a:r>
              <a:rPr lang="uk-UA" sz="2800" b="1" i="1" kern="0" dirty="0" err="1">
                <a:solidFill>
                  <a:srgbClr val="FFFF00"/>
                </a:solidFill>
              </a:rPr>
              <a:t>i,j</a:t>
            </a:r>
            <a:r>
              <a:rPr lang="uk-UA" sz="2800" b="1" i="1" kern="0" dirty="0">
                <a:solidFill>
                  <a:srgbClr val="FFFF00"/>
                </a:solidFill>
              </a:rPr>
              <a:t>]</a:t>
            </a:r>
            <a:r>
              <a:rPr lang="uk-UA" sz="2800" b="1" i="1" kern="0" dirty="0">
                <a:solidFill>
                  <a:schemeClr val="bg1"/>
                </a:solidFill>
              </a:rPr>
              <a:t> у таблиці </a:t>
            </a:r>
            <a:r>
              <a:rPr lang="uk-UA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62DC9B-78D0-4B36-BF68-51601F16C0EB}"/>
              </a:ext>
            </a:extLst>
          </p:cNvPr>
          <p:cNvSpPr txBox="1"/>
          <p:nvPr/>
        </p:nvSpPr>
        <p:spPr>
          <a:xfrm>
            <a:off x="72008" y="3172755"/>
            <a:ext cx="1205014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procedure</a:t>
            </a:r>
            <a:r>
              <a:rPr lang="en-US" sz="2800" b="1" i="1" kern="0" dirty="0">
                <a:solidFill>
                  <a:schemeClr val="bg1"/>
                </a:solidFill>
              </a:rPr>
              <a:t> TForm1.FormCreate(Sender: </a:t>
            </a:r>
            <a:r>
              <a:rPr lang="en-US" sz="28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8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, j: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k := 0; sum := 0; </a:t>
            </a:r>
            <a:r>
              <a:rPr lang="en-US" sz="2800" b="1" i="1" kern="0" dirty="0" err="1">
                <a:solidFill>
                  <a:schemeClr val="bg1"/>
                </a:solidFill>
              </a:rPr>
              <a:t>sproba</a:t>
            </a:r>
            <a:r>
              <a:rPr lang="en-US" sz="2800" b="1" i="1" kern="0" dirty="0">
                <a:solidFill>
                  <a:schemeClr val="bg1"/>
                </a:solidFill>
              </a:rPr>
              <a:t> := 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:= 0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5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StringGrid1.ColWidths[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:= 50;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StringGrid1.RowHeights[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:= 50;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xmlns="" val="422335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826029"/>
            <a:ext cx="12050142" cy="403187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Randomize;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uk-UA" sz="3200" b="1" i="1" kern="0" dirty="0">
                <a:solidFill>
                  <a:schemeClr val="bg1"/>
                </a:solidFill>
              </a:rPr>
              <a:t>і := 0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5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chemeClr val="bg1"/>
                </a:solidFill>
              </a:rPr>
              <a:t> j:=0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chemeClr val="bg1"/>
                </a:solidFill>
              </a:rPr>
              <a:t> 5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en-US" sz="32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A[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 := Random(2);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sum := </a:t>
            </a:r>
            <a:r>
              <a:rPr lang="en-US" sz="3200" b="1" i="1" kern="0" dirty="0" err="1">
                <a:solidFill>
                  <a:schemeClr val="bg1"/>
                </a:solidFill>
              </a:rPr>
              <a:t>sum+A</a:t>
            </a:r>
            <a:r>
              <a:rPr lang="en-US" sz="3200" b="1" i="1" kern="0" dirty="0">
                <a:solidFill>
                  <a:schemeClr val="bg1"/>
                </a:solidFill>
              </a:rPr>
              <a:t>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StringGrid1.Cells[</a:t>
            </a:r>
            <a:r>
              <a:rPr lang="en-US" sz="3200" b="1" i="1" kern="0" dirty="0" err="1">
                <a:solidFill>
                  <a:schemeClr val="bg1"/>
                </a:solidFill>
              </a:rPr>
              <a:t>j,i</a:t>
            </a:r>
            <a:r>
              <a:rPr lang="en-US" sz="3200" b="1" i="1" kern="0" dirty="0">
                <a:solidFill>
                  <a:schemeClr val="bg1"/>
                </a:solidFill>
              </a:rPr>
              <a:t>] := </a:t>
            </a:r>
            <a:r>
              <a:rPr lang="en-US" sz="3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200" b="1" i="1" kern="0" dirty="0">
                <a:solidFill>
                  <a:schemeClr val="bg1"/>
                </a:solidFill>
              </a:rPr>
              <a:t>(A[</a:t>
            </a:r>
            <a:r>
              <a:rPr lang="en-US" sz="3200" b="1" i="1" kern="0" dirty="0" err="1">
                <a:solidFill>
                  <a:schemeClr val="bg1"/>
                </a:solidFill>
              </a:rPr>
              <a:t>i,j</a:t>
            </a:r>
            <a:r>
              <a:rPr lang="en-US" sz="3200" b="1" i="1" kern="0" dirty="0">
                <a:solidFill>
                  <a:schemeClr val="bg1"/>
                </a:solidFill>
              </a:rPr>
              <a:t>]);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51D45CF-9C11-41E9-8C99-E2A9FF50628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</a:t>
            </a:r>
          </a:p>
        </p:txBody>
      </p:sp>
    </p:spTree>
    <p:extLst>
      <p:ext uri="{BB962C8B-B14F-4D97-AF65-F5344CB8AC3E}">
        <p14:creationId xmlns:p14="http://schemas.microsoft.com/office/powerpoint/2010/main" xmlns="" val="364073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виведення малюнків у комірки </a:t>
            </a:r>
            <a:r>
              <a:rPr lang="en-US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створіть для цього об'єкта обробник події </a:t>
            </a:r>
            <a:r>
              <a:rPr lang="en-US" sz="2800" b="1" i="1" kern="0" dirty="0" err="1">
                <a:solidFill>
                  <a:srgbClr val="FFFF00"/>
                </a:solidFill>
              </a:rPr>
              <a:t>OnDrawCelL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Процедура </a:t>
            </a:r>
            <a:r>
              <a:rPr lang="en-US" sz="2800" b="1" i="1" kern="0" dirty="0" err="1">
                <a:solidFill>
                  <a:srgbClr val="FFFF00"/>
                </a:solidFill>
              </a:rPr>
              <a:t>StringGrid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 err="1">
                <a:solidFill>
                  <a:srgbClr val="FFFF00"/>
                </a:solidFill>
              </a:rPr>
              <a:t>DrawCell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викликається під час кожного звернення до комірки </a:t>
            </a:r>
            <a:r>
              <a:rPr lang="en-US" sz="2800" b="1" i="1" kern="0" dirty="0">
                <a:solidFill>
                  <a:srgbClr val="FFFF00"/>
                </a:solidFill>
              </a:rPr>
              <a:t>StringGrid1.Cells[</a:t>
            </a:r>
            <a:r>
              <a:rPr lang="en-US" sz="2800" b="1" i="1" kern="0" dirty="0" err="1">
                <a:solidFill>
                  <a:srgbClr val="FFFF00"/>
                </a:solidFill>
              </a:rPr>
              <a:t>j,i</a:t>
            </a:r>
            <a:r>
              <a:rPr lang="en-US" sz="2800" b="1" i="1" kern="0" dirty="0">
                <a:solidFill>
                  <a:srgbClr val="FFFF00"/>
                </a:solidFill>
              </a:rPr>
              <a:t>]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значення індексів комірки (</a:t>
            </a:r>
            <a:r>
              <a:rPr lang="en-US" sz="2800" b="1" i="1" kern="0" dirty="0" err="1">
                <a:solidFill>
                  <a:schemeClr val="bg1"/>
                </a:solidFill>
              </a:rPr>
              <a:t>j,i</a:t>
            </a:r>
            <a:r>
              <a:rPr lang="en-US" sz="2800" b="1" i="1" kern="0" dirty="0">
                <a:solidFill>
                  <a:schemeClr val="bg1"/>
                </a:solidFill>
              </a:rPr>
              <a:t>) </a:t>
            </a:r>
            <a:r>
              <a:rPr lang="uk-UA" sz="2800" b="1" i="1" kern="0" dirty="0">
                <a:solidFill>
                  <a:schemeClr val="bg1"/>
                </a:solidFill>
              </a:rPr>
              <a:t>надаються параметрам </a:t>
            </a:r>
            <a:r>
              <a:rPr lang="en-US" sz="2800" b="1" i="1" kern="0" dirty="0" err="1">
                <a:solidFill>
                  <a:schemeClr val="bg1"/>
                </a:solidFill>
              </a:rPr>
              <a:t>aCol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chemeClr val="bg1"/>
                </a:solidFill>
              </a:rPr>
              <a:t>aRow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Залежно від текстового значення </a:t>
            </a:r>
            <a:r>
              <a:rPr lang="en-US" sz="2800" b="1" i="1" kern="0" dirty="0" err="1">
                <a:solidFill>
                  <a:schemeClr val="bg1"/>
                </a:solidFill>
              </a:rPr>
              <a:t>StringGrid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.Cells[j,</a:t>
            </a:r>
            <a:r>
              <a:rPr lang="uk-UA" sz="2800" b="1" i="1" kern="0" dirty="0">
                <a:solidFill>
                  <a:schemeClr val="bg1"/>
                </a:solidFill>
              </a:rPr>
              <a:t>і] до комірки виводиться малюнок з одного з об'єктів </a:t>
            </a:r>
            <a:r>
              <a:rPr lang="en-US" sz="2800" b="1" i="1" kern="0" dirty="0">
                <a:solidFill>
                  <a:srgbClr val="FFFF00"/>
                </a:solidFill>
              </a:rPr>
              <a:t>Image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Запишіть програмний код: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B33813E-32AA-4862-A3C9-C514C5F5F1C4}"/>
              </a:ext>
            </a:extLst>
          </p:cNvPr>
          <p:cNvSpPr txBox="1"/>
          <p:nvPr/>
        </p:nvSpPr>
        <p:spPr>
          <a:xfrm>
            <a:off x="72008" y="4810118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procedure</a:t>
            </a:r>
            <a:r>
              <a:rPr lang="en-US" sz="2800" b="1" i="1" kern="0" dirty="0">
                <a:solidFill>
                  <a:schemeClr val="bg1"/>
                </a:solidFill>
              </a:rPr>
              <a:t> TForm1.StringGrid1DrawCell(Sender: </a:t>
            </a:r>
            <a:r>
              <a:rPr lang="en-US" sz="28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b="1" i="1" kern="0" dirty="0" err="1">
                <a:solidFill>
                  <a:schemeClr val="bg1"/>
                </a:solidFill>
              </a:rPr>
              <a:t>aCol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chemeClr val="bg1"/>
                </a:solidFill>
              </a:rPr>
              <a:t>aRow</a:t>
            </a:r>
            <a:r>
              <a:rPr lang="en-US" sz="2800" b="1" i="1" kern="0" dirty="0">
                <a:solidFill>
                  <a:schemeClr val="bg1"/>
                </a:solidFill>
              </a:rPr>
              <a:t>: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aRect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TRect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b="1" i="1" kern="0" dirty="0" err="1">
                <a:solidFill>
                  <a:schemeClr val="bg1"/>
                </a:solidFill>
              </a:rPr>
              <a:t>aState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 err="1">
                <a:solidFill>
                  <a:schemeClr val="bg1"/>
                </a:solidFill>
              </a:rPr>
              <a:t>TGridDrawState</a:t>
            </a:r>
            <a:r>
              <a:rPr lang="en-US" sz="28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4855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283FA4-241F-4341-9C13-1015D05B5803}"/>
              </a:ext>
            </a:extLst>
          </p:cNvPr>
          <p:cNvSpPr txBox="1"/>
          <p:nvPr/>
        </p:nvSpPr>
        <p:spPr>
          <a:xfrm>
            <a:off x="72008" y="1816197"/>
            <a:ext cx="12050142" cy="43396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StringGrid</a:t>
            </a:r>
            <a:r>
              <a:rPr lang="uk-UA" sz="2300" b="1" i="1" kern="0" dirty="0">
                <a:solidFill>
                  <a:schemeClr val="bg1"/>
                </a:solidFill>
              </a:rPr>
              <a:t>1</a:t>
            </a:r>
            <a:r>
              <a:rPr lang="en-US" sz="2300" b="1" i="1" kern="0" dirty="0">
                <a:solidFill>
                  <a:schemeClr val="bg1"/>
                </a:solidFill>
              </a:rPr>
              <a:t>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‘1’   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   If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&lt; 3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гру не закінчено, малюнок «Хвилі»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Image1.Picture.Graphic)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Else StringGrid1.Canvas.StretchDraw</a:t>
            </a:r>
            <a:r>
              <a:rPr lang="uk-UA" sz="2300" b="1" i="1" kern="0" dirty="0">
                <a:solidFill>
                  <a:schemeClr val="bg1"/>
                </a:solidFill>
              </a:rPr>
              <a:t>(</a:t>
            </a:r>
            <a:r>
              <a:rPr lang="en-US" sz="2300" b="1" i="1" kern="0" dirty="0">
                <a:solidFill>
                  <a:schemeClr val="bg1"/>
                </a:solidFill>
              </a:rPr>
              <a:t>aRect,Image3.Picture.Graphic);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'2'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влучив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Image2.Picture.Graphic);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'0'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 .</a:t>
            </a:r>
            <a:r>
              <a:rPr lang="en-US" sz="2300" b="1" i="1" kern="0" dirty="0" err="1">
                <a:solidFill>
                  <a:schemeClr val="bg1"/>
                </a:solidFill>
              </a:rPr>
              <a:t>Canvas.StretchDraw</a:t>
            </a:r>
            <a:r>
              <a:rPr lang="en-US" sz="2300" b="1" i="1" kern="0" dirty="0">
                <a:solidFill>
                  <a:schemeClr val="bg1"/>
                </a:solidFill>
              </a:rPr>
              <a:t>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Image1.Picture.Graphic);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aCol</a:t>
            </a:r>
            <a:r>
              <a:rPr lang="en-US" sz="2300" b="1" i="1" kern="0" dirty="0">
                <a:solidFill>
                  <a:schemeClr val="bg1"/>
                </a:solidFill>
              </a:rPr>
              <a:t>, </a:t>
            </a:r>
            <a:r>
              <a:rPr lang="en-US" sz="2300" b="1" i="1" kern="0" dirty="0" err="1">
                <a:solidFill>
                  <a:schemeClr val="bg1"/>
                </a:solidFill>
              </a:rPr>
              <a:t>aRow</a:t>
            </a:r>
            <a:r>
              <a:rPr lang="en-US" sz="2300" b="1" i="1" kern="0" dirty="0">
                <a:solidFill>
                  <a:schemeClr val="bg1"/>
                </a:solidFill>
              </a:rPr>
              <a:t>] = ‘3'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якщо не влучив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StringGrid1.Canvas.StretchDraw(</a:t>
            </a:r>
            <a:r>
              <a:rPr lang="en-US" sz="2300" b="1" i="1" kern="0" dirty="0" err="1">
                <a:solidFill>
                  <a:schemeClr val="bg1"/>
                </a:solidFill>
              </a:rPr>
              <a:t>aRect</a:t>
            </a:r>
            <a:r>
              <a:rPr lang="en-US" sz="2300" b="1" i="1" kern="0" dirty="0">
                <a:solidFill>
                  <a:schemeClr val="bg1"/>
                </a:solidFill>
              </a:rPr>
              <a:t>, Image4.Picture.Graphic);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58E1C9-46E5-4F37-85CE-2A4BE7A7CCF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</a:t>
            </a:r>
          </a:p>
        </p:txBody>
      </p:sp>
    </p:spTree>
    <p:extLst>
      <p:ext uri="{BB962C8B-B14F-4D97-AF65-F5344CB8AC3E}">
        <p14:creationId xmlns:p14="http://schemas.microsoft.com/office/powerpoint/2010/main" xmlns="" val="83288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Реалізація алгоритму гри здійснюється в обробнику події для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Стріляй!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3257E6-1AF6-4733-828C-B9F9FB2F7F58}"/>
              </a:ext>
            </a:extLst>
          </p:cNvPr>
          <p:cNvSpPr txBox="1"/>
          <p:nvPr/>
        </p:nvSpPr>
        <p:spPr>
          <a:xfrm>
            <a:off x="72008" y="2278314"/>
            <a:ext cx="12050142" cy="398570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procedure</a:t>
            </a:r>
            <a:r>
              <a:rPr lang="en-US" sz="2300" b="1" i="1" kern="0" dirty="0">
                <a:solidFill>
                  <a:schemeClr val="bg1"/>
                </a:solidFill>
              </a:rPr>
              <a:t> TForm1.Button1Click(Sender: </a:t>
            </a:r>
            <a:r>
              <a:rPr lang="en-US" sz="23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300" b="1" i="1" kern="0" dirty="0">
                <a:solidFill>
                  <a:schemeClr val="bg1"/>
                </a:solidFill>
              </a:rPr>
              <a:t>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 err="1">
                <a:solidFill>
                  <a:srgbClr val="FFFF00"/>
                </a:solidFill>
              </a:rPr>
              <a:t>var</a:t>
            </a:r>
            <a:r>
              <a:rPr lang="en-US" sz="2300" b="1" i="1" kern="0" dirty="0">
                <a:solidFill>
                  <a:schemeClr val="bg1"/>
                </a:solidFill>
              </a:rPr>
              <a:t> x, </a:t>
            </a:r>
            <a:r>
              <a:rPr lang="uk-UA" sz="2300" b="1" i="1" kern="0" dirty="0">
                <a:solidFill>
                  <a:schemeClr val="bg1"/>
                </a:solidFill>
              </a:rPr>
              <a:t>у, і, </a:t>
            </a:r>
            <a:r>
              <a:rPr lang="en-US" sz="2300" b="1" i="1" kern="0" dirty="0">
                <a:solidFill>
                  <a:schemeClr val="bg1"/>
                </a:solidFill>
              </a:rPr>
              <a:t>j: Integer;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x := </a:t>
            </a:r>
            <a:r>
              <a:rPr lang="en-US" sz="23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2300" b="1" i="1" kern="0" dirty="0">
                <a:solidFill>
                  <a:schemeClr val="bg1"/>
                </a:solidFill>
              </a:rPr>
              <a:t>(Edit1.Text);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введення координат корабля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chemeClr val="bg1"/>
                </a:solidFill>
              </a:rPr>
              <a:t>у := </a:t>
            </a:r>
            <a:r>
              <a:rPr lang="en-US" sz="23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2300" b="1" i="1" kern="0" dirty="0">
                <a:solidFill>
                  <a:schemeClr val="bg1"/>
                </a:solidFill>
              </a:rPr>
              <a:t>(Edit2.Text);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= 1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:= 0; </a:t>
            </a:r>
            <a:r>
              <a:rPr lang="uk-UA" sz="2300" b="1" i="1" kern="0" dirty="0">
                <a:solidFill>
                  <a:schemeClr val="bg1"/>
                </a:solidFill>
              </a:rPr>
              <a:t>к := </a:t>
            </a:r>
            <a:r>
              <a:rPr lang="en-US" sz="2300" b="1" i="1" kern="0" dirty="0">
                <a:solidFill>
                  <a:schemeClr val="bg1"/>
                </a:solidFill>
              </a:rPr>
              <a:t>k+1;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:= 2; 	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y,x</a:t>
            </a:r>
            <a:r>
              <a:rPr lang="en-US" sz="2300" b="1" i="1" kern="0" dirty="0">
                <a:solidFill>
                  <a:schemeClr val="bg1"/>
                </a:solidFill>
              </a:rPr>
              <a:t>] := </a:t>
            </a:r>
            <a:r>
              <a:rPr lang="en-US" sz="23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300" b="1" i="1" kern="0" dirty="0">
                <a:solidFill>
                  <a:schemeClr val="bg1"/>
                </a:solidFill>
              </a:rPr>
              <a:t>(A[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]);  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endParaRPr lang="en-US" sz="2300" b="1" i="1" kern="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Else</a:t>
            </a:r>
            <a:r>
              <a:rPr lang="en-US" sz="2300" b="1" i="1" kern="0" dirty="0">
                <a:solidFill>
                  <a:schemeClr val="bg1"/>
                </a:solidFill>
              </a:rPr>
              <a:t>   </a:t>
            </a:r>
            <a:r>
              <a:rPr lang="en-US" sz="2300" b="1" i="1" kern="0" dirty="0">
                <a:solidFill>
                  <a:srgbClr val="FFFF00"/>
                </a:solidFill>
              </a:rPr>
              <a:t>If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= 0 </a:t>
            </a:r>
            <a:r>
              <a:rPr lang="en-US" sz="2300" b="1" i="1" kern="0" dirty="0">
                <a:solidFill>
                  <a:srgbClr val="FFFF00"/>
                </a:solidFill>
              </a:rPr>
              <a:t>Then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  <a:r>
              <a:rPr lang="en-US" sz="2300" b="1" i="1" kern="0" dirty="0">
                <a:solidFill>
                  <a:schemeClr val="bg1"/>
                </a:solidFill>
              </a:rPr>
              <a:t> 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 := 3;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	    StringGrid1.Cells[</a:t>
            </a:r>
            <a:r>
              <a:rPr lang="en-US" sz="2300" b="1" i="1" kern="0" dirty="0" err="1">
                <a:solidFill>
                  <a:schemeClr val="bg1"/>
                </a:solidFill>
              </a:rPr>
              <a:t>y,x</a:t>
            </a:r>
            <a:r>
              <a:rPr lang="en-US" sz="2300" b="1" i="1" kern="0" dirty="0">
                <a:solidFill>
                  <a:schemeClr val="bg1"/>
                </a:solidFill>
              </a:rPr>
              <a:t>] := </a:t>
            </a:r>
            <a:r>
              <a:rPr lang="en-US" sz="23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300" b="1" i="1" kern="0" dirty="0">
                <a:solidFill>
                  <a:schemeClr val="bg1"/>
                </a:solidFill>
              </a:rPr>
              <a:t>(A[</a:t>
            </a:r>
            <a:r>
              <a:rPr lang="en-US" sz="2300" b="1" i="1" kern="0" dirty="0" err="1">
                <a:solidFill>
                  <a:schemeClr val="bg1"/>
                </a:solidFill>
              </a:rPr>
              <a:t>x,y</a:t>
            </a:r>
            <a:r>
              <a:rPr lang="en-US" sz="2300" b="1" i="1" kern="0" dirty="0">
                <a:solidFill>
                  <a:schemeClr val="bg1"/>
                </a:solidFill>
              </a:rPr>
              <a:t>]);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	    </a:t>
            </a:r>
            <a:r>
              <a:rPr lang="en-US" sz="2300" b="1" i="1" kern="0" dirty="0" err="1">
                <a:solidFill>
                  <a:schemeClr val="bg1"/>
                </a:solidFill>
              </a:rPr>
              <a:t>sproba</a:t>
            </a:r>
            <a:r>
              <a:rPr lang="en-US" sz="2300" b="1" i="1" kern="0" dirty="0">
                <a:solidFill>
                  <a:schemeClr val="bg1"/>
                </a:solidFill>
              </a:rPr>
              <a:t> := sproba+1;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Label2.Caption := '</a:t>
            </a:r>
            <a:r>
              <a:rPr lang="uk-UA" sz="2300" b="1" i="1" kern="0" dirty="0">
                <a:solidFill>
                  <a:schemeClr val="bg1"/>
                </a:solidFill>
              </a:rPr>
              <a:t>Мимо!';             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373522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3222212"/>
            <a:ext cx="1163934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розв'язування задачі потрібно виконувати практичні завдання за запропонованим планом.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88067EF-B50E-459C-BD0F-CF71C4AF217C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Компетентнісні</a:t>
            </a:r>
            <a:r>
              <a:rPr lang="uk-UA" sz="2800" b="1" i="1" kern="0" dirty="0">
                <a:solidFill>
                  <a:srgbClr val="FFFF00"/>
                </a:solidFill>
              </a:rPr>
              <a:t> задачі з інформатики </a:t>
            </a:r>
            <a:r>
              <a:rPr lang="uk-UA" sz="2800" b="1" i="1" kern="0" dirty="0">
                <a:solidFill>
                  <a:srgbClr val="FFFFFF"/>
                </a:solidFill>
              </a:rPr>
              <a:t>— це завдання з розв'язування проблемних ситуацій засобами інформаційних технологій, з якими ви ознайомилися в курсі інформатики 5-9 класів. </a:t>
            </a:r>
          </a:p>
        </p:txBody>
      </p:sp>
      <p:pic>
        <p:nvPicPr>
          <p:cNvPr id="17" name="Picture 2" descr="alert, attention, danger, error, exclamation, hanger, message, problem, warning icon">
            <a:extLst>
              <a:ext uri="{FF2B5EF4-FFF2-40B4-BE49-F238E27FC236}">
                <a16:creationId xmlns="" xmlns:a16="http://schemas.microsoft.com/office/drawing/2014/main" id="{339423F4-14E9-45B6-AEEF-8AA2CC11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732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If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</a:rPr>
              <a:t>sproba</a:t>
            </a:r>
            <a:r>
              <a:rPr lang="en-US" sz="2400" b="1" i="1" kern="0" dirty="0">
                <a:solidFill>
                  <a:schemeClr val="bg1"/>
                </a:solidFill>
              </a:rPr>
              <a:t> = 3 </a:t>
            </a:r>
            <a:r>
              <a:rPr lang="en-US" sz="2400" b="1" i="1" kern="0" dirty="0">
                <a:solidFill>
                  <a:srgbClr val="FFFF00"/>
                </a:solidFill>
              </a:rPr>
              <a:t>Then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r>
              <a:rPr lang="en-US" sz="2400" b="1" i="1" kern="0" dirty="0">
                <a:solidFill>
                  <a:schemeClr val="bg1"/>
                </a:solidFill>
              </a:rPr>
              <a:t> Label2.Caption := </a:t>
            </a:r>
            <a:r>
              <a:rPr lang="uk-UA" sz="2400" b="1" i="1" kern="0" dirty="0">
                <a:solidFill>
                  <a:schemeClr val="bg1"/>
                </a:solidFill>
              </a:rPr>
              <a:t>Ти програв!’;</a:t>
            </a:r>
            <a:endParaRPr lang="en-US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Edit1.Visible := False; Edit2.Visible :=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Button1.Visible :=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i="1" kern="0" dirty="0">
                <a:solidFill>
                  <a:schemeClr val="bg1"/>
                </a:solidFill>
              </a:rPr>
              <a:t>{ </a:t>
            </a:r>
            <a:r>
              <a:rPr lang="uk-UA" sz="2400" i="1" kern="0" dirty="0">
                <a:solidFill>
                  <a:schemeClr val="bg1"/>
                </a:solidFill>
              </a:rPr>
              <a:t>якщо гру програно, виводяться кораблі, в які не влучили }</a:t>
            </a:r>
            <a:endParaRPr lang="en-US" sz="2400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і := 0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5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rgbClr val="FFFF00"/>
                </a:solidFill>
              </a:rPr>
              <a:t>For</a:t>
            </a:r>
            <a:r>
              <a:rPr lang="en-US" sz="2400" b="1" i="1" kern="0" dirty="0">
                <a:solidFill>
                  <a:schemeClr val="bg1"/>
                </a:solidFill>
              </a:rPr>
              <a:t> j := 0 </a:t>
            </a:r>
            <a:r>
              <a:rPr lang="en-US" sz="2400" b="1" i="1" kern="0" dirty="0">
                <a:solidFill>
                  <a:srgbClr val="FFFF00"/>
                </a:solidFill>
              </a:rPr>
              <a:t>to</a:t>
            </a:r>
            <a:r>
              <a:rPr lang="en-US" sz="2400" b="1" i="1" kern="0" dirty="0">
                <a:solidFill>
                  <a:schemeClr val="bg1"/>
                </a:solidFill>
              </a:rPr>
              <a:t> 5 </a:t>
            </a:r>
            <a:r>
              <a:rPr lang="en-US" sz="2400" b="1" i="1" kern="0" dirty="0">
                <a:solidFill>
                  <a:srgbClr val="FFFF00"/>
                </a:solidFill>
              </a:rPr>
              <a:t>do</a:t>
            </a:r>
            <a:r>
              <a:rPr lang="en-US" sz="2400" b="1" i="1" kern="0" dirty="0">
                <a:solidFill>
                  <a:schemeClr val="bg1"/>
                </a:solidFill>
              </a:rPr>
              <a:t> StringGrid1.Cells[</a:t>
            </a:r>
            <a:r>
              <a:rPr lang="en-US" sz="2400" b="1" i="1" kern="0" dirty="0" err="1">
                <a:solidFill>
                  <a:schemeClr val="bg1"/>
                </a:solidFill>
              </a:rPr>
              <a:t>j,i</a:t>
            </a:r>
            <a:r>
              <a:rPr lang="en-US" sz="2400" b="1" i="1" kern="0" dirty="0">
                <a:solidFill>
                  <a:schemeClr val="bg1"/>
                </a:solidFill>
              </a:rPr>
              <a:t>] := </a:t>
            </a:r>
            <a:r>
              <a:rPr lang="en-US" sz="24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400" b="1" i="1" kern="0" dirty="0">
                <a:solidFill>
                  <a:schemeClr val="bg1"/>
                </a:solidFill>
              </a:rPr>
              <a:t>(A[</a:t>
            </a:r>
            <a:r>
              <a:rPr lang="en-US" sz="2400" b="1" i="1" kern="0" dirty="0" err="1">
                <a:solidFill>
                  <a:schemeClr val="bg1"/>
                </a:solidFill>
              </a:rPr>
              <a:t>i,j</a:t>
            </a:r>
            <a:r>
              <a:rPr lang="en-US" sz="2400" b="1" i="1" kern="0" dirty="0">
                <a:solidFill>
                  <a:schemeClr val="bg1"/>
                </a:solidFill>
              </a:rPr>
              <a:t>]);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If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к = </a:t>
            </a:r>
            <a:r>
              <a:rPr lang="en-US" sz="2400" b="1" i="1" kern="0" dirty="0">
                <a:solidFill>
                  <a:schemeClr val="bg1"/>
                </a:solidFill>
              </a:rPr>
              <a:t>sum </a:t>
            </a:r>
            <a:r>
              <a:rPr lang="en-US" sz="2400" b="1" i="1" kern="0" dirty="0">
                <a:solidFill>
                  <a:srgbClr val="FFFF00"/>
                </a:solidFill>
              </a:rPr>
              <a:t>Then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r>
              <a:rPr lang="en-US" sz="2400" b="1" i="1" kern="0" dirty="0">
                <a:solidFill>
                  <a:schemeClr val="bg1"/>
                </a:solidFill>
              </a:rPr>
              <a:t> Label2.Caption := ‘</a:t>
            </a:r>
            <a:r>
              <a:rPr lang="uk-UA" sz="2400" b="1" i="1" kern="0" dirty="0">
                <a:solidFill>
                  <a:schemeClr val="bg1"/>
                </a:solidFill>
              </a:rPr>
              <a:t>Ти виграв!’;</a:t>
            </a:r>
            <a:endParaRPr lang="en-US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Edit1.Visible := False;        Edit2.Visible: = False;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Button1.Visible := False; </a:t>
            </a:r>
            <a:r>
              <a:rPr lang="en-US" sz="2400" b="1" i="1" kern="0" dirty="0" err="1">
                <a:solidFill>
                  <a:schemeClr val="bg1"/>
                </a:solidFill>
              </a:rPr>
              <a:t>sproba</a:t>
            </a:r>
            <a:r>
              <a:rPr lang="en-US" sz="2400" b="1" i="1" kern="0" dirty="0">
                <a:solidFill>
                  <a:schemeClr val="bg1"/>
                </a:solidFill>
              </a:rPr>
              <a:t> =- 3;   </a:t>
            </a:r>
            <a:r>
              <a:rPr lang="en-US" sz="2400" i="1" kern="0" dirty="0">
                <a:solidFill>
                  <a:schemeClr val="bg1"/>
                </a:solidFill>
              </a:rPr>
              <a:t>// </a:t>
            </a:r>
            <a:r>
              <a:rPr lang="uk-UA" sz="2400" i="1" kern="0" dirty="0">
                <a:solidFill>
                  <a:schemeClr val="bg1"/>
                </a:solidFill>
              </a:rPr>
              <a:t>кінець гри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    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248356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499160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Аналіз результатів</a:t>
            </a:r>
            <a:r>
              <a:rPr lang="uk-UA" sz="2800" b="1" i="1" kern="0" dirty="0">
                <a:solidFill>
                  <a:schemeClr val="bg1"/>
                </a:solidFill>
              </a:rPr>
              <a:t>. Перевірте роботу програми. Оцініть повноту і вірогідність результатів розв'язання задачі.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7BD10AE-A258-4AAE-9A99-5E87605A9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432" y="1196762"/>
            <a:ext cx="6930718" cy="5315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Результат пошуку зображень за запитом &quot;Аналіз результатів&quot;">
            <a:extLst>
              <a:ext uri="{FF2B5EF4-FFF2-40B4-BE49-F238E27FC236}">
                <a16:creationId xmlns="" xmlns:a16="http://schemas.microsoft.com/office/drawing/2014/main" id="{9428C17D-289C-48C3-9CD7-651C377A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23" b="8412"/>
          <a:stretch/>
        </p:blipFill>
        <p:spPr bwMode="auto">
          <a:xfrm>
            <a:off x="72007" y="4275007"/>
            <a:ext cx="4991605" cy="21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68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315"/>
              <a:gd name="adj2" fmla="val 17747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</a:t>
            </a:r>
            <a:r>
              <a:rPr lang="uk-UA" dirty="0"/>
              <a:t>29</a:t>
            </a:r>
            <a:r>
              <a:rPr lang="en-US" dirty="0"/>
              <a:t>-</a:t>
            </a:r>
            <a:r>
              <a:rPr lang="uk-UA" dirty="0"/>
              <a:t>2</a:t>
            </a:r>
            <a:r>
              <a:rPr lang="en-US" dirty="0"/>
              <a:t>3</a:t>
            </a:r>
            <a:r>
              <a:rPr lang="uk-UA" dirty="0"/>
              <a:t>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>
            <a:extLst>
              <a:ext uri="{FF2B5EF4-FFF2-40B4-BE49-F238E27FC236}">
                <a16:creationId xmlns="" xmlns:a16="http://schemas.microsoft.com/office/drawing/2014/main" id="{BDA690FB-1922-4735-92F3-01A9D862C4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EED103-D6A5-4D77-87C6-63E4CF43FCB7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Навчальний проект </a:t>
            </a:r>
            <a:r>
              <a:rPr lang="uk-UA" sz="2800" b="1" i="1" kern="0" dirty="0">
                <a:solidFill>
                  <a:srgbClr val="FFFFFF"/>
                </a:solidFill>
              </a:rPr>
              <a:t>— це навчально-пізнавальна, дослідницька, творча або ігрова діяльність, що має на меті розв'язання певної проблеми.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="" xmlns:a16="http://schemas.microsoft.com/office/drawing/2014/main" id="{071C95D3-B329-4582-BA8A-8699D224D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1323" y="3274313"/>
            <a:ext cx="11336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 smtClean="0">
                <a:solidFill>
                  <a:schemeClr val="accent1">
                    <a:lumMod val="50000"/>
                  </a:schemeClr>
                </a:solidFill>
              </a:rPr>
              <a:t>У ході розв'язування </a:t>
            </a:r>
            <a:r>
              <a:rPr lang="uk-UA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компетентнісних</a:t>
            </a:r>
            <a:r>
              <a:rPr lang="uk-UA" b="1" i="1" kern="0" dirty="0" smtClean="0">
                <a:solidFill>
                  <a:schemeClr val="accent1">
                    <a:lumMod val="50000"/>
                  </a:schemeClr>
                </a:solidFill>
              </a:rPr>
              <a:t> задач і роботи над проектами вам необхідно буде побудувати інформаційну модель.</a:t>
            </a:r>
            <a:endParaRPr lang="uk-UA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446" y="4519136"/>
            <a:ext cx="10034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 smtClean="0">
                <a:solidFill>
                  <a:srgbClr val="FF0000"/>
                </a:solidFill>
              </a:rPr>
              <a:t>Інформаційна модель</a:t>
            </a:r>
            <a:r>
              <a:rPr lang="uk-UA" dirty="0" smtClean="0">
                <a:solidFill>
                  <a:srgbClr val="FF0000"/>
                </a:solidFill>
              </a:rPr>
              <a:t> </a:t>
            </a:r>
            <a:r>
              <a:rPr lang="uk-UA" b="1" i="1" kern="0" dirty="0" smtClean="0">
                <a:solidFill>
                  <a:srgbClr val="FF0000"/>
                </a:solidFill>
              </a:rPr>
              <a:t>— сукупність цілеспрямовано відібраної інформації про властивості об'єкта, його стан, зв'язки із зовнішнім світом, які є суттєвими для його дослідження.</a:t>
            </a:r>
            <a:endParaRPr lang="uk-UA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21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3143556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Опис шуканого обов'язково містить вимоги щодо виконання технологічних операцій. Результати розв'язування задачі можуть бути отримані в різних формах: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37E21A-2373-4464-89D7-3FB81B1B4786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Компетентнісна</a:t>
            </a:r>
            <a:r>
              <a:rPr lang="uk-UA" sz="2800" b="1" i="1" kern="0" dirty="0">
                <a:solidFill>
                  <a:srgbClr val="FFFF00"/>
                </a:solidFill>
              </a:rPr>
              <a:t> задача </a:t>
            </a:r>
            <a:r>
              <a:rPr lang="uk-UA" sz="2800" b="1" i="1" kern="0" dirty="0">
                <a:solidFill>
                  <a:srgbClr val="FFFFFF"/>
                </a:solidFill>
              </a:rPr>
              <a:t>— це модель реальної ситуації та опис шуканого. Для розв'язування задачі застосовуються технологічні знання і ваш власний досвід з різних предметних областей. 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="" xmlns:a16="http://schemas.microsoft.com/office/drawing/2014/main" id="{88D80375-C534-4734-81FA-2D772D33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20FCE822-64A5-4459-BFFB-4BBAA92FE995}"/>
              </a:ext>
            </a:extLst>
          </p:cNvPr>
          <p:cNvSpPr/>
          <p:nvPr/>
        </p:nvSpPr>
        <p:spPr>
          <a:xfrm>
            <a:off x="72008" y="509036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Кількісній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D1CC9AA5-8D1D-429A-B318-52E9CA4CF1C2}"/>
              </a:ext>
            </a:extLst>
          </p:cNvPr>
          <p:cNvSpPr/>
          <p:nvPr/>
        </p:nvSpPr>
        <p:spPr>
          <a:xfrm>
            <a:off x="4110553" y="509036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Описовій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21B16791-9BFD-41BB-810E-896238E3E867}"/>
              </a:ext>
            </a:extLst>
          </p:cNvPr>
          <p:cNvSpPr/>
          <p:nvPr/>
        </p:nvSpPr>
        <p:spPr>
          <a:xfrm>
            <a:off x="8149101" y="509036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Графічній та ін.</a:t>
            </a:r>
          </a:p>
        </p:txBody>
      </p:sp>
    </p:spTree>
    <p:extLst>
      <p:ext uri="{BB962C8B-B14F-4D97-AF65-F5344CB8AC3E}">
        <p14:creationId xmlns:p14="http://schemas.microsoft.com/office/powerpoint/2010/main" xmlns="" val="191731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CAA456-4415-47E3-9550-1B7F875EFDF8}"/>
              </a:ext>
            </a:extLst>
          </p:cNvPr>
          <p:cNvSpPr txBox="1"/>
          <p:nvPr/>
        </p:nvSpPr>
        <p:spPr>
          <a:xfrm>
            <a:off x="141858" y="123193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Етапи розв'язування задачі: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4361E0-EF0B-4EFD-AE68-D39CA3782355}"/>
              </a:ext>
            </a:extLst>
          </p:cNvPr>
          <p:cNvSpPr txBox="1"/>
          <p:nvPr/>
        </p:nvSpPr>
        <p:spPr>
          <a:xfrm>
            <a:off x="2957513" y="1869807"/>
            <a:ext cx="9161911" cy="110799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Змістовий аналіз формулювання задачі: які дані є в умові; які дані, в якому вигляді повинні бути отримані; які дані треба додатково знайти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02CF933F-F53D-4B2B-9C2A-BA5A39EDB3D5}"/>
              </a:ext>
            </a:extLst>
          </p:cNvPr>
          <p:cNvSpPr/>
          <p:nvPr/>
        </p:nvSpPr>
        <p:spPr>
          <a:xfrm>
            <a:off x="72008" y="1869806"/>
            <a:ext cx="2785492" cy="1107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Постановка задачі</a:t>
            </a:r>
            <a:endParaRPr lang="en-US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20DBC0-D1B4-403C-A940-75AF4BF55CCC}"/>
              </a:ext>
            </a:extLst>
          </p:cNvPr>
          <p:cNvSpPr txBox="1"/>
          <p:nvPr/>
        </p:nvSpPr>
        <p:spPr>
          <a:xfrm>
            <a:off x="2957512" y="3092271"/>
            <a:ext cx="9161911" cy="110799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Пошук інформації, спрямований на конкретизацію змісту описаної ситуації. Формування списку друкованих джерел та інтернет-ресурсів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095CE697-9FAC-48A8-B747-9C59D47BB50A}"/>
              </a:ext>
            </a:extLst>
          </p:cNvPr>
          <p:cNvSpPr/>
          <p:nvPr/>
        </p:nvSpPr>
        <p:spPr>
          <a:xfrm>
            <a:off x="72008" y="3092272"/>
            <a:ext cx="2785492" cy="1107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Пошук інформації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83EE211-B56E-43AB-85F9-FC0CCA2191D8}"/>
              </a:ext>
            </a:extLst>
          </p:cNvPr>
          <p:cNvSpPr txBox="1"/>
          <p:nvPr/>
        </p:nvSpPr>
        <p:spPr>
          <a:xfrm>
            <a:off x="2957511" y="4314735"/>
            <a:ext cx="9161911" cy="212365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Інформаційна модель — це опис істотних для поставленої задачі властивостей і закономірностей поведінки об'єктів, що забезпечують її розв'язання. Інформаційні моделі являють собою об'єкти у вигляді словесних описів, текстів, малюнків, таблиць, схем, креслень, формул тощо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ED0FF79-0469-4EDA-9C0D-983CBF25F990}"/>
              </a:ext>
            </a:extLst>
          </p:cNvPr>
          <p:cNvSpPr/>
          <p:nvPr/>
        </p:nvSpPr>
        <p:spPr>
          <a:xfrm>
            <a:off x="72008" y="4314735"/>
            <a:ext cx="2785492" cy="21236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Побудова інформаційної моделі</a:t>
            </a:r>
          </a:p>
        </p:txBody>
      </p:sp>
    </p:spTree>
    <p:extLst>
      <p:ext uri="{BB962C8B-B14F-4D97-AF65-F5344CB8AC3E}">
        <p14:creationId xmlns:p14="http://schemas.microsoft.com/office/powerpoint/2010/main" xmlns="" val="257565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838507-CBB1-429E-8030-C1BA1E5B176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Етапи розв'язування задачі (продовження):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1BD5BE-2D64-46CC-9531-41BE17F809AF}"/>
              </a:ext>
            </a:extLst>
          </p:cNvPr>
          <p:cNvSpPr txBox="1"/>
          <p:nvPr/>
        </p:nvSpPr>
        <p:spPr>
          <a:xfrm>
            <a:off x="2957513" y="1869807"/>
            <a:ext cx="9161911" cy="144655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Добір засобів опрацювання даних (текстовий процесор, графічний  редактор, редактор презентацій, табличний процесор, середовище програмування), необхідних для поетапного розв'язання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D24EC85B-C1DE-4BC1-8E76-06ED8FE75B21}"/>
              </a:ext>
            </a:extLst>
          </p:cNvPr>
          <p:cNvSpPr/>
          <p:nvPr/>
        </p:nvSpPr>
        <p:spPr>
          <a:xfrm>
            <a:off x="72008" y="1869806"/>
            <a:ext cx="2785492" cy="1412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Визначення засобів </a:t>
            </a:r>
            <a:r>
              <a:rPr lang="uk-UA" sz="2200" b="1" i="1" kern="0" dirty="0" err="1">
                <a:solidFill>
                  <a:srgbClr val="FFFFFF"/>
                </a:solidFill>
              </a:rPr>
              <a:t>опрацюван</a:t>
            </a:r>
            <a:r>
              <a:rPr lang="uk-UA" sz="2200" b="1" i="1" kern="0" dirty="0">
                <a:solidFill>
                  <a:srgbClr val="FFFFFF"/>
                </a:solidFill>
              </a:rPr>
              <a:t>-ня даних</a:t>
            </a:r>
            <a:endParaRPr lang="en-US" sz="2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C74515B-D294-48CE-AA70-877010ABCCFD}"/>
              </a:ext>
            </a:extLst>
          </p:cNvPr>
          <p:cNvSpPr txBox="1"/>
          <p:nvPr/>
        </p:nvSpPr>
        <p:spPr>
          <a:xfrm>
            <a:off x="2957512" y="3397072"/>
            <a:ext cx="9161911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Поетапне виконання задачі засобами ІКТ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2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D74613F4-B9D6-405B-9075-ABD4253CCF91}"/>
              </a:ext>
            </a:extLst>
          </p:cNvPr>
          <p:cNvSpPr/>
          <p:nvPr/>
        </p:nvSpPr>
        <p:spPr>
          <a:xfrm>
            <a:off x="72008" y="3397073"/>
            <a:ext cx="2785492" cy="7694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200" b="1" i="1" kern="0" dirty="0" err="1">
                <a:solidFill>
                  <a:srgbClr val="FFFFFF"/>
                </a:solidFill>
              </a:rPr>
              <a:t>Опрацюван</a:t>
            </a:r>
            <a:r>
              <a:rPr lang="uk-UA" sz="2200" b="1" i="1" kern="0" dirty="0">
                <a:solidFill>
                  <a:srgbClr val="FFFFFF"/>
                </a:solidFill>
              </a:rPr>
              <a:t>-ня даних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9E283CA-BA42-4412-B0E5-B0509746A5A2}"/>
              </a:ext>
            </a:extLst>
          </p:cNvPr>
          <p:cNvSpPr txBox="1"/>
          <p:nvPr/>
        </p:nvSpPr>
        <p:spPr>
          <a:xfrm>
            <a:off x="2957511" y="4247228"/>
            <a:ext cx="9161911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Вибір форми подання результатів розв'язання задачі. Оформлення і презентація результатів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D68484D1-D254-4D61-BE7D-8996E772A3D3}"/>
              </a:ext>
            </a:extLst>
          </p:cNvPr>
          <p:cNvSpPr/>
          <p:nvPr/>
        </p:nvSpPr>
        <p:spPr>
          <a:xfrm>
            <a:off x="72008" y="4247228"/>
            <a:ext cx="2785492" cy="7694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Подання результатів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18175D-A29C-4C11-8CC7-34DE3CA849D0}"/>
              </a:ext>
            </a:extLst>
          </p:cNvPr>
          <p:cNvSpPr txBox="1"/>
          <p:nvPr/>
        </p:nvSpPr>
        <p:spPr>
          <a:xfrm>
            <a:off x="2957511" y="5087941"/>
            <a:ext cx="9161911" cy="110799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Оцінка повноти і вірогідності результатів розв'язання задачі. Формулювання відповіді на проблемне питання задачі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CD7EB402-8F7E-45AB-BA5E-07EB65C847B1}"/>
              </a:ext>
            </a:extLst>
          </p:cNvPr>
          <p:cNvSpPr/>
          <p:nvPr/>
        </p:nvSpPr>
        <p:spPr>
          <a:xfrm>
            <a:off x="72008" y="5087941"/>
            <a:ext cx="2785492" cy="1107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Аналіз результатів</a:t>
            </a:r>
          </a:p>
        </p:txBody>
      </p:sp>
    </p:spTree>
    <p:extLst>
      <p:ext uri="{BB962C8B-B14F-4D97-AF65-F5344CB8AC3E}">
        <p14:creationId xmlns:p14="http://schemas.microsoft.com/office/powerpoint/2010/main" xmlns="" val="162327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</a:t>
            </a:r>
            <a:r>
              <a:rPr lang="uk-UA" sz="2800" b="1" i="1" kern="0" dirty="0" err="1">
                <a:solidFill>
                  <a:schemeClr val="bg1"/>
                </a:solidFill>
              </a:rPr>
              <a:t>компетентнісну</a:t>
            </a:r>
            <a:r>
              <a:rPr lang="uk-UA" sz="2800" b="1" i="1" kern="0" dirty="0">
                <a:solidFill>
                  <a:schemeClr val="bg1"/>
                </a:solidFill>
              </a:rPr>
              <a:t> задачу.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236BCF-9A5D-41D4-9405-93AF7E1F73E4}"/>
              </a:ext>
            </a:extLst>
          </p:cNvPr>
          <p:cNvSpPr txBox="1"/>
          <p:nvPr/>
        </p:nvSpPr>
        <p:spPr>
          <a:xfrm>
            <a:off x="72008" y="1806681"/>
            <a:ext cx="11604177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</a:t>
            </a:r>
            <a:r>
              <a:rPr lang="uk-UA" sz="2800" b="1" i="1" kern="0" dirty="0">
                <a:solidFill>
                  <a:schemeClr val="bg1"/>
                </a:solidFill>
              </a:rPr>
              <a:t>. Створити програму, яка реалізує гру «Морський бій».</a:t>
            </a:r>
          </a:p>
        </p:txBody>
      </p:sp>
    </p:spTree>
    <p:extLst>
      <p:ext uri="{BB962C8B-B14F-4D97-AF65-F5344CB8AC3E}">
        <p14:creationId xmlns:p14="http://schemas.microsoft.com/office/powerpoint/2010/main" xmlns="" val="96281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Постановка задачі</a:t>
            </a:r>
            <a:r>
              <a:rPr lang="uk-UA" sz="2800" b="1" i="1" kern="0" dirty="0">
                <a:solidFill>
                  <a:schemeClr val="bg1"/>
                </a:solidFill>
              </a:rPr>
              <a:t>. Двовимірний масив А розмірністю 6</a:t>
            </a:r>
            <a:r>
              <a:rPr lang="en-US" sz="2800" b="1" i="1" kern="0" dirty="0">
                <a:solidFill>
                  <a:schemeClr val="bg1"/>
                </a:solidFill>
              </a:rPr>
              <a:t>x6 </a:t>
            </a:r>
            <a:r>
              <a:rPr lang="uk-UA" sz="2800" b="1" i="1" kern="0" dirty="0">
                <a:solidFill>
                  <a:schemeClr val="bg1"/>
                </a:solidFill>
              </a:rPr>
              <a:t>випадковим чином заповнено нулями та одиницями.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FFD4D6-F7A4-4698-A2EA-2DA453AC1847}"/>
              </a:ext>
            </a:extLst>
          </p:cNvPr>
          <p:cNvSpPr txBox="1"/>
          <p:nvPr/>
        </p:nvSpPr>
        <p:spPr>
          <a:xfrm>
            <a:off x="72008" y="267160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</a:t>
            </a:r>
            <a:r>
              <a:rPr lang="en-US" sz="2800" b="1" i="1" kern="0" dirty="0">
                <a:solidFill>
                  <a:schemeClr val="bg1"/>
                </a:solidFill>
              </a:rPr>
              <a:t>A(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uk-UA" sz="2800" b="1" i="1" kern="0" dirty="0">
                <a:solidFill>
                  <a:schemeClr val="bg1"/>
                </a:solidFill>
              </a:rPr>
              <a:t>,</a:t>
            </a:r>
            <a:r>
              <a:rPr lang="en-US" sz="2800" b="1" i="1" kern="0" dirty="0">
                <a:solidFill>
                  <a:schemeClr val="bg1"/>
                </a:solidFill>
              </a:rPr>
              <a:t>j) = 1, </a:t>
            </a:r>
            <a:r>
              <a:rPr lang="uk-UA" sz="2800" b="1" i="1" kern="0" dirty="0">
                <a:solidFill>
                  <a:schemeClr val="bg1"/>
                </a:solidFill>
              </a:rPr>
              <a:t>то у відповідній позиції знаходиться корабель. Гравець задає координати елементу масиву і «стріляє».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79383E6A-7432-4D50-A593-3ECE27493230}"/>
              </a:ext>
            </a:extLst>
          </p:cNvPr>
          <p:cNvSpPr/>
          <p:nvPr/>
        </p:nvSpPr>
        <p:spPr>
          <a:xfrm>
            <a:off x="72008" y="4146441"/>
            <a:ext cx="5972332" cy="8680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елемент з указаними індексами дорівнює 1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191B4082-0E3E-4DF4-8AD2-7FB99DBE4288}"/>
              </a:ext>
            </a:extLst>
          </p:cNvPr>
          <p:cNvSpPr/>
          <p:nvPr/>
        </p:nvSpPr>
        <p:spPr>
          <a:xfrm>
            <a:off x="6149820" y="4146441"/>
            <a:ext cx="5972332" cy="8680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Якщо </a:t>
            </a:r>
            <a:r>
              <a:rPr lang="en-US" sz="2400" b="1" i="1" kern="0" dirty="0">
                <a:solidFill>
                  <a:schemeClr val="bg1"/>
                </a:solidFill>
              </a:rPr>
              <a:t>A(</a:t>
            </a:r>
            <a:r>
              <a:rPr lang="en-US" sz="2400" b="1" i="1" kern="0" dirty="0" err="1">
                <a:solidFill>
                  <a:schemeClr val="bg1"/>
                </a:solidFill>
              </a:rPr>
              <a:t>i,j</a:t>
            </a:r>
            <a:r>
              <a:rPr lang="en-US" sz="2400" b="1" i="1" kern="0" dirty="0">
                <a:solidFill>
                  <a:schemeClr val="bg1"/>
                </a:solidFill>
              </a:rPr>
              <a:t>)=0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54A18F4B-A73A-4533-A16F-211A6F059393}"/>
              </a:ext>
            </a:extLst>
          </p:cNvPr>
          <p:cNvSpPr/>
          <p:nvPr/>
        </p:nvSpPr>
        <p:spPr>
          <a:xfrm>
            <a:off x="72008" y="5080506"/>
            <a:ext cx="5972332" cy="15857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то виводиться повідомлення «</a:t>
            </a:r>
            <a:r>
              <a:rPr lang="uk-UA" sz="2400" b="1" i="1" kern="0" dirty="0">
                <a:solidFill>
                  <a:srgbClr val="FFFF00"/>
                </a:solidFill>
              </a:rPr>
              <a:t>Влучив!</a:t>
            </a:r>
            <a:r>
              <a:rPr lang="uk-UA" sz="2400" b="1" i="1" kern="0" dirty="0">
                <a:solidFill>
                  <a:schemeClr val="bg1"/>
                </a:solidFill>
              </a:rPr>
              <a:t>», значення лічильника влучень збільшується на 1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7C41B694-A0EA-4C96-8E5A-A91F62361400}"/>
              </a:ext>
            </a:extLst>
          </p:cNvPr>
          <p:cNvSpPr/>
          <p:nvPr/>
        </p:nvSpPr>
        <p:spPr>
          <a:xfrm>
            <a:off x="6149820" y="5080506"/>
            <a:ext cx="5972332" cy="15857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виводиться повідомлення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«</a:t>
            </a:r>
            <a:r>
              <a:rPr lang="uk-UA" sz="2400" b="1" i="1" kern="0" dirty="0">
                <a:solidFill>
                  <a:srgbClr val="FFFF00"/>
                </a:solidFill>
              </a:rPr>
              <a:t>Не влучив!</a:t>
            </a:r>
            <a:r>
              <a:rPr lang="uk-UA" sz="2400" b="1" i="1" kern="0" dirty="0">
                <a:solidFill>
                  <a:schemeClr val="bg1"/>
                </a:solidFill>
              </a:rPr>
              <a:t>», місце влучення позначається кружком.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56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03257" y="476251"/>
            <a:ext cx="988004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FD2E7A12-E32B-4BF7-A416-AB59E47E77C6}"/>
              </a:ext>
            </a:extLst>
          </p:cNvPr>
          <p:cNvSpPr/>
          <p:nvPr/>
        </p:nvSpPr>
        <p:spPr>
          <a:xfrm>
            <a:off x="72008" y="1196763"/>
            <a:ext cx="5972332" cy="2285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гравець робить три невдалі спроби, виводиться повідомлення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1A7A7839-DD2A-4577-AD9E-6D77EF186493}"/>
              </a:ext>
            </a:extLst>
          </p:cNvPr>
          <p:cNvSpPr/>
          <p:nvPr/>
        </p:nvSpPr>
        <p:spPr>
          <a:xfrm>
            <a:off x="6149820" y="1196763"/>
            <a:ext cx="5972332" cy="2285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ж значення лічильника влучень зрівняється з кількістю кораблів, виводиться повідомлення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4198C9DC-7976-4859-898B-BF6670CB4ADD}"/>
              </a:ext>
            </a:extLst>
          </p:cNvPr>
          <p:cNvSpPr/>
          <p:nvPr/>
        </p:nvSpPr>
        <p:spPr>
          <a:xfrm>
            <a:off x="72008" y="3579719"/>
            <a:ext cx="5972332" cy="8349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«Ти програв!»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AC26EC7C-D561-45B6-8D6C-A2F30816BE1C}"/>
              </a:ext>
            </a:extLst>
          </p:cNvPr>
          <p:cNvSpPr/>
          <p:nvPr/>
        </p:nvSpPr>
        <p:spPr>
          <a:xfrm>
            <a:off x="6149820" y="3579719"/>
            <a:ext cx="5972332" cy="8349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«Ти виграв!»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6146" name="Picture 2" descr="cartoon, loser, people, sad, sport, sportsman, upset icon">
            <a:extLst>
              <a:ext uri="{FF2B5EF4-FFF2-40B4-BE49-F238E27FC236}">
                <a16:creationId xmlns="" xmlns:a16="http://schemas.microsoft.com/office/drawing/2014/main" id="{2E4C4AEC-2011-4BEC-89B2-3FE7C3472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0535" y="4473677"/>
            <a:ext cx="2035277" cy="20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wards, goblet, success, win icon">
            <a:extLst>
              <a:ext uri="{FF2B5EF4-FFF2-40B4-BE49-F238E27FC236}">
                <a16:creationId xmlns="" xmlns:a16="http://schemas.microsoft.com/office/drawing/2014/main" id="{4D277D89-ADC4-472F-9726-0E828D028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8347" y="4473676"/>
            <a:ext cx="2035277" cy="20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897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69085</TotalTime>
  <Words>1124</Words>
  <Application>Microsoft Office PowerPoint</Application>
  <PresentationFormat>Произвольный</PresentationFormat>
  <Paragraphs>180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Розв’язування компетентнісних задач</vt:lpstr>
      <vt:lpstr>Повторюємо</vt:lpstr>
      <vt:lpstr>Повторюємо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Працюємо за комп’ютером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Admin</cp:lastModifiedBy>
  <cp:revision>489</cp:revision>
  <dcterms:created xsi:type="dcterms:W3CDTF">2016-06-06T19:48:43Z</dcterms:created>
  <dcterms:modified xsi:type="dcterms:W3CDTF">2020-03-31T08:56:15Z</dcterms:modified>
</cp:coreProperties>
</file>