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536" r:id="rId3"/>
    <p:sldId id="575" r:id="rId4"/>
    <p:sldId id="585" r:id="rId5"/>
    <p:sldId id="577" r:id="rId6"/>
    <p:sldId id="578" r:id="rId7"/>
    <p:sldId id="579" r:id="rId8"/>
    <p:sldId id="580" r:id="rId9"/>
    <p:sldId id="581" r:id="rId10"/>
    <p:sldId id="582" r:id="rId11"/>
    <p:sldId id="583" r:id="rId12"/>
    <p:sldId id="586" r:id="rId13"/>
    <p:sldId id="587" r:id="rId14"/>
    <p:sldId id="574" r:id="rId15"/>
    <p:sldId id="325" r:id="rId16"/>
    <p:sldId id="588" r:id="rId17"/>
    <p:sldId id="259" r:id="rId18"/>
    <p:sldId id="261" r:id="rId19"/>
    <p:sldId id="304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цаєнко Сергій" initials="МС" lastIdx="1" clrIdx="0">
    <p:extLst>
      <p:ext uri="{19B8F6BF-5375-455C-9EA6-DF929625EA0E}">
        <p15:presenceInfo xmlns:p15="http://schemas.microsoft.com/office/powerpoint/2012/main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0" autoAdjust="0"/>
    <p:restoredTop sz="94660"/>
  </p:normalViewPr>
  <p:slideViewPr>
    <p:cSldViewPr snapToGrid="0">
      <p:cViewPr varScale="1">
        <p:scale>
          <a:sx n="83" d="100"/>
          <a:sy n="83" d="100"/>
        </p:scale>
        <p:origin x="5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0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задаються початкові значення </a:t>
          </a:r>
          <a:r>
            <a:rPr lang="uk-UA" sz="2400" b="1" i="1" noProof="0" dirty="0">
              <a:solidFill>
                <a:schemeClr val="bg1"/>
              </a:solidFill>
            </a:rPr>
            <a:t>А</a:t>
          </a:r>
          <a:r>
            <a:rPr lang="uk-UA" sz="2400" i="1" noProof="0" dirty="0">
              <a:solidFill>
                <a:schemeClr val="bg1"/>
              </a:solidFill>
            </a:rPr>
            <a:t>, — першого члена послідовності,</a:t>
          </a:r>
          <a:br>
            <a:rPr lang="en-US" sz="2400" i="1" noProof="0" dirty="0">
              <a:solidFill>
                <a:schemeClr val="bg1"/>
              </a:solidFill>
            </a:rPr>
          </a:br>
          <a:r>
            <a:rPr lang="uk-UA" sz="2400" b="1" i="1" noProof="0" dirty="0">
              <a:solidFill>
                <a:schemeClr val="bg1"/>
              </a:solidFill>
            </a:rPr>
            <a:t>n</a:t>
          </a:r>
          <a:r>
            <a:rPr lang="uk-UA" sz="2400" i="1" noProof="0" dirty="0">
              <a:solidFill>
                <a:schemeClr val="bg1"/>
              </a:solidFill>
            </a:rPr>
            <a:t> — кількості членів, які потрібно обчислити;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задаються початкові значення лічильника членів послідовності</a:t>
          </a:r>
          <a:br>
            <a:rPr lang="en-US" sz="2400" i="1" noProof="0" dirty="0">
              <a:solidFill>
                <a:schemeClr val="bg1"/>
              </a:solidFill>
            </a:rPr>
          </a:br>
          <a:r>
            <a:rPr lang="uk-UA" sz="2400" i="1" noProof="0" dirty="0">
              <a:solidFill>
                <a:schemeClr val="bg1"/>
              </a:solidFill>
            </a:rPr>
            <a:t>(і := 0) і суми (S := 0);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0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400" i="1" noProof="0" dirty="0">
              <a:solidFill>
                <a:srgbClr val="002060"/>
              </a:solidFill>
            </a:rPr>
            <a:t>поки номер </a:t>
          </a:r>
          <a:r>
            <a:rPr lang="uk-UA" sz="2400" b="1" i="1" noProof="0" dirty="0">
              <a:solidFill>
                <a:srgbClr val="002060"/>
              </a:solidFill>
            </a:rPr>
            <a:t>і</a:t>
          </a:r>
          <a:r>
            <a:rPr lang="uk-UA" sz="2400" i="1" noProof="0" dirty="0">
              <a:solidFill>
                <a:srgbClr val="002060"/>
              </a:solidFill>
            </a:rPr>
            <a:t>-то члена послідовності, який обчислено, не досягне значення </a:t>
          </a:r>
          <a:r>
            <a:rPr lang="en-US" sz="2400" b="1" i="1" noProof="0" dirty="0">
              <a:solidFill>
                <a:srgbClr val="002060"/>
              </a:solidFill>
            </a:rPr>
            <a:t>n</a:t>
          </a:r>
          <a:r>
            <a:rPr lang="uk-UA" sz="2400" i="1" noProof="0" dirty="0">
              <a:solidFill>
                <a:srgbClr val="002060"/>
              </a:solidFill>
            </a:rPr>
            <a:t>— заданої кількості членів, повторюються дії: номер поточного доданка збільшується на 1; обчислюється значення наступного доданка А, обчислене значення А додається до суми S.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F244AEF-BD16-4508-9A5A-9640B519654B}" type="pres">
      <dgm:prSet presAssocID="{D7D30CB0-42E3-4872-8223-5BD4079EBA38}" presName="descendantText" presStyleLbl="alignAcc1" presStyleIdx="0" presStyleCnt="3" custScaleY="91901">
        <dgm:presLayoutVars>
          <dgm:bulletEnabled val="1"/>
        </dgm:presLayoutVars>
      </dgm:prSet>
      <dgm:spPr/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5CB376A-E1F5-4E26-86CA-E248F361C893}" type="pres">
      <dgm:prSet presAssocID="{505724CF-73FE-4F1F-810B-DEF145202D2D}" presName="descendantText" presStyleLbl="alignAcc1" presStyleIdx="1" presStyleCnt="3" custScaleY="94479" custLinFactNeighborY="-10866">
        <dgm:presLayoutVars>
          <dgm:bulletEnabled val="1"/>
        </dgm:presLayoutVars>
      </dgm:prSet>
      <dgm:spPr/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E04A936-A0BD-4697-B593-D6F4E69814DB}" type="pres">
      <dgm:prSet presAssocID="{D304DA83-E892-49A6-BA60-69FB1CA5F3EB}" presName="descendantText" presStyleLbl="alignAcc1" presStyleIdx="2" presStyleCnt="3" custScaleY="206462" custLinFactNeighborY="-10866">
        <dgm:presLayoutVars>
          <dgm:bulletEnabled val="1"/>
        </dgm:presLayoutVars>
      </dgm:prSet>
      <dgm:spPr/>
    </dgm:pt>
  </dgm:ptLst>
  <dgm:cxnLst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94216" y="197533"/>
          <a:ext cx="1294779" cy="90634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1</a:t>
          </a:r>
        </a:p>
      </dsp:txBody>
      <dsp:txXfrm rot="-5400000">
        <a:off x="2" y="456489"/>
        <a:ext cx="906345" cy="388434"/>
      </dsp:txXfrm>
    </dsp:sp>
    <dsp:sp modelId="{3F244AEF-BD16-4508-9A5A-9640B519654B}">
      <dsp:nvSpPr>
        <dsp:cNvPr id="0" name=""/>
        <dsp:cNvSpPr/>
      </dsp:nvSpPr>
      <dsp:spPr>
        <a:xfrm rot="5400000">
          <a:off x="6091521" y="-5147777"/>
          <a:ext cx="773445" cy="11143796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задаються початкові значення </a:t>
          </a:r>
          <a:r>
            <a:rPr lang="uk-UA" sz="2400" b="1" i="1" kern="1200" noProof="0" dirty="0">
              <a:solidFill>
                <a:schemeClr val="bg1"/>
              </a:solidFill>
            </a:rPr>
            <a:t>А</a:t>
          </a:r>
          <a:r>
            <a:rPr lang="uk-UA" sz="2400" i="1" kern="1200" noProof="0" dirty="0">
              <a:solidFill>
                <a:schemeClr val="bg1"/>
              </a:solidFill>
            </a:rPr>
            <a:t>, — першого члена послідовності,</a:t>
          </a:r>
          <a:br>
            <a:rPr lang="en-US" sz="2400" i="1" kern="1200" noProof="0" dirty="0">
              <a:solidFill>
                <a:schemeClr val="bg1"/>
              </a:solidFill>
            </a:rPr>
          </a:br>
          <a:r>
            <a:rPr lang="uk-UA" sz="2400" b="1" i="1" kern="1200" noProof="0" dirty="0">
              <a:solidFill>
                <a:schemeClr val="bg1"/>
              </a:solidFill>
            </a:rPr>
            <a:t>n</a:t>
          </a:r>
          <a:r>
            <a:rPr lang="uk-UA" sz="2400" i="1" kern="1200" noProof="0" dirty="0">
              <a:solidFill>
                <a:schemeClr val="bg1"/>
              </a:solidFill>
            </a:rPr>
            <a:t> — кількості членів, які потрібно обчислити;</a:t>
          </a:r>
        </a:p>
      </dsp:txBody>
      <dsp:txXfrm rot="-5400000">
        <a:off x="906346" y="75154"/>
        <a:ext cx="11106040" cy="697933"/>
      </dsp:txXfrm>
    </dsp:sp>
    <dsp:sp modelId="{CA699784-EE11-48B7-BD5B-E6C7811778B0}">
      <dsp:nvSpPr>
        <dsp:cNvPr id="0" name=""/>
        <dsp:cNvSpPr/>
      </dsp:nvSpPr>
      <dsp:spPr>
        <a:xfrm rot="5400000">
          <a:off x="-194216" y="1318544"/>
          <a:ext cx="1294779" cy="906345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2</a:t>
          </a:r>
        </a:p>
      </dsp:txBody>
      <dsp:txXfrm rot="-5400000">
        <a:off x="2" y="1577500"/>
        <a:ext cx="906345" cy="388434"/>
      </dsp:txXfrm>
    </dsp:sp>
    <dsp:sp modelId="{E5CB376A-E1F5-4E26-86CA-E248F361C893}">
      <dsp:nvSpPr>
        <dsp:cNvPr id="0" name=""/>
        <dsp:cNvSpPr/>
      </dsp:nvSpPr>
      <dsp:spPr>
        <a:xfrm rot="5400000">
          <a:off x="6080673" y="-4118216"/>
          <a:ext cx="795141" cy="11143796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задаються початкові значення лічильника членів послідовності</a:t>
          </a:r>
          <a:br>
            <a:rPr lang="en-US" sz="2400" i="1" kern="1200" noProof="0" dirty="0">
              <a:solidFill>
                <a:schemeClr val="bg1"/>
              </a:solidFill>
            </a:rPr>
          </a:br>
          <a:r>
            <a:rPr lang="uk-UA" sz="2400" i="1" kern="1200" noProof="0" dirty="0">
              <a:solidFill>
                <a:schemeClr val="bg1"/>
              </a:solidFill>
            </a:rPr>
            <a:t>(і := 0) і суми (S := 0);</a:t>
          </a:r>
        </a:p>
      </dsp:txBody>
      <dsp:txXfrm rot="-5400000">
        <a:off x="906346" y="1094927"/>
        <a:ext cx="11104980" cy="717509"/>
      </dsp:txXfrm>
    </dsp:sp>
    <dsp:sp modelId="{D547829D-0660-4ECE-8B9B-4DD150AEB617}">
      <dsp:nvSpPr>
        <dsp:cNvPr id="0" name=""/>
        <dsp:cNvSpPr/>
      </dsp:nvSpPr>
      <dsp:spPr>
        <a:xfrm rot="5400000">
          <a:off x="-194216" y="2887550"/>
          <a:ext cx="1294779" cy="906345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2" y="3146506"/>
        <a:ext cx="906345" cy="388434"/>
      </dsp:txXfrm>
    </dsp:sp>
    <dsp:sp modelId="{9E04A936-A0BD-4697-B593-D6F4E69814DB}">
      <dsp:nvSpPr>
        <dsp:cNvPr id="0" name=""/>
        <dsp:cNvSpPr/>
      </dsp:nvSpPr>
      <dsp:spPr>
        <a:xfrm rot="5400000">
          <a:off x="5609444" y="-2549210"/>
          <a:ext cx="1737598" cy="11143796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400" i="1" kern="1200" noProof="0" dirty="0">
              <a:solidFill>
                <a:srgbClr val="002060"/>
              </a:solidFill>
            </a:rPr>
            <a:t>поки номер </a:t>
          </a:r>
          <a:r>
            <a:rPr lang="uk-UA" sz="2400" b="1" i="1" kern="1200" noProof="0" dirty="0">
              <a:solidFill>
                <a:srgbClr val="002060"/>
              </a:solidFill>
            </a:rPr>
            <a:t>і</a:t>
          </a:r>
          <a:r>
            <a:rPr lang="uk-UA" sz="2400" i="1" kern="1200" noProof="0" dirty="0">
              <a:solidFill>
                <a:srgbClr val="002060"/>
              </a:solidFill>
            </a:rPr>
            <a:t>-то члена послідовності, який обчислено, не досягне значення </a:t>
          </a:r>
          <a:r>
            <a:rPr lang="en-US" sz="2400" b="1" i="1" kern="1200" noProof="0" dirty="0">
              <a:solidFill>
                <a:srgbClr val="002060"/>
              </a:solidFill>
            </a:rPr>
            <a:t>n</a:t>
          </a:r>
          <a:r>
            <a:rPr lang="uk-UA" sz="2400" i="1" kern="1200" noProof="0" dirty="0">
              <a:solidFill>
                <a:srgbClr val="002060"/>
              </a:solidFill>
            </a:rPr>
            <a:t>— заданої кількості членів, повторюються дії: номер поточного доданка збільшується на 1; обчислюється значення наступного доданка А, обчислене значення А додається до суми S.</a:t>
          </a:r>
        </a:p>
      </dsp:txBody>
      <dsp:txXfrm rot="-5400000">
        <a:off x="906346" y="2238711"/>
        <a:ext cx="11058973" cy="1567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A422A-4060-4257-9F52-338D89AA748A}" type="datetimeFigureOut">
              <a:rPr lang="uk-UA" smtClean="0"/>
              <a:t>19.07.2019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25A68-2135-4E23-A3F8-CC1EB94056B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7857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9"/>
          <a:stretch/>
        </p:blipFill>
        <p:spPr>
          <a:xfrm>
            <a:off x="0" y="0"/>
            <a:ext cx="4765678" cy="404098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8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8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19.07.2019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19.07.2019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19.07.2019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19.07.2019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37402"/>
            <a:ext cx="7137066" cy="1801607"/>
          </a:xfrm>
        </p:spPr>
        <p:txBody>
          <a:bodyPr>
            <a:noAutofit/>
          </a:bodyPr>
          <a:lstStyle/>
          <a:p>
            <a:r>
              <a:rPr lang="uk-UA" sz="4100" dirty="0"/>
              <a:t>Алгоритми з повтореннями для опрацювання величин.  Цикл із передумовою.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dirty="0">
                <a:solidFill>
                  <a:srgbClr val="FFFFFF"/>
                </a:solidFill>
                <a:latin typeface="Verdana"/>
              </a:rPr>
              <a:t>55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2" descr="design, programming, seo, site, web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76" y="3618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rrows, change, connection, direction, recycle, refresh, repea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477" y="3245183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699683"/>
            <a:ext cx="12050142" cy="483209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00"/>
                </a:solidFill>
              </a:rPr>
              <a:t>var</a:t>
            </a:r>
            <a:r>
              <a:rPr lang="en-US" sz="2800" b="1" i="1" kern="0" dirty="0">
                <a:solidFill>
                  <a:schemeClr val="bg1"/>
                </a:solidFill>
              </a:rPr>
              <a:t> A: Integer;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  </a:t>
            </a:r>
            <a:r>
              <a:rPr lang="uk-UA" sz="2800" b="1" i="1" kern="0" dirty="0">
                <a:solidFill>
                  <a:schemeClr val="bg1"/>
                </a:solidFill>
              </a:rPr>
              <a:t>А := 1; // Початкове значення А</a:t>
            </a: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  While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А о 100 </a:t>
            </a:r>
            <a:r>
              <a:rPr lang="en-US" sz="2800" b="1" i="1" kern="0" dirty="0">
                <a:solidFill>
                  <a:schemeClr val="bg1"/>
                </a:solidFill>
              </a:rPr>
              <a:t>do</a:t>
            </a: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  begin</a:t>
            </a:r>
          </a:p>
          <a:p>
            <a:pPr marL="0" lvl="2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    </a:t>
            </a:r>
            <a:r>
              <a:rPr lang="uk-UA" sz="2800" b="1" i="1" kern="0" dirty="0">
                <a:solidFill>
                  <a:schemeClr val="bg1"/>
                </a:solidFill>
              </a:rPr>
              <a:t>А := А + 1;</a:t>
            </a:r>
          </a:p>
          <a:p>
            <a:pPr marL="0" lvl="2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    Label1.Caption := </a:t>
            </a:r>
            <a:r>
              <a:rPr lang="en-US" sz="28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2800" b="1" i="1" kern="0" dirty="0">
                <a:solidFill>
                  <a:schemeClr val="bg1"/>
                </a:solidFill>
              </a:rPr>
              <a:t>(A);</a:t>
            </a:r>
          </a:p>
          <a:p>
            <a:pPr marL="0" lvl="2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    </a:t>
            </a:r>
            <a:r>
              <a:rPr lang="en-US" sz="2800" b="1" i="1" kern="0" dirty="0" err="1">
                <a:solidFill>
                  <a:schemeClr val="bg1"/>
                </a:solidFill>
              </a:rPr>
              <a:t>Application.ProcessMessages</a:t>
            </a:r>
            <a:r>
              <a:rPr lang="en-US" sz="2800" b="1" i="1" kern="0" dirty="0">
                <a:solidFill>
                  <a:schemeClr val="bg1"/>
                </a:solidFill>
              </a:rPr>
              <a:t>; // </a:t>
            </a:r>
            <a:r>
              <a:rPr lang="uk-UA" sz="2800" b="1" i="1" kern="0" dirty="0">
                <a:solidFill>
                  <a:schemeClr val="bg1"/>
                </a:solidFill>
              </a:rPr>
              <a:t>обробка повідомлень</a:t>
            </a:r>
            <a:endParaRPr lang="en-US" sz="2800" b="1" i="1" kern="0" dirty="0">
              <a:solidFill>
                <a:schemeClr val="bg1"/>
              </a:solidFill>
            </a:endParaRPr>
          </a:p>
          <a:p>
            <a:pPr marL="0" lvl="2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    Sleep(100); // </a:t>
            </a:r>
            <a:r>
              <a:rPr lang="uk-UA" sz="2800" b="1" i="1" kern="0" dirty="0">
                <a:solidFill>
                  <a:schemeClr val="bg1"/>
                </a:solidFill>
              </a:rPr>
              <a:t>зупинка на 0,1 с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  </a:t>
            </a:r>
            <a:r>
              <a:rPr lang="en-US" sz="2800" b="1" i="1" kern="0" dirty="0">
                <a:solidFill>
                  <a:srgbClr val="FFFF00"/>
                </a:solidFill>
              </a:rPr>
              <a:t>end</a:t>
            </a:r>
            <a:r>
              <a:rPr lang="en-US" sz="2800" b="1" i="1" kern="0" dirty="0">
                <a:solidFill>
                  <a:schemeClr val="bg1"/>
                </a:solidFill>
              </a:rPr>
              <a:t>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end</a:t>
            </a:r>
            <a:r>
              <a:rPr lang="en-US" sz="2800" b="1" i="1" kern="0" dirty="0">
                <a:solidFill>
                  <a:schemeClr val="bg1"/>
                </a:solidFill>
              </a:rPr>
              <a:t>;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1" y="1699683"/>
            <a:ext cx="3740150" cy="29258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008" y="38523"/>
            <a:ext cx="12050142" cy="156966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Поки А менше за 100, збільшувати значення А на одиницю і виводити значення змінної у </a:t>
            </a:r>
            <a:r>
              <a:rPr lang="en-US" sz="2400" b="1" i="1" kern="0" dirty="0">
                <a:solidFill>
                  <a:schemeClr val="bg1"/>
                </a:solidFill>
              </a:rPr>
              <a:t>Label</a:t>
            </a:r>
            <a:r>
              <a:rPr lang="uk-UA" sz="2400" b="1" i="1" kern="0" dirty="0">
                <a:solidFill>
                  <a:schemeClr val="bg1"/>
                </a:solidFill>
              </a:rPr>
              <a:t>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Для призупинення роботи програми на 100 </a:t>
            </a:r>
            <a:r>
              <a:rPr lang="uk-UA" sz="2400" b="1" i="1" kern="0" dirty="0" err="1">
                <a:solidFill>
                  <a:schemeClr val="bg1"/>
                </a:solidFill>
              </a:rPr>
              <a:t>мілісекунд</a:t>
            </a:r>
            <a:r>
              <a:rPr lang="uk-UA" sz="2400" b="1" i="1" kern="0" dirty="0">
                <a:solidFill>
                  <a:schemeClr val="bg1"/>
                </a:solidFill>
              </a:rPr>
              <a:t> використано процедуру </a:t>
            </a:r>
            <a:r>
              <a:rPr lang="en-US" sz="2400" b="1" i="1" kern="0" dirty="0">
                <a:solidFill>
                  <a:srgbClr val="FFFF00"/>
                </a:solidFill>
              </a:rPr>
              <a:t>Sleep</a:t>
            </a:r>
            <a:r>
              <a:rPr lang="en-US" sz="2400" b="1" i="1" kern="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8928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 обчислення суми n членів числової послідовності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Алгоритм обчислення </a:t>
            </a:r>
            <a:r>
              <a:rPr lang="en-US" sz="2800" b="1" i="1" kern="0" dirty="0">
                <a:solidFill>
                  <a:srgbClr val="FFFF00"/>
                </a:solidFill>
              </a:rPr>
              <a:t>n</a:t>
            </a:r>
            <a:r>
              <a:rPr lang="uk-UA" sz="2800" b="1" i="1" kern="0" dirty="0">
                <a:solidFill>
                  <a:schemeClr val="bg1"/>
                </a:solidFill>
              </a:rPr>
              <a:t>-го члена послідовності натуральних чисел і суми п членів складається з таких дій: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39311753"/>
              </p:ext>
            </p:extLst>
          </p:nvPr>
        </p:nvGraphicFramePr>
        <p:xfrm>
          <a:off x="72008" y="2699657"/>
          <a:ext cx="12050142" cy="3991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495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 обчислення суми n членів числової послідовності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Знайти суму 20 елементів послідовності чисел</a:t>
            </a:r>
            <a:endParaRPr lang="en-US" sz="28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2,5; 3,0; 3,5; 4,0...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2278064"/>
            <a:ext cx="12050142" cy="39703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			// Задаються початкові значення: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S := 0;		// суми S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 := 0;		// лічильника доданків і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 := 2.5;	</a:t>
            </a:r>
            <a:r>
              <a:rPr lang="en-US" sz="2800" b="1" i="1" kern="0" dirty="0">
                <a:solidFill>
                  <a:schemeClr val="bg1"/>
                </a:solidFill>
              </a:rPr>
              <a:t>	</a:t>
            </a:r>
            <a:r>
              <a:rPr lang="uk-UA" sz="2800" b="1" i="1" kern="0" dirty="0">
                <a:solidFill>
                  <a:schemeClr val="bg1"/>
                </a:solidFill>
              </a:rPr>
              <a:t>// доданка А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00"/>
                </a:solidFill>
              </a:rPr>
              <a:t>While</a:t>
            </a:r>
            <a:r>
              <a:rPr lang="uk-UA" sz="2800" b="1" i="1" kern="0" dirty="0">
                <a:solidFill>
                  <a:schemeClr val="bg1"/>
                </a:solidFill>
              </a:rPr>
              <a:t> і &lt; 20 </a:t>
            </a:r>
            <a:r>
              <a:rPr lang="uk-UA" sz="2800" b="1" i="1" kern="0" dirty="0" err="1">
                <a:solidFill>
                  <a:schemeClr val="bg1"/>
                </a:solidFill>
              </a:rPr>
              <a:t>do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 err="1">
                <a:solidFill>
                  <a:srgbClr val="FFFF00"/>
                </a:solidFill>
              </a:rPr>
              <a:t>begin</a:t>
            </a:r>
            <a:endParaRPr lang="uk-UA" sz="2800" b="1" i="1" kern="0" dirty="0">
              <a:solidFill>
                <a:srgbClr val="FFFF00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   </a:t>
            </a:r>
            <a:r>
              <a:rPr lang="uk-UA" sz="2800" b="1" i="1" kern="0" dirty="0">
                <a:solidFill>
                  <a:schemeClr val="bg1"/>
                </a:solidFill>
              </a:rPr>
              <a:t>S := S + A;</a:t>
            </a:r>
            <a:r>
              <a:rPr lang="en-US" sz="2800" b="1" i="1" kern="0" dirty="0">
                <a:solidFill>
                  <a:schemeClr val="bg1"/>
                </a:solidFill>
              </a:rPr>
              <a:t>	//</a:t>
            </a:r>
            <a:r>
              <a:rPr lang="uk-UA" sz="2800" b="1" i="1" kern="0" dirty="0">
                <a:solidFill>
                  <a:schemeClr val="bg1"/>
                </a:solidFill>
              </a:rPr>
              <a:t> додається до суми S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   </a:t>
            </a:r>
            <a:r>
              <a:rPr lang="uk-UA" sz="2800" b="1" i="1" kern="0" dirty="0">
                <a:solidFill>
                  <a:schemeClr val="bg1"/>
                </a:solidFill>
              </a:rPr>
              <a:t>А := А + 0.5;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//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400" b="1" i="1" kern="0" dirty="0">
                <a:solidFill>
                  <a:schemeClr val="bg1"/>
                </a:solidFill>
              </a:rPr>
              <a:t>обчислюється наступне значення доданка А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   </a:t>
            </a:r>
            <a:r>
              <a:rPr lang="uk-UA" sz="2800" b="1" i="1" kern="0" dirty="0">
                <a:solidFill>
                  <a:schemeClr val="bg1"/>
                </a:solidFill>
              </a:rPr>
              <a:t>і := і + 1</a:t>
            </a:r>
            <a:endParaRPr lang="en-US" sz="28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00"/>
                </a:solidFill>
              </a:rPr>
              <a:t>end</a:t>
            </a:r>
            <a:r>
              <a:rPr lang="uk-UA" sz="2800" b="1" i="1" kern="0" dirty="0">
                <a:solidFill>
                  <a:schemeClr val="bg1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45538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8" y="1852083"/>
            <a:ext cx="12050142" cy="483209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 err="1">
                <a:solidFill>
                  <a:srgbClr val="FFFF00"/>
                </a:solidFill>
              </a:rPr>
              <a:t>var</a:t>
            </a:r>
            <a:r>
              <a:rPr lang="en-US" sz="2200" b="1" i="1" kern="0" dirty="0">
                <a:solidFill>
                  <a:schemeClr val="bg1"/>
                </a:solidFill>
              </a:rPr>
              <a:t> </a:t>
            </a:r>
            <a:r>
              <a:rPr lang="uk-UA" sz="2200" b="1" i="1" kern="0" dirty="0">
                <a:solidFill>
                  <a:schemeClr val="bg1"/>
                </a:solidFill>
              </a:rPr>
              <a:t>і: </a:t>
            </a:r>
            <a:r>
              <a:rPr lang="en-US" sz="2200" b="1" i="1" kern="0" dirty="0">
                <a:solidFill>
                  <a:schemeClr val="bg1"/>
                </a:solidFill>
              </a:rPr>
              <a:t>Integer;  A, S: Double;</a:t>
            </a:r>
            <a:endParaRPr lang="uk-UA" sz="22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rgbClr val="FFFF00"/>
                </a:solidFill>
              </a:rPr>
              <a:t>begin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chemeClr val="bg1"/>
                </a:solidFill>
              </a:rPr>
              <a:t>		</a:t>
            </a:r>
            <a:r>
              <a:rPr lang="en-US" sz="2200" b="1" i="1" kern="0" dirty="0">
                <a:solidFill>
                  <a:schemeClr val="bg1"/>
                </a:solidFill>
              </a:rPr>
              <a:t>// </a:t>
            </a:r>
            <a:r>
              <a:rPr lang="uk-UA" sz="2200" b="1" i="1" kern="0" dirty="0">
                <a:solidFill>
                  <a:schemeClr val="bg1"/>
                </a:solidFill>
              </a:rPr>
              <a:t>Задаються: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chemeClr val="bg1"/>
                </a:solidFill>
              </a:rPr>
              <a:t>S:=1; </a:t>
            </a:r>
            <a:r>
              <a:rPr lang="uk-UA" sz="2200" b="1" i="1" kern="0" dirty="0">
                <a:solidFill>
                  <a:schemeClr val="bg1"/>
                </a:solidFill>
              </a:rPr>
              <a:t>	</a:t>
            </a:r>
            <a:r>
              <a:rPr lang="en-US" sz="2200" b="1" i="1" kern="0" dirty="0">
                <a:solidFill>
                  <a:schemeClr val="bg1"/>
                </a:solidFill>
              </a:rPr>
              <a:t>// </a:t>
            </a:r>
            <a:r>
              <a:rPr lang="uk-UA" sz="2200" b="1" i="1" kern="0" dirty="0">
                <a:solidFill>
                  <a:schemeClr val="bg1"/>
                </a:solidFill>
              </a:rPr>
              <a:t>початкове значення суми </a:t>
            </a:r>
            <a:r>
              <a:rPr lang="en-US" sz="2200" b="1" i="1" kern="0" dirty="0">
                <a:solidFill>
                  <a:schemeClr val="bg1"/>
                </a:solidFill>
              </a:rPr>
              <a:t>S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chemeClr val="bg1"/>
                </a:solidFill>
              </a:rPr>
              <a:t>А:=1;    	// значення першого доданка А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chemeClr val="bg1"/>
                </a:solidFill>
              </a:rPr>
              <a:t>і:=1;     	// номер першого доданка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rgbClr val="FFFF00"/>
                </a:solidFill>
              </a:rPr>
              <a:t>While</a:t>
            </a:r>
            <a:r>
              <a:rPr lang="en-US" sz="2200" b="1" i="1" kern="0" dirty="0">
                <a:solidFill>
                  <a:schemeClr val="bg1"/>
                </a:solidFill>
              </a:rPr>
              <a:t> A&gt;0.01 </a:t>
            </a:r>
            <a:r>
              <a:rPr lang="en-US" sz="2200" b="1" i="1" kern="0" dirty="0">
                <a:solidFill>
                  <a:srgbClr val="FFFF00"/>
                </a:solidFill>
              </a:rPr>
              <a:t>do</a:t>
            </a:r>
            <a:r>
              <a:rPr lang="en-US" sz="2200" b="1" i="1" kern="0" dirty="0">
                <a:solidFill>
                  <a:schemeClr val="bg1"/>
                </a:solidFill>
              </a:rPr>
              <a:t> </a:t>
            </a:r>
            <a:r>
              <a:rPr lang="en-US" sz="2200" b="1" i="1" kern="0" dirty="0">
                <a:solidFill>
                  <a:srgbClr val="FFFF00"/>
                </a:solidFill>
              </a:rPr>
              <a:t>begin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chemeClr val="bg1"/>
                </a:solidFill>
              </a:rPr>
              <a:t>і := і + 1;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chemeClr val="bg1"/>
                </a:solidFill>
              </a:rPr>
              <a:t>А := 1/і; 	// Обчислення доданка А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chemeClr val="bg1"/>
                </a:solidFill>
              </a:rPr>
              <a:t>S := S + </a:t>
            </a:r>
            <a:r>
              <a:rPr lang="uk-UA" sz="2200" b="1" i="1" kern="0" dirty="0">
                <a:solidFill>
                  <a:schemeClr val="bg1"/>
                </a:solidFill>
              </a:rPr>
              <a:t>А;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chemeClr val="bg1"/>
                </a:solidFill>
              </a:rPr>
              <a:t>Label2.Caption := </a:t>
            </a:r>
            <a:r>
              <a:rPr lang="en-US" sz="2200" b="1" i="1" kern="0" dirty="0" err="1">
                <a:solidFill>
                  <a:schemeClr val="bg1"/>
                </a:solidFill>
              </a:rPr>
              <a:t>FormatFloat</a:t>
            </a:r>
            <a:r>
              <a:rPr lang="en-US" sz="2200" b="1" i="1" kern="0" dirty="0">
                <a:solidFill>
                  <a:schemeClr val="bg1"/>
                </a:solidFill>
              </a:rPr>
              <a:t>('0.####', A);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rgbClr val="FFFF00"/>
                </a:solidFill>
              </a:rPr>
              <a:t>end</a:t>
            </a:r>
            <a:r>
              <a:rPr lang="en-US" sz="2200" b="1" i="1" kern="0" dirty="0">
                <a:solidFill>
                  <a:schemeClr val="bg1"/>
                </a:solidFill>
              </a:rPr>
              <a:t>;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chemeClr val="bg1"/>
                </a:solidFill>
              </a:rPr>
              <a:t>Edit1</a:t>
            </a:r>
            <a:r>
              <a:rPr lang="uk-UA" sz="2200" b="1" i="1" kern="0" dirty="0">
                <a:solidFill>
                  <a:schemeClr val="bg1"/>
                </a:solidFill>
              </a:rPr>
              <a:t>.</a:t>
            </a:r>
            <a:r>
              <a:rPr lang="en-US" sz="2200" b="1" i="1" kern="0" dirty="0">
                <a:solidFill>
                  <a:schemeClr val="bg1"/>
                </a:solidFill>
              </a:rPr>
              <a:t>Text := </a:t>
            </a:r>
            <a:r>
              <a:rPr lang="en-US" sz="2200" b="1" i="1" kern="0" dirty="0" err="1">
                <a:solidFill>
                  <a:schemeClr val="bg1"/>
                </a:solidFill>
              </a:rPr>
              <a:t>FormatFloat</a:t>
            </a:r>
            <a:r>
              <a:rPr lang="en-US" sz="2200" b="1" i="1" kern="0" dirty="0">
                <a:solidFill>
                  <a:schemeClr val="bg1"/>
                </a:solidFill>
              </a:rPr>
              <a:t>('0.###', S);</a:t>
            </a:r>
            <a:endParaRPr lang="uk-UA" sz="22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rgbClr val="FFFF00"/>
                </a:solidFill>
              </a:rPr>
              <a:t>end</a:t>
            </a:r>
            <a:r>
              <a:rPr lang="en-US" sz="2200" b="1" i="1" kern="0" dirty="0">
                <a:solidFill>
                  <a:schemeClr val="bg1"/>
                </a:solidFill>
              </a:rPr>
              <a:t>;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520" y="1852083"/>
            <a:ext cx="3770630" cy="3928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008" y="53763"/>
                <a:ext cx="12050142" cy="1733873"/>
              </a:xfrm>
              <a:prstGeom prst="rect">
                <a:avLst/>
              </a:prstGeom>
              <a:solidFill>
                <a:srgbClr val="19426B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lvl="0" indent="457189" algn="just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uk-UA" sz="2400" b="1" i="1" kern="0" dirty="0">
                    <a:solidFill>
                      <a:schemeClr val="bg1"/>
                    </a:solidFill>
                  </a:rPr>
                  <a:t>Знайти суму всіх елементів послідовності  1,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b="1" i="1" kern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b="1" i="1" kern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2400" b="1" i="1" kern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uk-UA" sz="2400" b="1" i="1" kern="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b="1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b="1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2400" b="1" i="1" kern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uk-UA" sz="2400" b="1" i="1" kern="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b="1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b="1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2400" b="1" i="1" kern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uk-UA" sz="2400" b="1" i="1" kern="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b="1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b="1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2400" b="1" i="1" kern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uk-UA" sz="2400" b="1" i="1" kern="0" dirty="0">
                    <a:solidFill>
                      <a:schemeClr val="bg1"/>
                    </a:solidFill>
                  </a:rPr>
                  <a:t>…, значення яких не менше за 0,01.</a:t>
                </a:r>
              </a:p>
              <a:p>
                <a:pPr lvl="0" indent="457189" algn="just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uk-UA" sz="2400" b="1" i="1" kern="0" dirty="0">
                    <a:solidFill>
                      <a:schemeClr val="bg1"/>
                    </a:solidFill>
                  </a:rPr>
                  <a:t>Під час складання програми будемо вважати, що точність досягнуто, якщо черговий доданок менший за значення точності.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" y="53763"/>
                <a:ext cx="12050142" cy="17338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056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46536" y="5445224"/>
            <a:ext cx="6633671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i="1" kern="0" dirty="0">
                <a:solidFill>
                  <a:srgbClr val="FFFFFF"/>
                </a:solidFill>
                <a:latin typeface="Verdana"/>
                <a:cs typeface="Times New Roman" panose="02020603050405020304" pitchFamily="18" charset="0"/>
              </a:rPr>
              <a:t>Цикл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662" y="1181029"/>
            <a:ext cx="8911085" cy="412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4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Питання для самоперевірки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Дайте означення циклу як алгоритмічної конструкції.</a:t>
            </a:r>
          </a:p>
        </p:txBody>
      </p:sp>
      <p:pic>
        <p:nvPicPr>
          <p:cNvPr id="7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008" y="1819921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Поясніть синтаксис і правила виконання оператора циклу з передумовою.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287183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якому випадку оператор циклу </a:t>
            </a:r>
            <a:r>
              <a:rPr lang="uk-UA" sz="2800" b="1" i="1" kern="0" dirty="0" err="1">
                <a:solidFill>
                  <a:srgbClr val="FFFFFF"/>
                </a:solidFill>
              </a:rPr>
              <a:t>While</a:t>
            </a:r>
            <a:r>
              <a:rPr lang="uk-UA" sz="2800" b="1" i="1" kern="0" dirty="0">
                <a:solidFill>
                  <a:srgbClr val="FFFFFF"/>
                </a:solidFill>
              </a:rPr>
              <a:t> не виконається жодного разу?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3928369"/>
            <a:ext cx="10580752" cy="216982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700" b="1" i="1" kern="0" dirty="0">
                <a:solidFill>
                  <a:srgbClr val="002060"/>
                </a:solidFill>
              </a:rPr>
              <a:t>Визначте значення S після виконання операторів: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002060"/>
                </a:solidFill>
              </a:rPr>
              <a:t>а)  S := 0; і := 0; </a:t>
            </a:r>
            <a:r>
              <a:rPr lang="uk-UA" sz="2700" b="1" i="1" kern="0" dirty="0" err="1">
                <a:solidFill>
                  <a:srgbClr val="002060"/>
                </a:solidFill>
              </a:rPr>
              <a:t>While</a:t>
            </a:r>
            <a:r>
              <a:rPr lang="uk-UA" sz="2700" b="1" i="1" kern="0" dirty="0">
                <a:solidFill>
                  <a:srgbClr val="002060"/>
                </a:solidFill>
              </a:rPr>
              <a:t> і &lt; 5 </a:t>
            </a:r>
            <a:r>
              <a:rPr lang="uk-UA" sz="2700" b="1" i="1" kern="0" dirty="0" err="1">
                <a:solidFill>
                  <a:srgbClr val="002060"/>
                </a:solidFill>
              </a:rPr>
              <a:t>do</a:t>
            </a:r>
            <a:r>
              <a:rPr lang="uk-UA" sz="2700" b="1" i="1" kern="0" dirty="0">
                <a:solidFill>
                  <a:srgbClr val="002060"/>
                </a:solidFill>
              </a:rPr>
              <a:t> і: = і + 1; S := S + і;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002060"/>
                </a:solidFill>
              </a:rPr>
              <a:t>б)  S := 0; і := 5; </a:t>
            </a:r>
            <a:r>
              <a:rPr lang="uk-UA" sz="2700" b="1" i="1" kern="0" dirty="0" err="1">
                <a:solidFill>
                  <a:srgbClr val="002060"/>
                </a:solidFill>
              </a:rPr>
              <a:t>While</a:t>
            </a:r>
            <a:r>
              <a:rPr lang="uk-UA" sz="2700" b="1" i="1" kern="0" dirty="0">
                <a:solidFill>
                  <a:srgbClr val="002060"/>
                </a:solidFill>
              </a:rPr>
              <a:t> і &gt; 1 </a:t>
            </a:r>
            <a:r>
              <a:rPr lang="uk-UA" sz="2700" b="1" i="1" kern="0" dirty="0" err="1">
                <a:solidFill>
                  <a:srgbClr val="002060"/>
                </a:solidFill>
              </a:rPr>
              <a:t>do</a:t>
            </a:r>
            <a:r>
              <a:rPr lang="uk-UA" sz="2700" b="1" i="1" kern="0" dirty="0">
                <a:solidFill>
                  <a:srgbClr val="002060"/>
                </a:solidFill>
              </a:rPr>
              <a:t> </a:t>
            </a:r>
            <a:r>
              <a:rPr lang="uk-UA" sz="2700" b="1" i="1" kern="0" dirty="0" err="1">
                <a:solidFill>
                  <a:srgbClr val="002060"/>
                </a:solidFill>
              </a:rPr>
              <a:t>begin</a:t>
            </a:r>
            <a:r>
              <a:rPr lang="uk-UA" sz="2700" b="1" i="1" kern="0" dirty="0">
                <a:solidFill>
                  <a:srgbClr val="002060"/>
                </a:solidFill>
              </a:rPr>
              <a:t> S := S + і;</a:t>
            </a:r>
            <a:br>
              <a:rPr lang="uk-UA" sz="2700" b="1" i="1" kern="0" dirty="0">
                <a:solidFill>
                  <a:srgbClr val="002060"/>
                </a:solidFill>
              </a:rPr>
            </a:br>
            <a:r>
              <a:rPr lang="uk-UA" sz="2700" b="1" i="1" kern="0" dirty="0">
                <a:solidFill>
                  <a:srgbClr val="002060"/>
                </a:solidFill>
              </a:rPr>
              <a:t>і := і - 1; </a:t>
            </a:r>
            <a:r>
              <a:rPr lang="uk-UA" sz="2700" b="1" i="1" kern="0" dirty="0" err="1">
                <a:solidFill>
                  <a:srgbClr val="002060"/>
                </a:solidFill>
              </a:rPr>
              <a:t>end</a:t>
            </a:r>
            <a:r>
              <a:rPr lang="uk-UA" sz="2700" b="1" i="1" kern="0" dirty="0">
                <a:solidFill>
                  <a:srgbClr val="002060"/>
                </a:solidFill>
              </a:rPr>
              <a:t>;</a:t>
            </a:r>
          </a:p>
        </p:txBody>
      </p:sp>
      <p:sp>
        <p:nvSpPr>
          <p:cNvPr id="1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66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Питання для самоперевірки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Складіть програму для знаходження суми чисел, кратних 3, які розташовані в інтервалі (100; 300).</a:t>
            </a:r>
          </a:p>
        </p:txBody>
      </p:sp>
      <p:pic>
        <p:nvPicPr>
          <p:cNvPr id="7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008" y="2307601"/>
            <a:ext cx="6115432" cy="181588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Складіть програму для знаходження суми десяти елементів послідовності 1,0; 1,2; 1,4; 1,6...</a:t>
            </a:r>
          </a:p>
        </p:txBody>
      </p:sp>
      <p:sp>
        <p:nvSpPr>
          <p:cNvPr id="1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2" name="Picture 2" descr="http://savvycomsoftware.com/wp-content/uploads/2015/08/software-developer-vs-software-engine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3" r="23634"/>
          <a:stretch/>
        </p:blipFill>
        <p:spPr bwMode="auto">
          <a:xfrm>
            <a:off x="6400801" y="2307601"/>
            <a:ext cx="4124974" cy="440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5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3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9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190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-1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95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194</a:t>
            </a:r>
            <a:r>
              <a:rPr lang="en-US" dirty="0"/>
              <a:t>-1</a:t>
            </a:r>
            <a:r>
              <a:rPr lang="uk-UA" dirty="0"/>
              <a:t>95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>
                <a:solidFill>
                  <a:srgbClr val="FFFFFF"/>
                </a:solidFill>
                <a:latin typeface="Verdana"/>
              </a:rPr>
              <a:t>55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2" descr="design, programming, seo, site, web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76" y="3618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rrows, change, connection, direction, recycle, refresh, repea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477" y="3245183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повтореннями.</a:t>
            </a:r>
            <a:br>
              <a:rPr lang="uk-UA" dirty="0"/>
            </a:br>
            <a:r>
              <a:rPr lang="uk-UA" dirty="0"/>
              <a:t>Цикл із передумовою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270552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організації повторення дій (циклів) при записі алгоритмів мовою </a:t>
            </a:r>
            <a:r>
              <a:rPr lang="en-US" sz="2800" b="1" i="1" kern="0" dirty="0">
                <a:solidFill>
                  <a:schemeClr val="bg1"/>
                </a:solidFill>
              </a:rPr>
              <a:t>Lazarus </a:t>
            </a:r>
            <a:r>
              <a:rPr lang="uk-UA" sz="2800" b="1" i="1" kern="0" dirty="0">
                <a:solidFill>
                  <a:schemeClr val="bg1"/>
                </a:solidFill>
              </a:rPr>
              <a:t>використовують </a:t>
            </a:r>
            <a:r>
              <a:rPr lang="uk-UA" sz="2800" b="1" i="1" kern="0" dirty="0">
                <a:solidFill>
                  <a:srgbClr val="FFFF00"/>
                </a:solidFill>
              </a:rPr>
              <a:t>три різновиди операторів циклу</a:t>
            </a:r>
            <a:r>
              <a:rPr lang="uk-UA" sz="2800" b="1" i="1" kern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Повторення (цикл) </a:t>
            </a:r>
            <a:r>
              <a:rPr lang="uk-UA" sz="2800" b="1" i="1" kern="0" dirty="0">
                <a:solidFill>
                  <a:srgbClr val="FFFFFF"/>
                </a:solidFill>
              </a:rPr>
              <a:t>— це форма організації дій, за якою та сама послідовність дій виконується кілька разів доти, поки є істинною деяка умова.</a:t>
            </a:r>
          </a:p>
        </p:txBody>
      </p:sp>
      <p:pic>
        <p:nvPicPr>
          <p:cNvPr id="14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2007" y="5573225"/>
            <a:ext cx="397305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з параметром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0553" y="5573225"/>
            <a:ext cx="397305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з передумовою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49099" y="5573225"/>
            <a:ext cx="397305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з </a:t>
            </a:r>
            <a:r>
              <a:rPr lang="uk-UA" sz="3200" b="1" i="1" kern="0" dirty="0" err="1">
                <a:solidFill>
                  <a:schemeClr val="bg1"/>
                </a:solidFill>
              </a:rPr>
              <a:t>післяумовою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8" name="Стрілка вліво 17"/>
          <p:cNvSpPr/>
          <p:nvPr/>
        </p:nvSpPr>
        <p:spPr>
          <a:xfrm rot="18900000">
            <a:off x="1357403" y="4256784"/>
            <a:ext cx="1402257" cy="1261501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" name="Стрілка вліво 18"/>
          <p:cNvSpPr/>
          <p:nvPr/>
        </p:nvSpPr>
        <p:spPr>
          <a:xfrm rot="2700000" flipH="1">
            <a:off x="9434495" y="4256785"/>
            <a:ext cx="1402257" cy="1261501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Стрілка вліво 19"/>
          <p:cNvSpPr/>
          <p:nvPr/>
        </p:nvSpPr>
        <p:spPr>
          <a:xfrm rot="5400000" flipH="1">
            <a:off x="5395949" y="4196074"/>
            <a:ext cx="1402257" cy="1261501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15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повтореннями.</a:t>
            </a:r>
            <a:br>
              <a:rPr lang="uk-UA" dirty="0"/>
            </a:br>
            <a:r>
              <a:rPr lang="uk-UA" dirty="0"/>
              <a:t>Цикл із передумовою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1196752"/>
            <a:ext cx="1071850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Серію команд, що повторюється під час виконання циклу,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тілом циклу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Кожне виконання тіла циклу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ітерацією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digitalmanagers.ru/uploads/images/00/00/02/2014/03/17/265216938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2" b="3350"/>
          <a:stretch/>
        </p:blipFill>
        <p:spPr bwMode="auto">
          <a:xfrm>
            <a:off x="6747659" y="3073594"/>
            <a:ext cx="391321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prog-school.ru/wp-content/uploads/2010/08/120076-yan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6" t="3810" r="15740"/>
          <a:stretch/>
        </p:blipFill>
        <p:spPr bwMode="auto">
          <a:xfrm>
            <a:off x="2221491" y="3088834"/>
            <a:ext cx="3112509" cy="341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84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Оператор циклу</a:t>
            </a:r>
            <a:br>
              <a:rPr lang="uk-UA" dirty="0"/>
            </a:br>
            <a:r>
              <a:rPr lang="uk-UA" dirty="0"/>
              <a:t>з передумовою </a:t>
            </a:r>
            <a:r>
              <a:rPr lang="uk-UA" dirty="0" err="1"/>
              <a:t>While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Оператор повторення </a:t>
            </a:r>
            <a:r>
              <a:rPr lang="en-US" sz="2800" b="1" i="1" kern="0" dirty="0">
                <a:solidFill>
                  <a:srgbClr val="FFFF00"/>
                </a:solidFill>
              </a:rPr>
              <a:t>While</a:t>
            </a:r>
            <a:r>
              <a:rPr lang="en-US" sz="2800" b="1" i="1" kern="0" dirty="0">
                <a:solidFill>
                  <a:schemeClr val="bg1"/>
                </a:solidFill>
              </a:rPr>
              <a:t> (</a:t>
            </a:r>
            <a:r>
              <a:rPr lang="uk-UA" sz="2800" b="1" i="1" kern="0" dirty="0">
                <a:solidFill>
                  <a:schemeClr val="bg1"/>
                </a:solidFill>
              </a:rPr>
              <a:t>цикл «Поки») призначений для організації повторного виконання оператора, поки залишається істинною умова виконання циклу.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Синтаксис оператора: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69516" y="4735246"/>
            <a:ext cx="8255126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While</a:t>
            </a:r>
            <a:r>
              <a:rPr lang="en-US" sz="2800" b="1" i="1" kern="0" dirty="0">
                <a:solidFill>
                  <a:schemeClr val="bg1"/>
                </a:solidFill>
              </a:rPr>
              <a:t> &lt;</a:t>
            </a:r>
            <a:r>
              <a:rPr lang="uk-UA" sz="2800" b="1" i="1" kern="0" dirty="0">
                <a:solidFill>
                  <a:schemeClr val="bg1"/>
                </a:solidFill>
              </a:rPr>
              <a:t>умова&gt; </a:t>
            </a:r>
            <a:r>
              <a:rPr lang="en-US" sz="2800" b="1" i="1" kern="0" dirty="0">
                <a:solidFill>
                  <a:srgbClr val="FFFF00"/>
                </a:solidFill>
              </a:rPr>
              <a:t>do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	</a:t>
            </a:r>
            <a:r>
              <a:rPr lang="en-US" sz="2800" b="1" i="1" kern="0" dirty="0">
                <a:solidFill>
                  <a:schemeClr val="bg1"/>
                </a:solidFill>
              </a:rPr>
              <a:t>&lt;</a:t>
            </a:r>
            <a:r>
              <a:rPr lang="uk-UA" sz="2800" b="1" i="1" kern="0" dirty="0">
                <a:solidFill>
                  <a:schemeClr val="bg1"/>
                </a:solidFill>
              </a:rPr>
              <a:t>оператори тіла циклу&gt;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end</a:t>
            </a:r>
            <a:r>
              <a:rPr lang="en-US" sz="2800" b="1" i="1" kern="0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4064341" y="4735246"/>
            <a:ext cx="1307759" cy="56065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2008" y="3523572"/>
            <a:ext cx="3992333" cy="954107"/>
          </a:xfrm>
          <a:prstGeom prst="wedgeRectCallout">
            <a:avLst>
              <a:gd name="adj1" fmla="val 57823"/>
              <a:gd name="adj2" fmla="val 90846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Вираз логічного типу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3275289" y="5597467"/>
            <a:ext cx="4512351" cy="56065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5867400" y="3523572"/>
            <a:ext cx="6254750" cy="954107"/>
          </a:xfrm>
          <a:prstGeom prst="wedgeRectCallout">
            <a:avLst>
              <a:gd name="adj1" fmla="val -47851"/>
              <a:gd name="adj2" fmla="val 172309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Оператори, які виконуються при кожній ітерації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1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0" grpId="0" animBg="1"/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Оператор циклу</a:t>
            </a:r>
            <a:br>
              <a:rPr lang="uk-UA" dirty="0"/>
            </a:br>
            <a:r>
              <a:rPr lang="uk-UA" dirty="0"/>
              <a:t>з передумовою </a:t>
            </a:r>
            <a:r>
              <a:rPr lang="uk-UA" dirty="0" err="1"/>
              <a:t>While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Виконання оператора циклу </a:t>
            </a:r>
            <a:r>
              <a:rPr lang="en-US" sz="2800" b="1" i="1" kern="0" dirty="0">
                <a:solidFill>
                  <a:srgbClr val="FFFF00"/>
                </a:solidFill>
              </a:rPr>
              <a:t>While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починається з обчислення значення логічного виразу — умови повторення циклу. Якщо умова: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2672384"/>
            <a:ext cx="5972331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chemeClr val="bg1"/>
                </a:solidFill>
              </a:rPr>
              <a:t>Істинна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49819" y="2655264"/>
            <a:ext cx="5972331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chemeClr val="bg1"/>
                </a:solidFill>
              </a:rPr>
              <a:t>Хибна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4638344"/>
            <a:ext cx="5972331" cy="181588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то виконуються оператори тіла циклу і керування повертається на перевірку умови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9819" y="4621224"/>
            <a:ext cx="5972331" cy="181588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то виконується оператор, який є наступним після оператора </a:t>
            </a:r>
            <a:r>
              <a:rPr lang="en-US" sz="2800" b="1" i="1" kern="0" dirty="0">
                <a:solidFill>
                  <a:srgbClr val="FFFF00"/>
                </a:solidFill>
              </a:rPr>
              <a:t>While</a:t>
            </a:r>
            <a:endParaRPr lang="uk-UA" sz="2800" b="1" i="1" kern="0" dirty="0">
              <a:solidFill>
                <a:srgbClr val="FFFF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1" name="Стрілка вліво 10"/>
          <p:cNvSpPr/>
          <p:nvPr/>
        </p:nvSpPr>
        <p:spPr>
          <a:xfrm rot="5400000" flipH="1">
            <a:off x="2492541" y="3306073"/>
            <a:ext cx="1131264" cy="1458778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Стрілка вліво 11"/>
          <p:cNvSpPr/>
          <p:nvPr/>
        </p:nvSpPr>
        <p:spPr>
          <a:xfrm rot="5400000" flipH="1">
            <a:off x="8570352" y="3262798"/>
            <a:ext cx="1131264" cy="1458778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59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Оператор циклу</a:t>
            </a:r>
            <a:br>
              <a:rPr lang="uk-UA" dirty="0"/>
            </a:br>
            <a:r>
              <a:rPr lang="uk-UA" dirty="0"/>
              <a:t>з передумовою </a:t>
            </a:r>
            <a:r>
              <a:rPr lang="uk-UA" dirty="0" err="1"/>
              <a:t>While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738035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Необхідно задавати початкові значення змінних, використовуваних у циклі.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60" y="1196763"/>
            <a:ext cx="4669790" cy="54724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008" y="2808345"/>
            <a:ext cx="738035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при першій перевірці умова виявиться хибною, тіло циклу </a:t>
            </a:r>
            <a:r>
              <a:rPr lang="uk-UA" sz="2800" b="1" i="1" kern="0" dirty="0" err="1">
                <a:solidFill>
                  <a:srgbClr val="FFFF00"/>
                </a:solidFill>
              </a:rPr>
              <a:t>While</a:t>
            </a:r>
            <a:r>
              <a:rPr lang="uk-UA" sz="2800" b="1" i="1" kern="0" dirty="0">
                <a:solidFill>
                  <a:schemeClr val="bg1"/>
                </a:solidFill>
              </a:rPr>
              <a:t> не виконається жодного разу.</a:t>
            </a:r>
          </a:p>
        </p:txBody>
      </p:sp>
    </p:spTree>
    <p:extLst>
      <p:ext uri="{BB962C8B-B14F-4D97-AF65-F5344CB8AC3E}">
        <p14:creationId xmlns:p14="http://schemas.microsoft.com/office/powerpoint/2010/main" val="184761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Оператор циклу</a:t>
            </a:r>
            <a:br>
              <a:rPr lang="uk-UA" dirty="0"/>
            </a:br>
            <a:r>
              <a:rPr lang="uk-UA" dirty="0"/>
              <a:t>з передумовою </a:t>
            </a:r>
            <a:r>
              <a:rPr lang="uk-UA" dirty="0" err="1"/>
              <a:t>While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Виконати цикл із передумовою при різних початкових значеннях змінної: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2257535"/>
            <a:ext cx="12050142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i="1" kern="0" dirty="0" err="1">
                <a:solidFill>
                  <a:schemeClr val="bg1"/>
                </a:solidFill>
              </a:rPr>
              <a:t>While</a:t>
            </a:r>
            <a:r>
              <a:rPr lang="ru-RU" sz="3600" b="1" i="1" kern="0" dirty="0">
                <a:solidFill>
                  <a:schemeClr val="bg1"/>
                </a:solidFill>
              </a:rPr>
              <a:t> X &lt;= 10 </a:t>
            </a:r>
            <a:r>
              <a:rPr lang="ru-RU" sz="3600" b="1" i="1" kern="0" dirty="0" err="1">
                <a:solidFill>
                  <a:schemeClr val="bg1"/>
                </a:solidFill>
              </a:rPr>
              <a:t>do</a:t>
            </a:r>
            <a:r>
              <a:rPr lang="ru-RU" sz="3600" b="1" i="1" kern="0" dirty="0">
                <a:solidFill>
                  <a:schemeClr val="bg1"/>
                </a:solidFill>
              </a:rPr>
              <a:t> X := Х+1;</a:t>
            </a:r>
          </a:p>
        </p:txBody>
      </p:sp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476420"/>
              </p:ext>
            </p:extLst>
          </p:nvPr>
        </p:nvGraphicFramePr>
        <p:xfrm>
          <a:off x="72008" y="3003976"/>
          <a:ext cx="12050142" cy="3259664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4027552">
                  <a:extLst>
                    <a:ext uri="{9D8B030D-6E8A-4147-A177-3AD203B41FA5}">
                      <a16:colId xmlns:a16="http://schemas.microsoft.com/office/drawing/2014/main" val="2536893789"/>
                    </a:ext>
                  </a:extLst>
                </a:gridCol>
                <a:gridCol w="4008120">
                  <a:extLst>
                    <a:ext uri="{9D8B030D-6E8A-4147-A177-3AD203B41FA5}">
                      <a16:colId xmlns:a16="http://schemas.microsoft.com/office/drawing/2014/main" val="2257628060"/>
                    </a:ext>
                  </a:extLst>
                </a:gridCol>
                <a:gridCol w="4014470">
                  <a:extLst>
                    <a:ext uri="{9D8B030D-6E8A-4147-A177-3AD203B41FA5}">
                      <a16:colId xmlns:a16="http://schemas.microsoft.com/office/drawing/2014/main" val="2757133184"/>
                    </a:ext>
                  </a:extLst>
                </a:gridCol>
              </a:tblGrid>
              <a:tr h="1232312">
                <a:tc>
                  <a:txBody>
                    <a:bodyPr/>
                    <a:lstStyle/>
                    <a:p>
                      <a:pPr algn="ctr"/>
                      <a:r>
                        <a:rPr lang="uk-UA" sz="2800" i="1" noProof="0" dirty="0"/>
                        <a:t>Початкове</a:t>
                      </a:r>
                    </a:p>
                    <a:p>
                      <a:pPr algn="ctr"/>
                      <a:r>
                        <a:rPr lang="uk-UA" sz="2800" i="1" noProof="0" dirty="0"/>
                        <a:t>значення 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i="1" noProof="0" dirty="0"/>
                        <a:t>Значення</a:t>
                      </a:r>
                      <a:r>
                        <a:rPr lang="uk-UA" sz="2800" i="1" baseline="0" noProof="0" dirty="0"/>
                        <a:t> Х після виконання циклу</a:t>
                      </a:r>
                      <a:endParaRPr lang="uk-UA" sz="28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i="1" noProof="0" dirty="0"/>
                        <a:t>Кількість повторень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41234"/>
                  </a:ext>
                </a:extLst>
              </a:tr>
              <a:tr h="675784"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11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60058"/>
                  </a:ext>
                </a:extLst>
              </a:tr>
              <a:tr h="675784"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10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11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237296"/>
                  </a:ext>
                </a:extLst>
              </a:tr>
              <a:tr h="675784"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15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15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642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86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Оператор циклу</a:t>
            </a:r>
            <a:br>
              <a:rPr lang="uk-UA" dirty="0"/>
            </a:br>
            <a:r>
              <a:rPr lang="uk-UA" dirty="0"/>
              <a:t>з передумовою </a:t>
            </a:r>
            <a:r>
              <a:rPr lang="uk-UA" dirty="0" err="1"/>
              <a:t>While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Логіка цього циклу змушує програму працювати вічно (нескінченний цикл). 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2278064"/>
            <a:ext cx="12050142" cy="156966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 err="1">
                <a:solidFill>
                  <a:schemeClr val="bg1"/>
                </a:solidFill>
              </a:rPr>
              <a:t>Num</a:t>
            </a:r>
            <a:r>
              <a:rPr lang="en-US" sz="3200" b="1" i="1" kern="0" dirty="0">
                <a:solidFill>
                  <a:schemeClr val="bg1"/>
                </a:solidFill>
              </a:rPr>
              <a:t> := 0;</a:t>
            </a:r>
            <a:endParaRPr lang="uk-UA" sz="32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While </a:t>
            </a:r>
            <a:r>
              <a:rPr lang="en-US" sz="3200" b="1" i="1" kern="0" dirty="0" err="1">
                <a:solidFill>
                  <a:schemeClr val="bg1"/>
                </a:solidFill>
              </a:rPr>
              <a:t>Num</a:t>
            </a:r>
            <a:r>
              <a:rPr lang="en-US" sz="3200" b="1" i="1" kern="0" dirty="0">
                <a:solidFill>
                  <a:schemeClr val="bg1"/>
                </a:solidFill>
              </a:rPr>
              <a:t> &lt; 20 do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	</a:t>
            </a:r>
            <a:r>
              <a:rPr lang="en-US" sz="3200" b="1" i="1" kern="0" dirty="0">
                <a:solidFill>
                  <a:schemeClr val="bg1"/>
                </a:solidFill>
              </a:rPr>
              <a:t>Label1.Caption := </a:t>
            </a:r>
            <a:r>
              <a:rPr lang="en-US" sz="32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3200" b="1" i="1" kern="0" dirty="0">
                <a:solidFill>
                  <a:schemeClr val="bg1"/>
                </a:solidFill>
              </a:rPr>
              <a:t>(</a:t>
            </a:r>
            <a:r>
              <a:rPr lang="en-US" sz="3200" b="1" i="1" kern="0" dirty="0" err="1">
                <a:solidFill>
                  <a:schemeClr val="bg1"/>
                </a:solidFill>
              </a:rPr>
              <a:t>Num</a:t>
            </a:r>
            <a:r>
              <a:rPr lang="en-US" sz="3200" b="1" i="1" kern="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4005398"/>
            <a:ext cx="530771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переривання нескінченного циклу треба натиснути сполучення клавіш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Ctrl</a:t>
            </a:r>
            <a:r>
              <a:rPr lang="en-US" sz="2800" b="1" i="1" kern="0" dirty="0">
                <a:solidFill>
                  <a:schemeClr val="bg1"/>
                </a:solidFill>
              </a:rPr>
              <a:t> + </a:t>
            </a:r>
            <a:r>
              <a:rPr lang="en-US" sz="2800" b="1" i="1" kern="0" dirty="0">
                <a:solidFill>
                  <a:srgbClr val="FFFF00"/>
                </a:solidFill>
              </a:rPr>
              <a:t>Break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266" y="4005398"/>
            <a:ext cx="2813975" cy="22772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1601" y="3974918"/>
            <a:ext cx="1970549" cy="2292584"/>
          </a:xfrm>
          <a:prstGeom prst="rect">
            <a:avLst/>
          </a:prstGeom>
        </p:spPr>
      </p:pic>
      <p:sp>
        <p:nvSpPr>
          <p:cNvPr id="10" name="Плюс 9"/>
          <p:cNvSpPr/>
          <p:nvPr/>
        </p:nvSpPr>
        <p:spPr>
          <a:xfrm>
            <a:off x="8403321" y="4338902"/>
            <a:ext cx="1610239" cy="1610239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9940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Оператор циклу</a:t>
            </a:r>
            <a:br>
              <a:rPr lang="uk-UA" dirty="0"/>
            </a:br>
            <a:r>
              <a:rPr lang="uk-UA" dirty="0"/>
              <a:t>з передумовою </a:t>
            </a:r>
            <a:r>
              <a:rPr lang="uk-UA" dirty="0" err="1"/>
              <a:t>While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727367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Щоб побачити зміну значень у ході виконання циклу, в тіло циклу включать виклик методу: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2750504"/>
            <a:ext cx="727367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 err="1">
                <a:solidFill>
                  <a:schemeClr val="bg1"/>
                </a:solidFill>
              </a:rPr>
              <a:t>Application.ProcessMessages</a:t>
            </a:r>
            <a:endParaRPr lang="en-US" sz="3200" b="1" i="1" kern="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f.tqn.com/y/delphi/1/0/c/f/application.processmessag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280" y="1196763"/>
            <a:ext cx="4547870" cy="547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23" b="83821" l="6667" r="9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652" y="3042891"/>
            <a:ext cx="3456384" cy="369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5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6205</TotalTime>
  <Words>805</Words>
  <Application>Microsoft Office PowerPoint</Application>
  <PresentationFormat>Широкий екран</PresentationFormat>
  <Paragraphs>144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Times New Roman</vt:lpstr>
      <vt:lpstr>Verdana</vt:lpstr>
      <vt:lpstr>Wingdings</vt:lpstr>
      <vt:lpstr>Тема Office</vt:lpstr>
      <vt:lpstr>Алгоритми з повтореннями для опрацювання величин.  Цикл із передумовою.</vt:lpstr>
      <vt:lpstr>Алгоритми з повтореннями. Цикл із передумовою</vt:lpstr>
      <vt:lpstr>Алгоритми з повтореннями. Цикл із передумовою</vt:lpstr>
      <vt:lpstr>Оператор циклу з передумовою While</vt:lpstr>
      <vt:lpstr>Оператор циклу з передумовою While</vt:lpstr>
      <vt:lpstr>Оператор циклу з передумовою While</vt:lpstr>
      <vt:lpstr>Оператор циклу з передумовою While</vt:lpstr>
      <vt:lpstr>Оператор циклу з передумовою While</vt:lpstr>
      <vt:lpstr>Оператор циклу з передумовою While</vt:lpstr>
      <vt:lpstr>Презентація PowerPoint</vt:lpstr>
      <vt:lpstr>Алгоритм обчислення суми n членів числової послідовності</vt:lpstr>
      <vt:lpstr>Алгоритм обчислення суми n членів числової послідовності</vt:lpstr>
      <vt:lpstr>Презентація PowerPoint</vt:lpstr>
      <vt:lpstr>Розгадайте ребус</vt:lpstr>
      <vt:lpstr>Питання для самоперевірки</vt:lpstr>
      <vt:lpstr>Питання для самоперевірки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366</cp:revision>
  <dcterms:created xsi:type="dcterms:W3CDTF">2016-06-06T19:48:43Z</dcterms:created>
  <dcterms:modified xsi:type="dcterms:W3CDTF">2019-07-18T21:07:37Z</dcterms:modified>
</cp:coreProperties>
</file>