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536" r:id="rId3"/>
    <p:sldId id="541" r:id="rId4"/>
    <p:sldId id="542" r:id="rId5"/>
    <p:sldId id="543" r:id="rId6"/>
    <p:sldId id="549" r:id="rId7"/>
    <p:sldId id="544" r:id="rId8"/>
    <p:sldId id="547" r:id="rId9"/>
    <p:sldId id="548" r:id="rId10"/>
    <p:sldId id="545" r:id="rId11"/>
    <p:sldId id="535" r:id="rId12"/>
    <p:sldId id="325" r:id="rId13"/>
    <p:sldId id="550" r:id="rId14"/>
    <p:sldId id="259" r:id="rId15"/>
    <p:sldId id="261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422A-4060-4257-9F52-338D89AA748A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25A68-2135-4E23-A3F8-CC1EB94056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85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/>
          <a:stretch/>
        </p:blipFill>
        <p:spPr>
          <a:xfrm>
            <a:off x="0" y="0"/>
            <a:ext cx="4765678" cy="40409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740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 err="1"/>
              <a:t>Поліваріантне</a:t>
            </a:r>
            <a:r>
              <a:rPr lang="uk-UA" sz="6000" dirty="0"/>
              <a:t> розгалуження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FFFFFF"/>
                </a:solidFill>
                <a:latin typeface="Verdana"/>
              </a:rPr>
              <a:t>53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gorithms, analytics, chart, circle, data, flow, hierarch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313" y="3634266"/>
            <a:ext cx="2373691" cy="23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вибору </a:t>
            </a:r>
            <a:r>
              <a:rPr lang="en-US" dirty="0"/>
              <a:t>Case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словесну оцінку залежно від кількості балів </a:t>
            </a:r>
            <a:r>
              <a:rPr lang="en-US" sz="2800" b="1" i="1" kern="0" dirty="0">
                <a:solidFill>
                  <a:schemeClr val="bg1"/>
                </a:solidFill>
              </a:rPr>
              <a:t>N </a:t>
            </a:r>
            <a:r>
              <a:rPr lang="uk-UA" sz="2800" b="1" i="1" kern="0" dirty="0">
                <a:solidFill>
                  <a:schemeClr val="bg1"/>
                </a:solidFill>
              </a:rPr>
              <a:t>за допомогою оператора </a:t>
            </a:r>
            <a:r>
              <a:rPr lang="en-US" sz="2800" b="1" i="1" kern="0" dirty="0">
                <a:solidFill>
                  <a:schemeClr val="bg1"/>
                </a:solidFill>
              </a:rPr>
              <a:t>Case: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41263"/>
            <a:ext cx="12050142" cy="332398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solidFill>
                  <a:srgbClr val="FFFF00"/>
                </a:solidFill>
              </a:rPr>
              <a:t>Case</a:t>
            </a:r>
            <a:r>
              <a:rPr lang="en-US" sz="3000" b="1" i="1" kern="0" dirty="0">
                <a:solidFill>
                  <a:schemeClr val="bg1"/>
                </a:solidFill>
              </a:rPr>
              <a:t> N of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solidFill>
                  <a:schemeClr val="bg1"/>
                </a:solidFill>
              </a:rPr>
              <a:t>4..6: </a:t>
            </a:r>
            <a:r>
              <a:rPr lang="en-US" sz="3000" b="1" i="1" kern="0" dirty="0" err="1">
                <a:solidFill>
                  <a:schemeClr val="bg1"/>
                </a:solidFill>
              </a:rPr>
              <a:t>ShowMessage</a:t>
            </a:r>
            <a:r>
              <a:rPr lang="en-US" sz="3000" b="1" i="1" kern="0" dirty="0">
                <a:solidFill>
                  <a:schemeClr val="bg1"/>
                </a:solidFill>
              </a:rPr>
              <a:t> ('</a:t>
            </a:r>
            <a:r>
              <a:rPr lang="uk-UA" sz="3000" b="1" i="1" kern="0" dirty="0">
                <a:solidFill>
                  <a:schemeClr val="bg1"/>
                </a:solidFill>
              </a:rPr>
              <a:t>Ваша оцінка — задовільно');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7..9: </a:t>
            </a:r>
            <a:r>
              <a:rPr lang="en-US" sz="3000" b="1" i="1" kern="0" dirty="0" err="1">
                <a:solidFill>
                  <a:schemeClr val="bg1"/>
                </a:solidFill>
              </a:rPr>
              <a:t>ShowMessage</a:t>
            </a:r>
            <a:r>
              <a:rPr lang="en-US" sz="3000" b="1" i="1" kern="0" dirty="0">
                <a:solidFill>
                  <a:schemeClr val="bg1"/>
                </a:solidFill>
              </a:rPr>
              <a:t> ('</a:t>
            </a:r>
            <a:r>
              <a:rPr lang="uk-UA" sz="3000" b="1" i="1" kern="0" dirty="0">
                <a:solidFill>
                  <a:schemeClr val="bg1"/>
                </a:solidFill>
              </a:rPr>
              <a:t>Ваша оцінка — добре');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10..12: </a:t>
            </a:r>
            <a:r>
              <a:rPr lang="en-US" sz="3000" b="1" i="1" kern="0" dirty="0" err="1">
                <a:solidFill>
                  <a:schemeClr val="bg1"/>
                </a:solidFill>
              </a:rPr>
              <a:t>ShowMessage</a:t>
            </a:r>
            <a:r>
              <a:rPr lang="en-US" sz="3000" b="1" i="1" kern="0" dirty="0">
                <a:solidFill>
                  <a:schemeClr val="bg1"/>
                </a:solidFill>
              </a:rPr>
              <a:t> ('</a:t>
            </a:r>
            <a:r>
              <a:rPr lang="uk-UA" sz="3000" b="1" i="1" kern="0" dirty="0">
                <a:solidFill>
                  <a:schemeClr val="bg1"/>
                </a:solidFill>
              </a:rPr>
              <a:t>Ваша оцінка — відмінно');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solidFill>
                  <a:schemeClr val="bg1"/>
                </a:solidFill>
              </a:rPr>
              <a:t>Else </a:t>
            </a:r>
            <a:r>
              <a:rPr lang="en-US" sz="3000" b="1" i="1" kern="0" dirty="0" err="1">
                <a:solidFill>
                  <a:schemeClr val="bg1"/>
                </a:solidFill>
              </a:rPr>
              <a:t>ShowMessage</a:t>
            </a:r>
            <a:r>
              <a:rPr lang="en-US" sz="3000" b="1" i="1" kern="0" dirty="0">
                <a:solidFill>
                  <a:schemeClr val="bg1"/>
                </a:solidFill>
              </a:rPr>
              <a:t> ('</a:t>
            </a:r>
            <a:r>
              <a:rPr lang="uk-UA" sz="3000" b="1" i="1" kern="0" dirty="0">
                <a:solidFill>
                  <a:schemeClr val="bg1"/>
                </a:solidFill>
              </a:rPr>
              <a:t>Вам доведеться виконати тест ще раз');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solidFill>
                  <a:srgbClr val="FFFF00"/>
                </a:solidFill>
              </a:rPr>
              <a:t>end</a:t>
            </a:r>
            <a:r>
              <a:rPr lang="en-US" sz="30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326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Вибір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85" y="1589624"/>
            <a:ext cx="9967422" cy="3400834"/>
          </a:xfrm>
          <a:prstGeom prst="rect">
            <a:avLst/>
          </a:prstGeom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</p:spTree>
    <p:extLst>
      <p:ext uri="{BB962C8B-B14F-4D97-AF65-F5344CB8AC3E}">
        <p14:creationId xmlns:p14="http://schemas.microsoft.com/office/powerpoint/2010/main" val="3800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розв'язування яких задач використовують оператор вибору?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230947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вирази можна використовувати як селектор в операторі </a:t>
            </a:r>
            <a:r>
              <a:rPr lang="uk-UA" sz="2800" b="1" i="1" kern="0" dirty="0" err="1">
                <a:solidFill>
                  <a:srgbClr val="002060"/>
                </a:solidFill>
              </a:rPr>
              <a:t>Case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26513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способами в операторі </a:t>
            </a:r>
            <a:r>
              <a:rPr lang="uk-UA" sz="2800" b="1" i="1" kern="0" dirty="0" err="1">
                <a:solidFill>
                  <a:srgbClr val="FFFFFF"/>
                </a:solidFill>
              </a:rPr>
              <a:t>Case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задати список міток?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299315"/>
            <a:ext cx="10565512" cy="20928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Задано ціле число А, яке є номером дня тижня. Напишіть програму, яка для заданого А визначає К1 — кількість уроків з гуманітарних предметів у вашому класі за цей день і К2 — кількість уроків із природничо-математичних дисциплін за цей день.</a:t>
            </a:r>
          </a:p>
        </p:txBody>
      </p:sp>
    </p:spTree>
    <p:extLst>
      <p:ext uri="{BB962C8B-B14F-4D97-AF65-F5344CB8AC3E}">
        <p14:creationId xmlns:p14="http://schemas.microsoft.com/office/powerpoint/2010/main" val="9426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308324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Перепишіть розгалуження у вигляді команди вибору: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rgbClr val="FFFFFF"/>
                </a:solidFill>
              </a:rPr>
              <a:t>If</a:t>
            </a:r>
            <a:r>
              <a:rPr lang="uk-UA" sz="2400" b="1" i="1" kern="0" dirty="0">
                <a:solidFill>
                  <a:srgbClr val="FFFFFF"/>
                </a:solidFill>
              </a:rPr>
              <a:t> (N = 12) </a:t>
            </a:r>
            <a:r>
              <a:rPr lang="uk-UA" sz="2400" b="1" i="1" kern="0" dirty="0" err="1">
                <a:solidFill>
                  <a:srgbClr val="FFFFFF"/>
                </a:solidFill>
              </a:rPr>
              <a:t>or</a:t>
            </a:r>
            <a:r>
              <a:rPr lang="uk-UA" sz="2400" b="1" i="1" kern="0" dirty="0">
                <a:solidFill>
                  <a:srgbClr val="FFFFFF"/>
                </a:solidFill>
              </a:rPr>
              <a:t> (N = 1) </a:t>
            </a:r>
            <a:r>
              <a:rPr lang="uk-UA" sz="2400" b="1" i="1" kern="0" dirty="0" err="1">
                <a:solidFill>
                  <a:srgbClr val="FFFFFF"/>
                </a:solidFill>
              </a:rPr>
              <a:t>or</a:t>
            </a:r>
            <a:r>
              <a:rPr lang="uk-UA" sz="2400" b="1" i="1" kern="0" dirty="0">
                <a:solidFill>
                  <a:srgbClr val="FFFFFF"/>
                </a:solidFill>
              </a:rPr>
              <a:t> (N = 2) </a:t>
            </a:r>
            <a:r>
              <a:rPr lang="uk-UA" sz="2400" b="1" i="1" kern="0" dirty="0" err="1">
                <a:solidFill>
                  <a:srgbClr val="FFFFFF"/>
                </a:solidFill>
              </a:rPr>
              <a:t>then</a:t>
            </a:r>
            <a:r>
              <a:rPr lang="uk-UA" sz="2400" b="1" i="1" kern="0" dirty="0">
                <a:solidFill>
                  <a:srgbClr val="FFFFFF"/>
                </a:solidFill>
              </a:rPr>
              <a:t>   S := 'зима‘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     </a:t>
            </a:r>
            <a:r>
              <a:rPr lang="uk-UA" sz="2400" b="1" i="1" kern="0" dirty="0" err="1">
                <a:solidFill>
                  <a:srgbClr val="FFFFFF"/>
                </a:solidFill>
              </a:rPr>
              <a:t>Else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 err="1">
                <a:solidFill>
                  <a:srgbClr val="FFFFFF"/>
                </a:solidFill>
              </a:rPr>
              <a:t>If</a:t>
            </a:r>
            <a:r>
              <a:rPr lang="uk-UA" sz="2400" b="1" i="1" kern="0" dirty="0">
                <a:solidFill>
                  <a:srgbClr val="FFFFFF"/>
                </a:solidFill>
              </a:rPr>
              <a:t> (N &gt;= 3) </a:t>
            </a:r>
            <a:r>
              <a:rPr lang="uk-UA" sz="2400" b="1" i="1" kern="0" dirty="0" err="1">
                <a:solidFill>
                  <a:srgbClr val="FFFFFF"/>
                </a:solidFill>
              </a:rPr>
              <a:t>and</a:t>
            </a:r>
            <a:r>
              <a:rPr lang="uk-UA" sz="2400" b="1" i="1" kern="0" dirty="0">
                <a:solidFill>
                  <a:srgbClr val="FFFFFF"/>
                </a:solidFill>
              </a:rPr>
              <a:t> (N &lt;= 5) </a:t>
            </a:r>
            <a:r>
              <a:rPr lang="uk-UA" sz="2400" b="1" i="1" kern="0" dirty="0" err="1">
                <a:solidFill>
                  <a:srgbClr val="FFFFFF"/>
                </a:solidFill>
              </a:rPr>
              <a:t>then</a:t>
            </a:r>
            <a:r>
              <a:rPr lang="uk-UA" sz="2400" b="1" i="1" kern="0" dirty="0">
                <a:solidFill>
                  <a:srgbClr val="FFFFFF"/>
                </a:solidFill>
              </a:rPr>
              <a:t>   S := 'весна‘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           </a:t>
            </a:r>
            <a:r>
              <a:rPr lang="uk-UA" sz="2400" b="1" i="1" kern="0" dirty="0" err="1">
                <a:solidFill>
                  <a:srgbClr val="FFFFFF"/>
                </a:solidFill>
              </a:rPr>
              <a:t>Else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 err="1">
                <a:solidFill>
                  <a:srgbClr val="FFFFFF"/>
                </a:solidFill>
              </a:rPr>
              <a:t>If</a:t>
            </a:r>
            <a:r>
              <a:rPr lang="uk-UA" sz="2400" b="1" i="1" kern="0" dirty="0">
                <a:solidFill>
                  <a:srgbClr val="FFFFFF"/>
                </a:solidFill>
              </a:rPr>
              <a:t> (N &gt;= 6) </a:t>
            </a:r>
            <a:r>
              <a:rPr lang="uk-UA" sz="2400" b="1" i="1" kern="0" dirty="0" err="1">
                <a:solidFill>
                  <a:srgbClr val="FFFFFF"/>
                </a:solidFill>
              </a:rPr>
              <a:t>and</a:t>
            </a:r>
            <a:r>
              <a:rPr lang="uk-UA" sz="2400" b="1" i="1" kern="0" dirty="0">
                <a:solidFill>
                  <a:srgbClr val="FFFFFF"/>
                </a:solidFill>
              </a:rPr>
              <a:t> (N &lt;= 8) </a:t>
            </a:r>
            <a:r>
              <a:rPr lang="uk-UA" sz="2400" b="1" i="1" kern="0" dirty="0" err="1">
                <a:solidFill>
                  <a:srgbClr val="FFFFFF"/>
                </a:solidFill>
              </a:rPr>
              <a:t>then</a:t>
            </a:r>
            <a:r>
              <a:rPr lang="uk-UA" sz="2400" b="1" i="1" kern="0" dirty="0">
                <a:solidFill>
                  <a:srgbClr val="FFFFFF"/>
                </a:solidFill>
              </a:rPr>
              <a:t>   S := 'літо‘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                 </a:t>
            </a:r>
            <a:r>
              <a:rPr lang="uk-UA" sz="2400" b="1" i="1" kern="0" dirty="0" err="1">
                <a:solidFill>
                  <a:srgbClr val="FFFFFF"/>
                </a:solidFill>
              </a:rPr>
              <a:t>Else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 err="1">
                <a:solidFill>
                  <a:srgbClr val="FFFFFF"/>
                </a:solidFill>
              </a:rPr>
              <a:t>If</a:t>
            </a:r>
            <a:r>
              <a:rPr lang="uk-UA" sz="2400" b="1" i="1" kern="0" dirty="0">
                <a:solidFill>
                  <a:srgbClr val="FFFFFF"/>
                </a:solidFill>
              </a:rPr>
              <a:t> (N &gt;= 9) </a:t>
            </a:r>
            <a:r>
              <a:rPr lang="uk-UA" sz="2400" b="1" i="1" kern="0" dirty="0" err="1">
                <a:solidFill>
                  <a:srgbClr val="FFFFFF"/>
                </a:solidFill>
              </a:rPr>
              <a:t>and</a:t>
            </a:r>
            <a:r>
              <a:rPr lang="uk-UA" sz="2400" b="1" i="1" kern="0" dirty="0">
                <a:solidFill>
                  <a:srgbClr val="FFFFFF"/>
                </a:solidFill>
              </a:rPr>
              <a:t> (N &lt;= 11) </a:t>
            </a:r>
            <a:r>
              <a:rPr lang="uk-UA" sz="2400" b="1" i="1" kern="0" dirty="0" err="1">
                <a:solidFill>
                  <a:srgbClr val="FFFFFF"/>
                </a:solidFill>
              </a:rPr>
              <a:t>then</a:t>
            </a:r>
            <a:r>
              <a:rPr lang="uk-UA" sz="2400" b="1" i="1" kern="0" dirty="0">
                <a:solidFill>
                  <a:srgbClr val="FFFFFF"/>
                </a:solidFill>
              </a:rPr>
              <a:t>   S := 'осінь‘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                       </a:t>
            </a:r>
            <a:r>
              <a:rPr lang="uk-UA" sz="2400" b="1" i="1" kern="0" dirty="0" err="1">
                <a:solidFill>
                  <a:srgbClr val="FFFFFF"/>
                </a:solidFill>
              </a:rPr>
              <a:t>Else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 err="1">
                <a:solidFill>
                  <a:srgbClr val="FFFFFF"/>
                </a:solidFill>
              </a:rPr>
              <a:t>ShowMessage</a:t>
            </a:r>
            <a:r>
              <a:rPr lang="uk-UA" sz="2400" b="1" i="1" kern="0" dirty="0">
                <a:solidFill>
                  <a:srgbClr val="FFFFFF"/>
                </a:solidFill>
              </a:rPr>
              <a:t> (Такого номера місяця немає');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587307"/>
            <a:ext cx="12050142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Доповніть таблицю виконання оператора </a:t>
            </a:r>
            <a:r>
              <a:rPr lang="uk-UA" sz="2400" b="1" i="1" kern="0" dirty="0" err="1">
                <a:solidFill>
                  <a:srgbClr val="002060"/>
                </a:solidFill>
              </a:rPr>
              <a:t>Case</a:t>
            </a:r>
            <a:r>
              <a:rPr lang="uk-UA" sz="2400" b="1" i="1" kern="0" dirty="0">
                <a:solidFill>
                  <a:srgbClr val="002060"/>
                </a:solidFill>
              </a:rPr>
              <a:t> для різних початкових значень А.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768" y="4448784"/>
            <a:ext cx="8405274" cy="23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82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85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184</a:t>
            </a:r>
            <a:r>
              <a:rPr lang="en-US" dirty="0"/>
              <a:t>-1</a:t>
            </a:r>
            <a:r>
              <a:rPr lang="uk-UA" dirty="0"/>
              <a:t>85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53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lgorithms, analytics, chart, circle, data, flow, hierarch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313" y="3634266"/>
            <a:ext cx="2373691" cy="23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Поліваріантне</a:t>
            </a:r>
            <a:r>
              <a:rPr lang="uk-UA" dirty="0"/>
              <a:t>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багатьох випадках, коли доводиться використовувати декілька вказівок розгалуження, вкладених одна в одну, краще замінити їх </a:t>
            </a:r>
            <a:r>
              <a:rPr lang="uk-UA" sz="2800" b="1" i="1" kern="0" dirty="0">
                <a:solidFill>
                  <a:srgbClr val="FFFF00"/>
                </a:solidFill>
              </a:rPr>
              <a:t>оператором вибору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9766"/>
          <a:stretch/>
        </p:blipFill>
        <p:spPr>
          <a:xfrm>
            <a:off x="2821178" y="3061522"/>
            <a:ext cx="6551802" cy="35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вибору </a:t>
            </a:r>
            <a:r>
              <a:rPr lang="en-US" dirty="0"/>
              <a:t>Case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Оператор вибору </a:t>
            </a:r>
            <a:r>
              <a:rPr lang="en-US" sz="2800" b="1" i="1" kern="0" dirty="0">
                <a:solidFill>
                  <a:srgbClr val="FFFF00"/>
                </a:solidFill>
              </a:rPr>
              <a:t>Case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дозволяє вибрати один із декількох операторів залежно від значення деякого виразу. Загальний вигляд оператора вибору: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3418666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Case</a:t>
            </a:r>
            <a:r>
              <a:rPr lang="en-US" sz="2800" b="1" i="1" kern="0" dirty="0">
                <a:solidFill>
                  <a:schemeClr val="bg1"/>
                </a:solidFill>
              </a:rPr>
              <a:t> &lt;</a:t>
            </a:r>
            <a:r>
              <a:rPr lang="uk-UA" sz="2800" b="1" i="1" kern="0" dirty="0">
                <a:solidFill>
                  <a:schemeClr val="bg1"/>
                </a:solidFill>
              </a:rPr>
              <a:t>Селектор&gt; </a:t>
            </a:r>
            <a:r>
              <a:rPr lang="en-US" sz="2800" b="1" i="1" kern="0" dirty="0">
                <a:solidFill>
                  <a:srgbClr val="FFFF00"/>
                </a:solidFill>
              </a:rPr>
              <a:t>of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&lt;</a:t>
            </a:r>
            <a:r>
              <a:rPr lang="uk-UA" sz="2800" b="1" i="1" kern="0" dirty="0">
                <a:solidFill>
                  <a:schemeClr val="bg1"/>
                </a:solidFill>
              </a:rPr>
              <a:t>список міток 1&gt; : &lt;оператор1&gt;;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uk-UA" sz="2800" b="1" i="1" kern="0" dirty="0">
                <a:solidFill>
                  <a:schemeClr val="bg1"/>
                </a:solidFill>
              </a:rPr>
              <a:t>…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&lt;список міток </a:t>
            </a:r>
            <a:r>
              <a:rPr lang="en-US" sz="2800" b="1" i="1" kern="0" dirty="0">
                <a:solidFill>
                  <a:schemeClr val="bg1"/>
                </a:solidFill>
              </a:rPr>
              <a:t>N&gt;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: &lt;</a:t>
            </a:r>
            <a:r>
              <a:rPr lang="uk-UA" sz="2800" b="1" i="1" kern="0" dirty="0">
                <a:solidFill>
                  <a:schemeClr val="bg1"/>
                </a:solidFill>
              </a:rPr>
              <a:t>оператор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&gt;;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686690" y="3453049"/>
            <a:ext cx="2557104" cy="4977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130658" y="2710439"/>
            <a:ext cx="8991492" cy="523220"/>
          </a:xfrm>
          <a:prstGeom prst="wedgeRectCallout">
            <a:avLst>
              <a:gd name="adj1" fmla="val -43129"/>
              <a:gd name="adj2" fmla="val 10035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Вираз, значення якого буде перевірятися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1020262" y="3950759"/>
            <a:ext cx="3753216" cy="12721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72008" y="5850442"/>
            <a:ext cx="8991492" cy="523220"/>
          </a:xfrm>
          <a:prstGeom prst="wedgeRectCallout">
            <a:avLst>
              <a:gd name="adj1" fmla="val 307"/>
              <a:gd name="adj2" fmla="val -184009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Деякий набір можливих значень виразу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вибору </a:t>
            </a:r>
            <a:r>
              <a:rPr lang="en-US" dirty="0"/>
              <a:t>Case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Селектор</a:t>
            </a:r>
            <a:r>
              <a:rPr lang="uk-UA" sz="2800" b="1" i="1" kern="0" dirty="0">
                <a:solidFill>
                  <a:srgbClr val="FFFFFF"/>
                </a:solidFill>
              </a:rPr>
              <a:t> — змінна або вираз тільки порядкового типу (цілого, символьного тощо).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257787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Список міток можна задавати у вигляді: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7" y="3243318"/>
            <a:ext cx="397305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Окремого   значення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0553" y="3243318"/>
            <a:ext cx="397305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Переліку значень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9099" y="3243318"/>
            <a:ext cx="397305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Діапазону значень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7" y="5518197"/>
            <a:ext cx="3973051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7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0553" y="5518197"/>
            <a:ext cx="3973051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2,</a:t>
            </a:r>
            <a:r>
              <a:rPr lang="en-US" sz="4400" b="1" i="1" kern="0" dirty="0">
                <a:solidFill>
                  <a:schemeClr val="bg1"/>
                </a:solidFill>
              </a:rPr>
              <a:t> </a:t>
            </a:r>
            <a:r>
              <a:rPr lang="uk-UA" sz="4400" b="1" i="1" kern="0" dirty="0">
                <a:solidFill>
                  <a:schemeClr val="bg1"/>
                </a:solidFill>
              </a:rPr>
              <a:t>4,</a:t>
            </a:r>
            <a:r>
              <a:rPr lang="en-US" sz="4400" b="1" i="1" kern="0" dirty="0">
                <a:solidFill>
                  <a:schemeClr val="bg1"/>
                </a:solidFill>
              </a:rPr>
              <a:t> </a:t>
            </a:r>
            <a:r>
              <a:rPr lang="uk-UA" sz="4400" b="1" i="1" kern="0" dirty="0">
                <a:solidFill>
                  <a:schemeClr val="bg1"/>
                </a:solidFill>
              </a:rPr>
              <a:t>12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9099" y="5518197"/>
            <a:ext cx="3973051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5..11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8" name="Стрілка вліво 17"/>
          <p:cNvSpPr/>
          <p:nvPr/>
        </p:nvSpPr>
        <p:spPr>
          <a:xfrm rot="16200000">
            <a:off x="1565759" y="4299952"/>
            <a:ext cx="985548" cy="123882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Стрілка вліво 18"/>
          <p:cNvSpPr/>
          <p:nvPr/>
        </p:nvSpPr>
        <p:spPr>
          <a:xfrm rot="16200000">
            <a:off x="5604304" y="4299953"/>
            <a:ext cx="985548" cy="123882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Стрілка вліво 19"/>
          <p:cNvSpPr/>
          <p:nvPr/>
        </p:nvSpPr>
        <p:spPr>
          <a:xfrm rot="16200000">
            <a:off x="9642849" y="4299951"/>
            <a:ext cx="985548" cy="123882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вибору </a:t>
            </a:r>
            <a:r>
              <a:rPr lang="en-US" dirty="0"/>
              <a:t>Case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Виконання оператора </a:t>
            </a:r>
            <a:r>
              <a:rPr lang="uk-UA" sz="2800" b="1" i="1" kern="0" dirty="0" err="1">
                <a:solidFill>
                  <a:srgbClr val="FFFF00"/>
                </a:solidFill>
              </a:rPr>
              <a:t>Case</a:t>
            </a:r>
            <a:r>
              <a:rPr lang="uk-UA" sz="2800" b="1" i="1" kern="0" dirty="0">
                <a:solidFill>
                  <a:schemeClr val="bg1"/>
                </a:solidFill>
              </a:rPr>
              <a:t> починається з обчислення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селектора</a:t>
            </a:r>
            <a:r>
              <a:rPr lang="uk-UA" sz="2800" b="1" i="1" kern="0" dirty="0">
                <a:solidFill>
                  <a:schemeClr val="bg1"/>
                </a:solidFill>
              </a:rPr>
              <a:t>. Далі виконується оператор, одна з міток якого збігається зі значенням селектора. Оператор може бути як простим, так і складеним. </a:t>
            </a:r>
          </a:p>
        </p:txBody>
      </p:sp>
      <p:pic>
        <p:nvPicPr>
          <p:cNvPr id="2050" name="Picture 2" descr="http://swiftbud.com/wp-content/uploads/2015/01/Best-Websites-to-Learn-programming-languages-Online-for-fre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10167"/>
          <a:stretch/>
        </p:blipFill>
        <p:spPr bwMode="auto">
          <a:xfrm>
            <a:off x="6644640" y="3107052"/>
            <a:ext cx="5477510" cy="30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3107052"/>
            <a:ext cx="64202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виконання цього оператора керування передається оператору, записаному після службового слова </a:t>
            </a:r>
            <a:r>
              <a:rPr lang="uk-UA" sz="2800" b="1" i="1" kern="0" dirty="0" err="1">
                <a:solidFill>
                  <a:srgbClr val="FFFF00"/>
                </a:solidFill>
              </a:rPr>
              <a:t>end</a:t>
            </a:r>
            <a:r>
              <a:rPr lang="uk-UA" sz="2800" b="1" i="1" kern="0" dirty="0">
                <a:solidFill>
                  <a:schemeClr val="bg1"/>
                </a:solidFill>
              </a:rPr>
              <a:t>. Тому може бути виконана тільки одна з гілок оператора вибору.</a:t>
            </a:r>
          </a:p>
        </p:txBody>
      </p:sp>
    </p:spTree>
    <p:extLst>
      <p:ext uri="{BB962C8B-B14F-4D97-AF65-F5344CB8AC3E}">
        <p14:creationId xmlns:p14="http://schemas.microsoft.com/office/powerpoint/2010/main" val="35348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вибору </a:t>
            </a:r>
            <a:r>
              <a:rPr lang="en-US" dirty="0"/>
              <a:t>Case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1822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Гілки оператора </a:t>
            </a:r>
            <a:r>
              <a:rPr lang="uk-UA" sz="2800" b="1" i="1" kern="0" dirty="0" err="1">
                <a:solidFill>
                  <a:srgbClr val="FFFF00"/>
                </a:solidFill>
              </a:rPr>
              <a:t>Case</a:t>
            </a:r>
            <a:r>
              <a:rPr lang="uk-UA" sz="2800" b="1" i="1" kern="0" dirty="0">
                <a:solidFill>
                  <a:schemeClr val="bg1"/>
                </a:solidFill>
              </a:rPr>
              <a:t> будуть перебиратися послідовно, до першого збігу значення однієї з міток зі значенням &lt;</a:t>
            </a:r>
            <a:r>
              <a:rPr lang="uk-UA" sz="2800" b="1" i="1" kern="0" dirty="0">
                <a:solidFill>
                  <a:srgbClr val="FFFF00"/>
                </a:solidFill>
              </a:rPr>
              <a:t>Селектор</a:t>
            </a:r>
            <a:r>
              <a:rPr lang="uk-UA" sz="2800" b="1" i="1" kern="0" dirty="0">
                <a:solidFill>
                  <a:schemeClr val="bg1"/>
                </a:solidFill>
              </a:rPr>
              <a:t>&gt;. </a:t>
            </a:r>
          </a:p>
        </p:txBody>
      </p:sp>
      <p:pic>
        <p:nvPicPr>
          <p:cNvPr id="5122" name="Picture 2" descr="http://www.cliparthut.com/clip-arts/543/stop-5437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7017" r="12228" b="9502"/>
          <a:stretch/>
        </p:blipFill>
        <p:spPr bwMode="auto">
          <a:xfrm>
            <a:off x="7421880" y="1244876"/>
            <a:ext cx="4669790" cy="54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3282798"/>
            <a:ext cx="71822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значення &lt;</a:t>
            </a:r>
            <a:r>
              <a:rPr lang="uk-UA" sz="2800" b="1" i="1" kern="0" dirty="0">
                <a:solidFill>
                  <a:srgbClr val="FFFF00"/>
                </a:solidFill>
              </a:rPr>
              <a:t>Селектор</a:t>
            </a:r>
            <a:r>
              <a:rPr lang="uk-UA" sz="2800" b="1" i="1" kern="0" dirty="0">
                <a:solidFill>
                  <a:schemeClr val="bg1"/>
                </a:solidFill>
              </a:rPr>
              <a:t>&gt; не дорівнює жодному зі значень міток, жодну з гілок виконано </a:t>
            </a:r>
            <a:r>
              <a:rPr lang="uk-UA" sz="2800" b="1" i="1" kern="0" dirty="0">
                <a:solidFill>
                  <a:srgbClr val="FFFF00"/>
                </a:solidFill>
              </a:rPr>
              <a:t>не буде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2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вибору </a:t>
            </a:r>
            <a:r>
              <a:rPr lang="en-US" dirty="0"/>
              <a:t>Case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Визначити, чи є ціле число </a:t>
            </a:r>
            <a:r>
              <a:rPr lang="en-US" sz="2800" b="1" i="1" kern="0" dirty="0">
                <a:solidFill>
                  <a:srgbClr val="FFFF00"/>
                </a:solidFill>
              </a:rPr>
              <a:t>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простим чи складеним.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801824"/>
            <a:ext cx="12050142" cy="240065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solidFill>
                  <a:srgbClr val="FFFF00"/>
                </a:solidFill>
              </a:rPr>
              <a:t>Case</a:t>
            </a:r>
            <a:r>
              <a:rPr lang="en-US" sz="3000" b="1" i="1" kern="0" dirty="0">
                <a:solidFill>
                  <a:schemeClr val="bg1"/>
                </a:solidFill>
              </a:rPr>
              <a:t> X of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solidFill>
                  <a:schemeClr val="bg1"/>
                </a:solidFill>
              </a:rPr>
              <a:t>1: </a:t>
            </a:r>
            <a:r>
              <a:rPr lang="en-US" sz="3000" b="1" i="1" kern="0" dirty="0" err="1">
                <a:solidFill>
                  <a:schemeClr val="bg1"/>
                </a:solidFill>
              </a:rPr>
              <a:t>ShowMessage</a:t>
            </a:r>
            <a:r>
              <a:rPr lang="en-US" sz="3000" b="1" i="1" kern="0" dirty="0">
                <a:solidFill>
                  <a:schemeClr val="bg1"/>
                </a:solidFill>
              </a:rPr>
              <a:t> ('</a:t>
            </a:r>
            <a:r>
              <a:rPr lang="uk-UA" sz="3000" b="1" i="1" kern="0" dirty="0">
                <a:solidFill>
                  <a:schemeClr val="bg1"/>
                </a:solidFill>
              </a:rPr>
              <a:t>Це — 1);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2, З, 5, 7: </a:t>
            </a:r>
            <a:r>
              <a:rPr lang="en-US" sz="3000" b="1" i="1" kern="0" dirty="0" err="1">
                <a:solidFill>
                  <a:schemeClr val="bg1"/>
                </a:solidFill>
              </a:rPr>
              <a:t>ShowMessage</a:t>
            </a:r>
            <a:r>
              <a:rPr lang="en-US" sz="3000" b="1" i="1" kern="0" dirty="0">
                <a:solidFill>
                  <a:schemeClr val="bg1"/>
                </a:solidFill>
              </a:rPr>
              <a:t> ('</a:t>
            </a:r>
            <a:r>
              <a:rPr lang="uk-UA" sz="3000" b="1" i="1" kern="0" dirty="0">
                <a:solidFill>
                  <a:schemeClr val="bg1"/>
                </a:solidFill>
              </a:rPr>
              <a:t>Це — просте число');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4, 6, 8, 9: </a:t>
            </a:r>
            <a:r>
              <a:rPr lang="en-US" sz="3000" b="1" i="1" kern="0" dirty="0" err="1">
                <a:solidFill>
                  <a:schemeClr val="bg1"/>
                </a:solidFill>
              </a:rPr>
              <a:t>ShowMessage</a:t>
            </a:r>
            <a:r>
              <a:rPr lang="en-US" sz="3000" b="1" i="1" kern="0" dirty="0">
                <a:solidFill>
                  <a:schemeClr val="bg1"/>
                </a:solidFill>
              </a:rPr>
              <a:t> ('</a:t>
            </a:r>
            <a:r>
              <a:rPr lang="uk-UA" sz="3000" b="1" i="1" kern="0" dirty="0">
                <a:solidFill>
                  <a:schemeClr val="bg1"/>
                </a:solidFill>
              </a:rPr>
              <a:t>Це — складене число');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solidFill>
                  <a:srgbClr val="FFFF00"/>
                </a:solidFill>
              </a:rPr>
              <a:t>end</a:t>
            </a:r>
            <a:r>
              <a:rPr lang="en-US" sz="3000" b="1" i="1" kern="0" dirty="0">
                <a:solidFill>
                  <a:schemeClr val="bg1"/>
                </a:solidFill>
              </a:rPr>
              <a:t>;</a:t>
            </a:r>
          </a:p>
        </p:txBody>
      </p:sp>
      <p:grpSp>
        <p:nvGrpSpPr>
          <p:cNvPr id="8" name="Групувати 7"/>
          <p:cNvGrpSpPr/>
          <p:nvPr/>
        </p:nvGrpSpPr>
        <p:grpSpPr>
          <a:xfrm>
            <a:off x="216722" y="4609161"/>
            <a:ext cx="11874948" cy="1307314"/>
            <a:chOff x="247202" y="4563441"/>
            <a:chExt cx="11152318" cy="1227760"/>
          </a:xfrm>
        </p:grpSpPr>
        <p:pic>
          <p:nvPicPr>
            <p:cNvPr id="6146" name="Picture 2" descr="http://schoolpress.cdn.whipplehill.net/hamlin625/10/files/2014/10/number-icon-se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666"/>
            <a:stretch/>
          </p:blipFill>
          <p:spPr bwMode="auto">
            <a:xfrm>
              <a:off x="247202" y="4650083"/>
              <a:ext cx="4855724" cy="1141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schoolpress.cdn.whipplehill.net/hamlin625/10/files/2014/10/number-icon-se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4" b="34315"/>
            <a:stretch/>
          </p:blipFill>
          <p:spPr bwMode="auto">
            <a:xfrm>
              <a:off x="5225225" y="4563441"/>
              <a:ext cx="4855724" cy="1222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schoolpress.cdn.whipplehill.net/hamlin625/10/files/2014/10/number-icon-se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64" r="75364" b="734"/>
            <a:stretch/>
          </p:blipFill>
          <p:spPr bwMode="auto">
            <a:xfrm>
              <a:off x="10203248" y="4563441"/>
              <a:ext cx="1196272" cy="1136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2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вибору </a:t>
            </a:r>
            <a:r>
              <a:rPr lang="en-US" dirty="0"/>
              <a:t>Case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є дії, які потрібно виконати у випадку, коли значення &lt;Селектор&gt; не збігається з жодним зі значень міток, то використовують оператор </a:t>
            </a:r>
            <a:r>
              <a:rPr lang="en-US" sz="2800" b="1" i="1" kern="0" dirty="0">
                <a:solidFill>
                  <a:schemeClr val="bg1"/>
                </a:solidFill>
              </a:rPr>
              <a:t>Case </a:t>
            </a:r>
            <a:r>
              <a:rPr lang="uk-UA" sz="2800" b="1" i="1" kern="0" dirty="0">
                <a:solidFill>
                  <a:schemeClr val="bg1"/>
                </a:solidFill>
              </a:rPr>
              <a:t>у повній формі: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684602"/>
            <a:ext cx="12050142" cy="30469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 err="1">
                <a:solidFill>
                  <a:srgbClr val="FFFF00"/>
                </a:solidFill>
              </a:rPr>
              <a:t>Case</a:t>
            </a:r>
            <a:r>
              <a:rPr lang="ru-RU" sz="3200" b="1" i="1" kern="0" dirty="0">
                <a:solidFill>
                  <a:schemeClr val="bg1"/>
                </a:solidFill>
              </a:rPr>
              <a:t> &lt;Селектор&gt; </a:t>
            </a:r>
            <a:r>
              <a:rPr lang="ru-RU" sz="3200" b="1" i="1" kern="0" dirty="0" err="1">
                <a:solidFill>
                  <a:schemeClr val="bg1"/>
                </a:solidFill>
              </a:rPr>
              <a:t>of</a:t>
            </a:r>
            <a:endParaRPr lang="ru-RU" sz="3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chemeClr val="bg1"/>
                </a:solidFill>
              </a:rPr>
              <a:t>	&lt;список </a:t>
            </a:r>
            <a:r>
              <a:rPr lang="ru-RU" sz="3200" b="1" i="1" kern="0" dirty="0" err="1">
                <a:solidFill>
                  <a:schemeClr val="bg1"/>
                </a:solidFill>
              </a:rPr>
              <a:t>міток</a:t>
            </a:r>
            <a:r>
              <a:rPr lang="ru-RU" sz="3200" b="1" i="1" kern="0" dirty="0">
                <a:solidFill>
                  <a:schemeClr val="bg1"/>
                </a:solidFill>
              </a:rPr>
              <a:t> 1&gt;: &lt;оператор 1&gt;;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chemeClr val="bg1"/>
                </a:solidFill>
              </a:rPr>
              <a:t>	…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chemeClr val="bg1"/>
                </a:solidFill>
              </a:rPr>
              <a:t>	&lt;список </a:t>
            </a:r>
            <a:r>
              <a:rPr lang="ru-RU" sz="3200" b="1" i="1" kern="0" dirty="0" err="1">
                <a:solidFill>
                  <a:schemeClr val="bg1"/>
                </a:solidFill>
              </a:rPr>
              <a:t>міток</a:t>
            </a:r>
            <a:r>
              <a:rPr lang="ru-RU" sz="3200" b="1" i="1" kern="0" dirty="0">
                <a:solidFill>
                  <a:schemeClr val="bg1"/>
                </a:solidFill>
              </a:rPr>
              <a:t> N-1&gt;: &lt;оператор N-1&gt;;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 err="1">
                <a:solidFill>
                  <a:schemeClr val="bg1"/>
                </a:solidFill>
              </a:rPr>
              <a:t>Else</a:t>
            </a:r>
            <a:r>
              <a:rPr lang="ru-RU" sz="3200" b="1" i="1" kern="0" dirty="0">
                <a:solidFill>
                  <a:schemeClr val="bg1"/>
                </a:solidFill>
              </a:rPr>
              <a:t> &lt;оператор N&gt;;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 err="1">
                <a:solidFill>
                  <a:srgbClr val="FFFF00"/>
                </a:solidFill>
              </a:rPr>
              <a:t>end</a:t>
            </a:r>
            <a:r>
              <a:rPr lang="ru-RU" sz="32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441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вибору </a:t>
            </a:r>
            <a:r>
              <a:rPr lang="en-US" dirty="0"/>
              <a:t>Case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використанні повної форми запису оператора у випадку, коли значення &lt;</a:t>
            </a:r>
            <a:r>
              <a:rPr lang="uk-UA" sz="2800" b="1" i="1" kern="0" dirty="0">
                <a:solidFill>
                  <a:srgbClr val="FFFF00"/>
                </a:solidFill>
              </a:rPr>
              <a:t>Селектор</a:t>
            </a:r>
            <a:r>
              <a:rPr lang="uk-UA" sz="2800" b="1" i="1" kern="0" dirty="0">
                <a:solidFill>
                  <a:schemeClr val="bg1"/>
                </a:solidFill>
              </a:rPr>
              <a:t>&gt; не збігається з жодним зі значень міток, буде виконано групу операторів, розташовану в гілці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Else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170" name="Picture 2" descr="http://itjobs.bg/news/wp-content/uploads/sites/2/2016/06/software-en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00" y="3107576"/>
            <a:ext cx="7224250" cy="35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107576"/>
            <a:ext cx="460667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операторі </a:t>
            </a:r>
            <a:r>
              <a:rPr lang="uk-UA" sz="2800" b="1" i="1" kern="0" dirty="0" err="1">
                <a:solidFill>
                  <a:srgbClr val="FFFF00"/>
                </a:solidFill>
              </a:rPr>
              <a:t>Case</a:t>
            </a:r>
            <a:r>
              <a:rPr lang="uk-UA" sz="2800" b="1" i="1" kern="0" dirty="0">
                <a:solidFill>
                  <a:schemeClr val="bg1"/>
                </a:solidFill>
              </a:rPr>
              <a:t> перед ключовим словом </a:t>
            </a:r>
            <a:r>
              <a:rPr lang="uk-UA" sz="2800" b="1" i="1" kern="0" dirty="0" err="1">
                <a:solidFill>
                  <a:srgbClr val="FFFF00"/>
                </a:solidFill>
              </a:rPr>
              <a:t>Else</a:t>
            </a:r>
            <a:r>
              <a:rPr lang="uk-UA" sz="2800" b="1" i="1" kern="0" dirty="0">
                <a:solidFill>
                  <a:schemeClr val="bg1"/>
                </a:solidFill>
              </a:rPr>
              <a:t> ставиться символ «</a:t>
            </a:r>
            <a:r>
              <a:rPr lang="uk-UA" sz="2800" b="1" i="1" kern="0" dirty="0">
                <a:solidFill>
                  <a:srgbClr val="FFFF00"/>
                </a:solidFill>
              </a:rPr>
              <a:t>;</a:t>
            </a:r>
            <a:r>
              <a:rPr lang="uk-UA" sz="2800" b="1" i="1" kern="0" dirty="0">
                <a:solidFill>
                  <a:schemeClr val="bg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084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700</Words>
  <Application>Microsoft Office PowerPoint</Application>
  <PresentationFormat>Широкий екран</PresentationFormat>
  <Paragraphs>94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Тема Office</vt:lpstr>
      <vt:lpstr>Поліваріантне розгалуження</vt:lpstr>
      <vt:lpstr>Поліваріантне розгалуження</vt:lpstr>
      <vt:lpstr>Оператор вибору Case</vt:lpstr>
      <vt:lpstr>Оператор вибору Case</vt:lpstr>
      <vt:lpstr>Оператор вибору Case</vt:lpstr>
      <vt:lpstr>Оператор вибору Case</vt:lpstr>
      <vt:lpstr>Оператор вибору Case</vt:lpstr>
      <vt:lpstr>Оператор вибору Case</vt:lpstr>
      <vt:lpstr>Оператор вибору Case</vt:lpstr>
      <vt:lpstr>Оператор вибору Case</vt:lpstr>
      <vt:lpstr>Розгадайте ребус</vt:lpstr>
      <vt:lpstr>Питання для самоперевірки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316</cp:revision>
  <dcterms:created xsi:type="dcterms:W3CDTF">2016-06-06T19:48:43Z</dcterms:created>
  <dcterms:modified xsi:type="dcterms:W3CDTF">2019-07-18T20:56:18Z</dcterms:modified>
</cp:coreProperties>
</file>