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500" r:id="rId3"/>
    <p:sldId id="536" r:id="rId4"/>
    <p:sldId id="537" r:id="rId5"/>
    <p:sldId id="538" r:id="rId6"/>
    <p:sldId id="539" r:id="rId7"/>
    <p:sldId id="535" r:id="rId8"/>
    <p:sldId id="325" r:id="rId9"/>
    <p:sldId id="540" r:id="rId10"/>
    <p:sldId id="259" r:id="rId11"/>
    <p:sldId id="261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422A-4060-4257-9F52-338D89AA748A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5A68-2135-4E23-A3F8-CC1EB94056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67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9"/>
          <a:stretch/>
        </p:blipFill>
        <p:spPr>
          <a:xfrm>
            <a:off x="0" y="0"/>
            <a:ext cx="4765678" cy="40409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sz="3600" dirty="0"/>
              <a:t>Складання алгоритмів опрацювання величин у навчальному середовищі програмування, їх налагодження і виконання.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82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180</a:t>
            </a:r>
            <a:r>
              <a:rPr lang="en-US" dirty="0"/>
              <a:t>-1</a:t>
            </a:r>
            <a:r>
              <a:rPr lang="uk-UA" dirty="0"/>
              <a:t>82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FFFFFF"/>
                </a:solidFill>
                <a:latin typeface="Verdana"/>
              </a:rPr>
              <a:t>52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Вкладення розгалужень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041714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розв'язування багатьох задач виникає ситуація, коли при виконанні деякої умови знову з'являється потреба робити вибір. У такій ситуації використовують так зване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вкладення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розгалужень</a:t>
            </a:r>
            <a:r>
              <a:rPr lang="uk-UA" sz="2800" b="1" i="1" kern="0" dirty="0">
                <a:solidFill>
                  <a:schemeClr val="bg1"/>
                </a:solidFill>
              </a:rPr>
              <a:t>, тобто оператор, який виконується в гілці 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en-US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або в гілці 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chemeClr val="bg1"/>
                </a:solidFill>
              </a:rPr>
              <a:t>), </a:t>
            </a:r>
            <a:r>
              <a:rPr lang="uk-UA" sz="2800" b="1" i="1" kern="0" dirty="0">
                <a:solidFill>
                  <a:schemeClr val="bg1"/>
                </a:solidFill>
              </a:rPr>
              <a:t>також є оператором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916" y="1187488"/>
            <a:ext cx="4364990" cy="55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04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Вкладення розгалужень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Записати умовний оператор для обчислення функції: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2008" y="1865438"/>
                <a:ext cx="12050142" cy="2450543"/>
              </a:xfrm>
              <a:prstGeom prst="rect">
                <a:avLst/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indent="457189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якщо 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8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uk-UA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якщо </m:t>
                              </m:r>
                              <m:r>
                                <a:rPr lang="uk-UA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uk-UA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якщо 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4800" b="1" i="1" kern="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1865438"/>
                <a:ext cx="12050142" cy="245054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008" y="4453652"/>
            <a:ext cx="12050142" cy="193899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If</a:t>
            </a:r>
            <a:r>
              <a:rPr lang="en-US" sz="4000" b="1" i="1" kern="0" dirty="0">
                <a:solidFill>
                  <a:schemeClr val="bg1"/>
                </a:solidFill>
              </a:rPr>
              <a:t> x&lt;0 </a:t>
            </a:r>
            <a:r>
              <a:rPr lang="en-US" sz="4000" b="1" i="1" kern="0" dirty="0">
                <a:solidFill>
                  <a:srgbClr val="FFFF00"/>
                </a:solidFill>
              </a:rPr>
              <a:t>Then</a:t>
            </a:r>
            <a:r>
              <a:rPr lang="en-US" sz="4000" b="1" i="1" kern="0" dirty="0">
                <a:solidFill>
                  <a:schemeClr val="bg1"/>
                </a:solidFill>
              </a:rPr>
              <a:t> y :=x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			</a:t>
            </a:r>
            <a:r>
              <a:rPr lang="en-US" sz="4000" b="1" i="1" kern="0" dirty="0">
                <a:solidFill>
                  <a:srgbClr val="FFFF00"/>
                </a:solidFill>
              </a:rPr>
              <a:t>Else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en-US" sz="4000" b="1" i="1" kern="0" dirty="0">
                <a:solidFill>
                  <a:srgbClr val="FFFF00"/>
                </a:solidFill>
              </a:rPr>
              <a:t>If</a:t>
            </a:r>
            <a:r>
              <a:rPr lang="en-US" sz="4000" b="1" i="1" kern="0" dirty="0">
                <a:solidFill>
                  <a:schemeClr val="bg1"/>
                </a:solidFill>
              </a:rPr>
              <a:t> x &lt;= 5 </a:t>
            </a:r>
            <a:r>
              <a:rPr lang="en-US" sz="4000" b="1" i="1" kern="0" dirty="0">
                <a:solidFill>
                  <a:srgbClr val="FFFF00"/>
                </a:solidFill>
              </a:rPr>
              <a:t>Then</a:t>
            </a:r>
            <a:r>
              <a:rPr lang="en-US" sz="4000" b="1" i="1" kern="0" dirty="0">
                <a:solidFill>
                  <a:schemeClr val="bg1"/>
                </a:solidFill>
              </a:rPr>
              <a:t> у := x*x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								</a:t>
            </a:r>
            <a:r>
              <a:rPr lang="en-US" sz="4000" b="1" i="1" kern="0" dirty="0">
                <a:solidFill>
                  <a:srgbClr val="FFFF00"/>
                </a:solidFill>
              </a:rPr>
              <a:t>Else</a:t>
            </a:r>
            <a:r>
              <a:rPr lang="en-US" sz="4000" b="1" i="1" kern="0" dirty="0">
                <a:solidFill>
                  <a:schemeClr val="bg1"/>
                </a:solidFill>
              </a:rPr>
              <a:t> у := 2*x;</a:t>
            </a:r>
          </a:p>
        </p:txBody>
      </p:sp>
    </p:spTree>
    <p:extLst>
      <p:ext uri="{BB962C8B-B14F-4D97-AF65-F5344CB8AC3E}">
        <p14:creationId xmlns:p14="http://schemas.microsoft.com/office/powerpoint/2010/main" xmlns="" val="15291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Вкладення розгалужень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Під час запису програмного коду використовуйте структурований запис операторів, тобто пов'язані пари ключових слів або їх групи (наприклад, </a:t>
            </a:r>
            <a:r>
              <a:rPr lang="en-US" sz="2600" b="1" i="1" kern="0" dirty="0">
                <a:solidFill>
                  <a:srgbClr val="FFFF00"/>
                </a:solidFill>
              </a:rPr>
              <a:t>Then</a:t>
            </a:r>
            <a:r>
              <a:rPr lang="en-US" sz="2600" b="1" i="1" kern="0" dirty="0">
                <a:solidFill>
                  <a:schemeClr val="bg1"/>
                </a:solidFill>
              </a:rPr>
              <a:t>...</a:t>
            </a:r>
            <a:r>
              <a:rPr lang="en-US" sz="2600" b="1" i="1" kern="0" dirty="0">
                <a:solidFill>
                  <a:srgbClr val="FFFF00"/>
                </a:solidFill>
              </a:rPr>
              <a:t>Else</a:t>
            </a:r>
            <a:r>
              <a:rPr lang="en-US" sz="2600" b="1" i="1" kern="0" dirty="0">
                <a:solidFill>
                  <a:schemeClr val="bg1"/>
                </a:solidFill>
              </a:rPr>
              <a:t>,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  <a:r>
              <a:rPr lang="en-US" sz="2600" b="1" i="1" kern="0" dirty="0">
                <a:solidFill>
                  <a:schemeClr val="bg1"/>
                </a:solidFill>
              </a:rPr>
              <a:t>...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), </a:t>
            </a:r>
            <a:r>
              <a:rPr lang="uk-UA" sz="2600" b="1" i="1" kern="0" dirty="0">
                <a:solidFill>
                  <a:schemeClr val="bg1"/>
                </a:solidFill>
              </a:rPr>
              <a:t>пишіть на одній вертикалі. Це зробить текст програми більш наочним і зрозумілим.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Обчислити: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2007" y="3753982"/>
                <a:ext cx="6731749" cy="279127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200" b="1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  <m:d>
                                <m:dPr>
                                  <m:ctrlPr>
                                    <a:rPr lang="en-US" sz="32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 kern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uk-UA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при 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𝒊𝒏</m:t>
                              </m:r>
                              <m:d>
                                <m:dPr>
                                  <m:ctrlPr>
                                    <a:rPr lang="en-US" sz="32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2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1" i="1" ker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uk-UA" sz="32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при </m:t>
                              </m:r>
                              <m:r>
                                <a:rPr lang="en-US" sz="32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32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i="1" kern="0" dirty="0">
                  <a:solidFill>
                    <a:schemeClr val="bg1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600" b="1" i="1" kern="0" dirty="0">
                    <a:solidFill>
                      <a:srgbClr val="FFFF00"/>
                    </a:solidFill>
                  </a:rPr>
                  <a:t>If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</a:t>
                </a:r>
                <a:r>
                  <a:rPr lang="uk-UA" sz="2600" b="1" i="1" kern="0" dirty="0">
                    <a:solidFill>
                      <a:schemeClr val="bg1"/>
                    </a:solidFill>
                  </a:rPr>
                  <a:t>х &lt; 0 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Then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If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</a:t>
                </a:r>
                <a:r>
                  <a:rPr lang="uk-UA" sz="2600" b="1" i="1" kern="0" dirty="0">
                    <a:solidFill>
                      <a:schemeClr val="bg1"/>
                    </a:solidFill>
                  </a:rPr>
                  <a:t>х &gt; у 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Then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z := </a:t>
                </a:r>
                <a:r>
                  <a:rPr lang="uk-UA" sz="2600" b="1" i="1" kern="0" dirty="0">
                    <a:solidFill>
                      <a:schemeClr val="bg1"/>
                    </a:solidFill>
                  </a:rPr>
                  <a:t>х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600" b="1" i="1" kern="0" dirty="0">
                    <a:solidFill>
                      <a:schemeClr val="bg1"/>
                    </a:solidFill>
                  </a:rPr>
                  <a:t>			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Else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z := </a:t>
                </a:r>
                <a:r>
                  <a:rPr lang="uk-UA" sz="2600" b="1" i="1" kern="0" dirty="0">
                    <a:solidFill>
                      <a:schemeClr val="bg1"/>
                    </a:solidFill>
                  </a:rPr>
                  <a:t>у</a:t>
                </a:r>
                <a:endParaRPr lang="en-US" sz="2600" b="1" i="1" kern="0" dirty="0">
                  <a:solidFill>
                    <a:schemeClr val="bg1"/>
                  </a:solidFill>
                </a:endParaRP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600" b="1" i="1" kern="0" dirty="0">
                    <a:solidFill>
                      <a:srgbClr val="FFFF00"/>
                    </a:solidFill>
                  </a:rPr>
                  <a:t>Else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If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x &lt; </a:t>
                </a:r>
                <a:r>
                  <a:rPr lang="uk-UA" sz="2600" b="1" i="1" kern="0" dirty="0">
                    <a:solidFill>
                      <a:schemeClr val="bg1"/>
                    </a:solidFill>
                  </a:rPr>
                  <a:t>у 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Then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  z := x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600" b="1" i="1" kern="0" dirty="0">
                    <a:solidFill>
                      <a:schemeClr val="bg1"/>
                    </a:solidFill>
                  </a:rPr>
                  <a:t>			</a:t>
                </a:r>
                <a:r>
                  <a:rPr lang="en-US" sz="2600" b="1" i="1" kern="0" dirty="0">
                    <a:solidFill>
                      <a:srgbClr val="FFFF00"/>
                    </a:solidFill>
                  </a:rPr>
                  <a:t>Else</a:t>
                </a:r>
                <a:r>
                  <a:rPr lang="en-US" sz="2600" b="1" i="1" kern="0" dirty="0">
                    <a:solidFill>
                      <a:schemeClr val="bg1"/>
                    </a:solidFill>
                  </a:rPr>
                  <a:t>   z := y;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3753982"/>
                <a:ext cx="6731749" cy="279127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6231" y="3753982"/>
            <a:ext cx="5085919" cy="29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8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Вкладення розгалужень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Знайти корені квадратного рівняння вигляду</a:t>
            </a:r>
            <a:r>
              <a:rPr lang="en-US" sz="2400" b="1" i="1" kern="0" dirty="0">
                <a:solidFill>
                  <a:schemeClr val="bg1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ах2 + </a:t>
            </a:r>
            <a:r>
              <a:rPr lang="uk-UA" sz="2400" b="1" i="1" kern="0" dirty="0" err="1">
                <a:solidFill>
                  <a:srgbClr val="FFFF00"/>
                </a:solidFill>
              </a:rPr>
              <a:t>Ьх</a:t>
            </a:r>
            <a:r>
              <a:rPr lang="uk-UA" sz="2400" b="1" i="1" kern="0" dirty="0">
                <a:solidFill>
                  <a:srgbClr val="FFFF00"/>
                </a:solidFill>
              </a:rPr>
              <a:t> + с = 0</a:t>
            </a:r>
            <a:r>
              <a:rPr lang="uk-UA" sz="2400" b="1" i="1" kern="0" dirty="0">
                <a:solidFill>
                  <a:schemeClr val="bg1"/>
                </a:solidFill>
              </a:rPr>
              <a:t>. Процедура обробки події для кнопки </a:t>
            </a:r>
            <a:r>
              <a:rPr lang="uk-UA" sz="2400" b="1" i="1" kern="0" dirty="0">
                <a:solidFill>
                  <a:srgbClr val="FFFF00"/>
                </a:solidFill>
              </a:rPr>
              <a:t>Знайти корені</a:t>
            </a:r>
            <a:r>
              <a:rPr lang="uk-UA" sz="24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121085"/>
            <a:ext cx="12050142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00"/>
                </a:solidFill>
              </a:rPr>
              <a:t>var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а, Ь, с, х1, х2, </a:t>
            </a:r>
            <a:r>
              <a:rPr lang="en-US" sz="2800" b="1" i="1" kern="0" dirty="0">
                <a:solidFill>
                  <a:schemeClr val="bg1"/>
                </a:solidFill>
              </a:rPr>
              <a:t>D: Real;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{</a:t>
            </a:r>
            <a:r>
              <a:rPr lang="uk-UA" sz="2800" b="1" i="1" kern="0" dirty="0">
                <a:solidFill>
                  <a:schemeClr val="bg1"/>
                </a:solidFill>
              </a:rPr>
              <a:t>введення коефіцієнтів а, Ь, с}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:= </a:t>
            </a:r>
            <a:r>
              <a:rPr lang="en-US" sz="28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800" b="1" i="1" kern="0" dirty="0">
                <a:solidFill>
                  <a:schemeClr val="bg1"/>
                </a:solidFill>
              </a:rPr>
              <a:t>(Edit1.Text);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b := </a:t>
            </a:r>
            <a:r>
              <a:rPr lang="en-US" sz="28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800" b="1" i="1" kern="0" dirty="0">
                <a:solidFill>
                  <a:schemeClr val="bg1"/>
                </a:solidFill>
              </a:rPr>
              <a:t>(Edit2.Text);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 := </a:t>
            </a:r>
            <a:r>
              <a:rPr lang="en-US" sz="28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800" b="1" i="1" kern="0" dirty="0">
                <a:solidFill>
                  <a:schemeClr val="bg1"/>
                </a:solidFill>
              </a:rPr>
              <a:t>(Edit3.Text);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{</a:t>
            </a:r>
            <a:r>
              <a:rPr lang="uk-UA" sz="2800" b="1" i="1" kern="0" dirty="0">
                <a:solidFill>
                  <a:schemeClr val="bg1"/>
                </a:solidFill>
              </a:rPr>
              <a:t>обчислення дискримінанта}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D := b*b-4*a*c;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{</a:t>
            </a:r>
            <a:r>
              <a:rPr lang="uk-UA" sz="2800" b="1" i="1" kern="0" dirty="0">
                <a:solidFill>
                  <a:schemeClr val="bg1"/>
                </a:solidFill>
              </a:rPr>
              <a:t>виведення значення дискримінанта}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Edit4.Text := </a:t>
            </a:r>
            <a:r>
              <a:rPr lang="en-US" sz="28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800" b="1" i="1" kern="0" dirty="0">
                <a:solidFill>
                  <a:schemeClr val="bg1"/>
                </a:solidFill>
              </a:rPr>
              <a:t>(D);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If D &gt; 0 Then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251" y="2121084"/>
            <a:ext cx="5271899" cy="30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1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Вкладення розгалужень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795621"/>
            <a:ext cx="12050142" cy="504753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{</a:t>
            </a:r>
            <a:r>
              <a:rPr lang="uk-UA" sz="2300" b="1" i="1" kern="0" dirty="0">
                <a:solidFill>
                  <a:schemeClr val="bg1"/>
                </a:solidFill>
              </a:rPr>
              <a:t>обчислення значень коренів і виведення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uk-UA" sz="2300" b="1" i="1" kern="0" dirty="0">
                <a:solidFill>
                  <a:schemeClr val="bg1"/>
                </a:solidFill>
              </a:rPr>
              <a:t>їх значень в поля </a:t>
            </a:r>
            <a:r>
              <a:rPr lang="en-US" sz="2300" b="1" i="1" kern="0" dirty="0">
                <a:solidFill>
                  <a:schemeClr val="bg1"/>
                </a:solidFill>
              </a:rPr>
              <a:t>Edit5, Edit6}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х1 := (-</a:t>
            </a:r>
            <a:r>
              <a:rPr lang="en-US" sz="2300" b="1" i="1" kern="0" dirty="0" err="1">
                <a:solidFill>
                  <a:schemeClr val="bg1"/>
                </a:solidFill>
              </a:rPr>
              <a:t>b+sqrt</a:t>
            </a:r>
            <a:r>
              <a:rPr lang="en-US" sz="2300" b="1" i="1" kern="0" dirty="0">
                <a:solidFill>
                  <a:schemeClr val="bg1"/>
                </a:solidFill>
              </a:rPr>
              <a:t>(D))/(2*a);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chemeClr val="bg1"/>
                </a:solidFill>
              </a:rPr>
              <a:t>х2 := (-</a:t>
            </a:r>
            <a:r>
              <a:rPr lang="en-US" sz="2300" b="1" i="1" kern="0" dirty="0">
                <a:solidFill>
                  <a:schemeClr val="bg1"/>
                </a:solidFill>
              </a:rPr>
              <a:t>b-</a:t>
            </a:r>
            <a:r>
              <a:rPr lang="en-US" sz="2300" b="1" i="1" kern="0" dirty="0" err="1">
                <a:solidFill>
                  <a:schemeClr val="bg1"/>
                </a:solidFill>
              </a:rPr>
              <a:t>sqrt</a:t>
            </a:r>
            <a:r>
              <a:rPr lang="en-US" sz="2300" b="1" i="1" kern="0" dirty="0">
                <a:solidFill>
                  <a:schemeClr val="bg1"/>
                </a:solidFill>
              </a:rPr>
              <a:t>(D))/(2*a);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Edit5.Text := </a:t>
            </a:r>
            <a:r>
              <a:rPr lang="en-US" sz="23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300" b="1" i="1" kern="0" dirty="0">
                <a:solidFill>
                  <a:schemeClr val="bg1"/>
                </a:solidFill>
              </a:rPr>
              <a:t>( '0.##', x1);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Edit6.Text := </a:t>
            </a:r>
            <a:r>
              <a:rPr lang="en-US" sz="23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300" b="1" i="1" kern="0" dirty="0">
                <a:solidFill>
                  <a:schemeClr val="bg1"/>
                </a:solidFill>
              </a:rPr>
              <a:t>( '0.##', x2);</a:t>
            </a:r>
            <a:endParaRPr lang="uk-UA" sz="2300" b="1" i="1" kern="0" dirty="0">
              <a:solidFill>
                <a:schemeClr val="bg1"/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Else</a:t>
            </a:r>
          </a:p>
          <a:p>
            <a:pPr marL="45720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If D = 0   Then </a:t>
            </a:r>
            <a:r>
              <a:rPr lang="en-US" sz="2300" b="1" i="1" kern="0" dirty="0">
                <a:solidFill>
                  <a:srgbClr val="FFFF00"/>
                </a:solidFill>
              </a:rPr>
              <a:t>begin</a:t>
            </a:r>
          </a:p>
          <a:p>
            <a:pPr marL="914400" lvl="3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x1 := -b/(2*a);</a:t>
            </a:r>
          </a:p>
          <a:p>
            <a:pPr marL="914400" lvl="3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Edit5.Text := </a:t>
            </a:r>
            <a:r>
              <a:rPr lang="en-US" sz="2300" b="1" i="1" kern="0" dirty="0" err="1">
                <a:solidFill>
                  <a:schemeClr val="bg1"/>
                </a:solidFill>
              </a:rPr>
              <a:t>FormatFloat</a:t>
            </a:r>
            <a:r>
              <a:rPr lang="en-US" sz="2300" b="1" i="1" kern="0" dirty="0">
                <a:solidFill>
                  <a:schemeClr val="bg1"/>
                </a:solidFill>
              </a:rPr>
              <a:t>( '0.##', x);</a:t>
            </a:r>
          </a:p>
          <a:p>
            <a:pPr marL="914400" lvl="3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End</a:t>
            </a:r>
          </a:p>
          <a:p>
            <a:pPr marL="45720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chemeClr val="bg1"/>
                </a:solidFill>
              </a:rPr>
              <a:t>Else Edit5.Text := '</a:t>
            </a:r>
            <a:r>
              <a:rPr lang="en-US" sz="2300" b="1" i="1" kern="0" dirty="0" err="1">
                <a:solidFill>
                  <a:schemeClr val="bg1"/>
                </a:solidFill>
              </a:rPr>
              <a:t>Коренів</a:t>
            </a:r>
            <a:r>
              <a:rPr lang="en-US" sz="2300" b="1" i="1" kern="0" dirty="0">
                <a:solidFill>
                  <a:schemeClr val="bg1"/>
                </a:solidFill>
              </a:rPr>
              <a:t> </a:t>
            </a:r>
            <a:r>
              <a:rPr lang="en-US" sz="2300" b="1" i="1" kern="0" dirty="0" err="1">
                <a:solidFill>
                  <a:schemeClr val="bg1"/>
                </a:solidFill>
              </a:rPr>
              <a:t>немає</a:t>
            </a:r>
            <a:r>
              <a:rPr lang="en-US" sz="2300" b="1" i="1" kern="0" dirty="0">
                <a:solidFill>
                  <a:schemeClr val="bg1"/>
                </a:solidFill>
              </a:rPr>
              <a:t>';</a:t>
            </a:r>
          </a:p>
          <a:p>
            <a:pPr marL="457200" lvl="2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00"/>
                </a:solidFill>
              </a:rPr>
              <a:t>end</a:t>
            </a:r>
            <a:r>
              <a:rPr lang="en-US" sz="23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30665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Вкладення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0" name="Групувати 9"/>
          <p:cNvGrpSpPr/>
          <p:nvPr/>
        </p:nvGrpSpPr>
        <p:grpSpPr>
          <a:xfrm>
            <a:off x="334426" y="2082007"/>
            <a:ext cx="11568274" cy="2798502"/>
            <a:chOff x="427414" y="2329979"/>
            <a:chExt cx="8406316" cy="20335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414" y="2344266"/>
              <a:ext cx="5819775" cy="201930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4855" y="2329979"/>
              <a:ext cx="2428875" cy="2028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001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схему виконання оператора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, в якому застосовані вкладені оператори розгалуження.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30947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Яких значень набудуть змінні А і В після виконання умовного оператора </a:t>
            </a:r>
            <a:r>
              <a:rPr lang="uk-UA" sz="2800" b="1" i="1" kern="0" dirty="0" err="1">
                <a:solidFill>
                  <a:srgbClr val="002060"/>
                </a:solidFill>
              </a:rPr>
              <a:t>If</a:t>
            </a:r>
            <a:r>
              <a:rPr lang="uk-UA" sz="2800" b="1" i="1" kern="0" dirty="0">
                <a:solidFill>
                  <a:srgbClr val="002060"/>
                </a:solidFill>
              </a:rPr>
              <a:t> для наведених наборів початкових значень?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716" y="3758421"/>
            <a:ext cx="10070428" cy="25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яких випадках під час запису оператора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If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потрібні оператори! дужки </a:t>
            </a:r>
            <a:r>
              <a:rPr lang="uk-UA" sz="2800" b="1" i="1" kern="0" dirty="0" err="1">
                <a:solidFill>
                  <a:srgbClr val="FFFFFF"/>
                </a:solidFill>
              </a:rPr>
              <a:t>begin</a:t>
            </a:r>
            <a:r>
              <a:rPr lang="uk-UA" sz="2800" b="1" i="1" kern="0" dirty="0">
                <a:solidFill>
                  <a:srgbClr val="FFFFFF"/>
                </a:solidFill>
              </a:rPr>
              <a:t>...</a:t>
            </a:r>
            <a:r>
              <a:rPr lang="uk-UA" sz="2800" b="1" i="1" kern="0" dirty="0" err="1">
                <a:solidFill>
                  <a:srgbClr val="FFFFFF"/>
                </a:solidFill>
              </a:rPr>
              <a:t>end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30947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ru-RU" sz="2800" b="1" i="1" kern="0" dirty="0" err="1">
                <a:solidFill>
                  <a:srgbClr val="002060"/>
                </a:solidFill>
              </a:rPr>
              <a:t>Запишіть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умовний</a:t>
            </a:r>
            <a:r>
              <a:rPr lang="ru-RU" sz="2800" b="1" i="1" kern="0" dirty="0">
                <a:solidFill>
                  <a:srgbClr val="002060"/>
                </a:solidFill>
              </a:rPr>
              <a:t> оператор, </a:t>
            </a:r>
            <a:r>
              <a:rPr lang="ru-RU" sz="2800" b="1" i="1" kern="0" dirty="0" err="1">
                <a:solidFill>
                  <a:srgbClr val="002060"/>
                </a:solidFill>
              </a:rPr>
              <a:t>який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виконує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таку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дію</a:t>
            </a:r>
            <a:r>
              <a:rPr lang="ru-RU" sz="2800" b="1" i="1" kern="0" dirty="0">
                <a:solidFill>
                  <a:srgbClr val="002060"/>
                </a:solidFill>
              </a:rPr>
              <a:t>: </a:t>
            </a:r>
            <a:r>
              <a:rPr lang="ru-RU" sz="2800" b="1" i="1" kern="0" dirty="0" err="1">
                <a:solidFill>
                  <a:srgbClr val="002060"/>
                </a:solidFill>
              </a:rPr>
              <a:t>вивести</a:t>
            </a:r>
            <a:r>
              <a:rPr lang="ru-RU" sz="2800" b="1" i="1" kern="0" dirty="0">
                <a:solidFill>
                  <a:srgbClr val="002060"/>
                </a:solidFill>
              </a:rPr>
              <a:t> в поле Edit1 </a:t>
            </a:r>
            <a:r>
              <a:rPr lang="ru-RU" sz="2800" b="1" i="1" kern="0" dirty="0" err="1">
                <a:solidFill>
                  <a:srgbClr val="002060"/>
                </a:solidFill>
              </a:rPr>
              <a:t>кількість</a:t>
            </a:r>
            <a:r>
              <a:rPr lang="ru-RU" sz="2800" b="1" i="1" kern="0" dirty="0">
                <a:solidFill>
                  <a:srgbClr val="002060"/>
                </a:solidFill>
              </a:rPr>
              <a:t> цифр у </a:t>
            </a:r>
            <a:r>
              <a:rPr lang="ru-RU" sz="2800" b="1" i="1" kern="0" dirty="0" err="1">
                <a:solidFill>
                  <a:srgbClr val="002060"/>
                </a:solidFill>
              </a:rPr>
              <a:t>цілому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числі</a:t>
            </a:r>
            <a:r>
              <a:rPr lang="ru-RU" sz="2800" b="1" i="1" kern="0" dirty="0">
                <a:solidFill>
                  <a:srgbClr val="002060"/>
                </a:solidFill>
              </a:rPr>
              <a:t> А, </a:t>
            </a:r>
            <a:r>
              <a:rPr lang="ru-RU" sz="2800" b="1" i="1" kern="0" dirty="0" err="1">
                <a:solidFill>
                  <a:srgbClr val="002060"/>
                </a:solidFill>
              </a:rPr>
              <a:t>що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належить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діапазону</a:t>
            </a:r>
            <a:r>
              <a:rPr lang="ru-RU" sz="2800" b="1" i="1" kern="0" dirty="0">
                <a:solidFill>
                  <a:srgbClr val="002060"/>
                </a:solidFill>
              </a:rPr>
              <a:t> </a:t>
            </a:r>
            <a:r>
              <a:rPr lang="ru-RU" sz="2800" b="1" i="1" kern="0" dirty="0" err="1">
                <a:solidFill>
                  <a:srgbClr val="002060"/>
                </a:solidFill>
              </a:rPr>
              <a:t>від</a:t>
            </a:r>
            <a:r>
              <a:rPr lang="ru-RU" sz="2800" b="1" i="1" kern="0" dirty="0">
                <a:solidFill>
                  <a:srgbClr val="002060"/>
                </a:solidFill>
              </a:rPr>
              <a:t> 1 до 999.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730718"/>
            <a:ext cx="10453766" cy="120032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Запишіть умовний оператор, який виконує таку дію: найбільше з трьох різних значень змінних дійсного типу </a:t>
            </a:r>
            <a:r>
              <a:rPr lang="en-US" sz="2400" b="1" i="1" kern="0" dirty="0">
                <a:solidFill>
                  <a:srgbClr val="FFFFFF"/>
                </a:solidFill>
              </a:rPr>
              <a:t>X, Y </a:t>
            </a:r>
            <a:r>
              <a:rPr lang="uk-UA" sz="2400" b="1" i="1" kern="0" dirty="0">
                <a:solidFill>
                  <a:srgbClr val="FFFFFF"/>
                </a:solidFill>
              </a:rPr>
              <a:t>і </a:t>
            </a:r>
            <a:r>
              <a:rPr lang="en-US" sz="2400" b="1" i="1" kern="0" dirty="0">
                <a:solidFill>
                  <a:srgbClr val="FFFFFF"/>
                </a:solidFill>
              </a:rPr>
              <a:t>Z </a:t>
            </a:r>
            <a:r>
              <a:rPr lang="uk-UA" sz="2400" b="1" i="1" kern="0" dirty="0">
                <a:solidFill>
                  <a:srgbClr val="FFFFFF"/>
                </a:solidFill>
              </a:rPr>
              <a:t>зменшити на 0,3.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5021798"/>
            <a:ext cx="10453766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ru-RU" sz="2400" b="1" i="1" kern="0" dirty="0" err="1">
                <a:solidFill>
                  <a:srgbClr val="002060"/>
                </a:solidFill>
              </a:rPr>
              <a:t>Складіть</a:t>
            </a:r>
            <a:r>
              <a:rPr lang="ru-RU" sz="2400" b="1" i="1" kern="0" dirty="0">
                <a:solidFill>
                  <a:srgbClr val="002060"/>
                </a:solidFill>
              </a:rPr>
              <a:t> </a:t>
            </a:r>
            <a:r>
              <a:rPr lang="ru-RU" sz="2400" b="1" i="1" kern="0" dirty="0" err="1">
                <a:solidFill>
                  <a:srgbClr val="002060"/>
                </a:solidFill>
              </a:rPr>
              <a:t>програму</a:t>
            </a:r>
            <a:r>
              <a:rPr lang="ru-RU" sz="2400" b="1" i="1" kern="0" dirty="0">
                <a:solidFill>
                  <a:srgbClr val="002060"/>
                </a:solidFill>
              </a:rPr>
              <a:t> для </a:t>
            </a:r>
            <a:r>
              <a:rPr lang="ru-RU" sz="2400" b="1" i="1" kern="0" dirty="0" err="1">
                <a:solidFill>
                  <a:srgbClr val="002060"/>
                </a:solidFill>
              </a:rPr>
              <a:t>визначення</a:t>
            </a:r>
            <a:r>
              <a:rPr lang="ru-RU" sz="2400" b="1" i="1" kern="0" dirty="0">
                <a:solidFill>
                  <a:srgbClr val="002060"/>
                </a:solidFill>
              </a:rPr>
              <a:t> за номером у (у &gt; 0) </a:t>
            </a:r>
            <a:r>
              <a:rPr lang="ru-RU" sz="2400" b="1" i="1" kern="0" dirty="0" err="1">
                <a:solidFill>
                  <a:srgbClr val="002060"/>
                </a:solidFill>
              </a:rPr>
              <a:t>деякого</a:t>
            </a:r>
            <a:r>
              <a:rPr lang="ru-RU" sz="2400" b="1" i="1" kern="0" dirty="0">
                <a:solidFill>
                  <a:srgbClr val="002060"/>
                </a:solidFill>
              </a:rPr>
              <a:t> року номера </a:t>
            </a:r>
            <a:r>
              <a:rPr lang="ru-RU" sz="2400" b="1" i="1" kern="0" dirty="0" err="1">
                <a:solidFill>
                  <a:srgbClr val="002060"/>
                </a:solidFill>
              </a:rPr>
              <a:t>його</a:t>
            </a:r>
            <a:r>
              <a:rPr lang="ru-RU" sz="2400" b="1" i="1" kern="0" dirty="0">
                <a:solidFill>
                  <a:srgbClr val="002060"/>
                </a:solidFill>
              </a:rPr>
              <a:t> </a:t>
            </a:r>
            <a:r>
              <a:rPr lang="ru-RU" sz="2400" b="1" i="1" kern="0" dirty="0" err="1">
                <a:solidFill>
                  <a:srgbClr val="002060"/>
                </a:solidFill>
              </a:rPr>
              <a:t>сторіччя</a:t>
            </a:r>
            <a:r>
              <a:rPr lang="ru-RU" sz="2400" b="1" i="1" kern="0" dirty="0">
                <a:solidFill>
                  <a:srgbClr val="002060"/>
                </a:solidFill>
              </a:rPr>
              <a:t> С (</a:t>
            </a:r>
            <a:r>
              <a:rPr lang="ru-RU" sz="2400" b="1" i="1" kern="0" dirty="0" err="1">
                <a:solidFill>
                  <a:srgbClr val="002060"/>
                </a:solidFill>
              </a:rPr>
              <a:t>врахувати</a:t>
            </a:r>
            <a:r>
              <a:rPr lang="ru-RU" sz="2400" b="1" i="1" kern="0" dirty="0">
                <a:solidFill>
                  <a:srgbClr val="002060"/>
                </a:solidFill>
              </a:rPr>
              <a:t>, </a:t>
            </a:r>
            <a:r>
              <a:rPr lang="ru-RU" sz="2400" b="1" i="1" kern="0" dirty="0" err="1">
                <a:solidFill>
                  <a:srgbClr val="002060"/>
                </a:solidFill>
              </a:rPr>
              <a:t>що</a:t>
            </a:r>
            <a:r>
              <a:rPr lang="ru-RU" sz="2400" b="1" i="1" kern="0" dirty="0">
                <a:solidFill>
                  <a:srgbClr val="002060"/>
                </a:solidFill>
              </a:rPr>
              <a:t>, </a:t>
            </a:r>
            <a:r>
              <a:rPr lang="ru-RU" sz="2400" b="1" i="1" kern="0" dirty="0" err="1">
                <a:solidFill>
                  <a:srgbClr val="002060"/>
                </a:solidFill>
              </a:rPr>
              <a:t>наприклад</a:t>
            </a:r>
            <a:r>
              <a:rPr lang="ru-RU" sz="2400" b="1" i="1" kern="0" dirty="0">
                <a:solidFill>
                  <a:srgbClr val="002060"/>
                </a:solidFill>
              </a:rPr>
              <a:t>, початком XX ст. </a:t>
            </a:r>
            <a:r>
              <a:rPr lang="ru-RU" sz="2400" b="1" i="1" kern="0" dirty="0" err="1">
                <a:solidFill>
                  <a:srgbClr val="002060"/>
                </a:solidFill>
              </a:rPr>
              <a:t>був</a:t>
            </a:r>
            <a:r>
              <a:rPr lang="ru-RU" sz="2400" b="1" i="1" kern="0" dirty="0">
                <a:solidFill>
                  <a:srgbClr val="002060"/>
                </a:solidFill>
              </a:rPr>
              <a:t> 1901, а не 1900 </a:t>
            </a:r>
            <a:r>
              <a:rPr lang="ru-RU" sz="2400" b="1" i="1" kern="0" dirty="0" err="1">
                <a:solidFill>
                  <a:srgbClr val="002060"/>
                </a:solidFill>
              </a:rPr>
              <a:t>рік</a:t>
            </a:r>
            <a:r>
              <a:rPr lang="ru-RU" sz="2400" b="1" i="1" kern="0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49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518</Words>
  <Application>Microsoft Office PowerPoint</Application>
  <PresentationFormat>Произвольный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Складання алгоритмів опрацювання величин у навчальному середовищі програмування, їх налагодження і виконання.</vt:lpstr>
      <vt:lpstr>Вкладення розгалужень</vt:lpstr>
      <vt:lpstr>Вкладення розгалужень</vt:lpstr>
      <vt:lpstr>Вкладення розгалужень</vt:lpstr>
      <vt:lpstr>Вкладення розгалужень</vt:lpstr>
      <vt:lpstr>Вкладення розгалужень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rozumniki</cp:lastModifiedBy>
  <cp:revision>297</cp:revision>
  <dcterms:created xsi:type="dcterms:W3CDTF">2016-06-06T19:48:43Z</dcterms:created>
  <dcterms:modified xsi:type="dcterms:W3CDTF">2020-03-17T07:07:48Z</dcterms:modified>
</cp:coreProperties>
</file>