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6" r:id="rId2"/>
    <p:sldId id="500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6" r:id="rId12"/>
    <p:sldId id="527" r:id="rId13"/>
    <p:sldId id="532" r:id="rId14"/>
    <p:sldId id="533" r:id="rId15"/>
    <p:sldId id="528" r:id="rId16"/>
    <p:sldId id="535" r:id="rId17"/>
    <p:sldId id="325" r:id="rId18"/>
    <p:sldId id="259" r:id="rId19"/>
    <p:sldId id="261" r:id="rId20"/>
    <p:sldId id="304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цаєнко Сергій" initials="МС" lastIdx="1" clrIdx="0">
    <p:extLst>
      <p:ext uri="{19B8F6BF-5375-455C-9EA6-DF929625EA0E}">
        <p15:presenceInfo xmlns:p15="http://schemas.microsoft.com/office/powerpoint/2012/main" xmlns="" userId="1a9c3d308a22d43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2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 custT="1"/>
      <dgm:spPr/>
      <dgm:t>
        <a:bodyPr/>
        <a:lstStyle/>
        <a:p>
          <a:r>
            <a:rPr lang="uk-UA" sz="2400" i="1" noProof="0" dirty="0"/>
            <a:t>виконання арифметичних операцій над багатоцифровими числами; 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sz="2400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sz="2400" i="1" noProof="0" dirty="0"/>
        </a:p>
      </dgm:t>
    </dgm:pt>
    <dgm:pt modelId="{1B81C372-925C-46FC-96B1-2F1AAF945560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знаходження коренів лінійного і квадратного рівнянь;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sz="2400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sz="2400" i="1" noProof="0" dirty="0"/>
        </a:p>
      </dgm:t>
    </dgm:pt>
    <dgm:pt modelId="{FFF60420-B008-4E57-9B7A-8B5C4B8F1F0F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поділу відрізка на рівні частини, 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sz="2400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sz="2400" i="1" noProof="0" dirty="0"/>
        </a:p>
      </dgm:t>
    </dgm:pt>
    <dgm:pt modelId="{574467BF-CB95-4D99-A5FA-460B08A3B1CD}">
      <dgm:prSet phldrT="[Текст]" custT="1"/>
      <dgm:spPr/>
      <dgm:t>
        <a:bodyPr/>
        <a:lstStyle/>
        <a:p>
          <a:r>
            <a:rPr lang="uk-UA" sz="2400" i="1" noProof="0" dirty="0"/>
            <a:t>побудови трикутника за заданими сторонами тощо.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sz="2400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sz="2400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uk-UA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338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/>
    </dgm:pt>
    <dgm:pt modelId="{AD2F74AD-5B6A-4346-8349-090AC68FEE9A}" type="pres">
      <dgm:prSet presAssocID="{1B81C372-925C-46FC-96B1-2F1AAF945560}" presName="text_2" presStyleLbl="node1" presStyleIdx="1" presStyleCnt="4" custScaleY="1338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/>
    </dgm:pt>
    <dgm:pt modelId="{46297F79-2755-4E7F-87B4-88629DD167EF}" type="pres">
      <dgm:prSet presAssocID="{FFF60420-B008-4E57-9B7A-8B5C4B8F1F0F}" presName="text_3" presStyleLbl="node1" presStyleIdx="2" presStyleCnt="4" custScaleY="1338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/>
    </dgm:pt>
    <dgm:pt modelId="{E97A966C-ADE1-481C-9602-29D743F1F5D5}" type="pres">
      <dgm:prSet presAssocID="{574467BF-CB95-4D99-A5FA-460B08A3B1CD}" presName="text_4" presStyleLbl="node1" presStyleIdx="3" presStyleCnt="4" custScaleY="1338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/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3636462" y="-558785"/>
          <a:ext cx="4334931" cy="4334931"/>
        </a:xfrm>
        <a:prstGeom prst="blockArc">
          <a:avLst>
            <a:gd name="adj1" fmla="val 18900000"/>
            <a:gd name="adj2" fmla="val 2700000"/>
            <a:gd name="adj3" fmla="val 498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66146" y="163507"/>
          <a:ext cx="7447279" cy="6626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28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виконання арифметичних операцій над багатоцифровими числами; </a:t>
          </a:r>
        </a:p>
      </dsp:txBody>
      <dsp:txXfrm>
        <a:off x="366146" y="163507"/>
        <a:ext cx="7447279" cy="662645"/>
      </dsp:txXfrm>
    </dsp:sp>
    <dsp:sp modelId="{27878C57-BBF6-4C22-88FA-1C3D4933722D}">
      <dsp:nvSpPr>
        <dsp:cNvPr id="0" name=""/>
        <dsp:cNvSpPr/>
      </dsp:nvSpPr>
      <dsp:spPr>
        <a:xfrm>
          <a:off x="56797" y="185480"/>
          <a:ext cx="618698" cy="618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649917" y="906073"/>
          <a:ext cx="7163508" cy="662645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28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знаходження коренів лінійного і квадратного рівнянь;</a:t>
          </a:r>
        </a:p>
      </dsp:txBody>
      <dsp:txXfrm>
        <a:off x="649917" y="906073"/>
        <a:ext cx="7163508" cy="662645"/>
      </dsp:txXfrm>
    </dsp:sp>
    <dsp:sp modelId="{E63EBB38-5984-4F74-98F1-254621592311}">
      <dsp:nvSpPr>
        <dsp:cNvPr id="0" name=""/>
        <dsp:cNvSpPr/>
      </dsp:nvSpPr>
      <dsp:spPr>
        <a:xfrm>
          <a:off x="340568" y="928047"/>
          <a:ext cx="618698" cy="618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649917" y="1648640"/>
          <a:ext cx="7163508" cy="6626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28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>
              <a:solidFill>
                <a:srgbClr val="002060"/>
              </a:solidFill>
            </a:rPr>
            <a:t>поділу відрізка на рівні частини, </a:t>
          </a:r>
        </a:p>
      </dsp:txBody>
      <dsp:txXfrm>
        <a:off x="649917" y="1648640"/>
        <a:ext cx="7163508" cy="662645"/>
      </dsp:txXfrm>
    </dsp:sp>
    <dsp:sp modelId="{D13D7DA6-9D1E-4150-A6AE-C6ABC36166D5}">
      <dsp:nvSpPr>
        <dsp:cNvPr id="0" name=""/>
        <dsp:cNvSpPr/>
      </dsp:nvSpPr>
      <dsp:spPr>
        <a:xfrm>
          <a:off x="340568" y="1670614"/>
          <a:ext cx="618698" cy="618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366146" y="2391207"/>
          <a:ext cx="7447279" cy="6626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92873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i="1" kern="1200" noProof="0" dirty="0"/>
            <a:t>побудови трикутника за заданими сторонами тощо.</a:t>
          </a:r>
        </a:p>
      </dsp:txBody>
      <dsp:txXfrm>
        <a:off x="366146" y="2391207"/>
        <a:ext cx="7447279" cy="662645"/>
      </dsp:txXfrm>
    </dsp:sp>
    <dsp:sp modelId="{AA2029A9-878F-42BF-A694-5944B1AD983E}">
      <dsp:nvSpPr>
        <dsp:cNvPr id="0" name=""/>
        <dsp:cNvSpPr/>
      </dsp:nvSpPr>
      <dsp:spPr>
        <a:xfrm>
          <a:off x="56797" y="2413180"/>
          <a:ext cx="618698" cy="6186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422A-4060-4257-9F52-338D89AA748A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25A68-2135-4E23-A3F8-CC1EB94056B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6785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49"/>
          <a:stretch/>
        </p:blipFill>
        <p:spPr>
          <a:xfrm>
            <a:off x="0" y="0"/>
            <a:ext cx="4765678" cy="40409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64506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0969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63329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1717398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39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91403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279979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6459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40382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83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389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pPr/>
              <a:t>17.03.2020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740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розгалуженнями для опрацювання величин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nalytics, charts, diagram, flow chart, graph, optimization,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315" y="3591985"/>
            <a:ext cx="2465183" cy="24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7435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If...Then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557662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у випадку істинності умови потрібно виконати послідовність дій, оператори, що реалізують ці дії, беруться в операторні дужки </a:t>
            </a: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  <a:r>
              <a:rPr lang="en-US" sz="2800" b="1" i="1" kern="0" dirty="0">
                <a:solidFill>
                  <a:srgbClr val="FFFFFF"/>
                </a:solidFill>
              </a:rPr>
              <a:t>...</a:t>
            </a: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Таку конструкцію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складеним оператором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8" name="Picture 4" descr="algorithm, development, language, plan, programming, scheme, task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8630" y="633412"/>
            <a:ext cx="6637649" cy="66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971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If...Then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48474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50" b="1" i="1" kern="0" dirty="0">
                <a:solidFill>
                  <a:srgbClr val="FFFFFF"/>
                </a:solidFill>
              </a:rPr>
              <a:t>Упорядкувати значення змінних а і b за зростанням (а &lt; Ь).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774164"/>
            <a:ext cx="12050142" cy="470898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 err="1">
                <a:solidFill>
                  <a:srgbClr val="FFFF00"/>
                </a:solidFill>
              </a:rPr>
              <a:t>var</a:t>
            </a:r>
            <a:r>
              <a:rPr lang="en-US" sz="2500" b="1" i="1" kern="0" dirty="0">
                <a:solidFill>
                  <a:srgbClr val="FFFFFF"/>
                </a:solidFill>
              </a:rPr>
              <a:t> a, b, x: Integer;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а := </a:t>
            </a:r>
            <a:r>
              <a:rPr lang="en-US" sz="2500" b="1" i="1" kern="0" dirty="0" err="1">
                <a:solidFill>
                  <a:srgbClr val="FFFFFF"/>
                </a:solidFill>
              </a:rPr>
              <a:t>StrToInt</a:t>
            </a:r>
            <a:r>
              <a:rPr lang="en-US" sz="2500" b="1" i="1" kern="0" dirty="0">
                <a:solidFill>
                  <a:srgbClr val="FFFFFF"/>
                </a:solidFill>
              </a:rPr>
              <a:t>(</a:t>
            </a:r>
            <a:r>
              <a:rPr lang="en-US" sz="2500" b="1" i="1" kern="0" dirty="0" err="1">
                <a:solidFill>
                  <a:srgbClr val="FFFFFF"/>
                </a:solidFill>
              </a:rPr>
              <a:t>InputBox</a:t>
            </a:r>
            <a:r>
              <a:rPr lang="en-US" sz="2500" b="1" i="1" kern="0" dirty="0">
                <a:solidFill>
                  <a:srgbClr val="FFFFFF"/>
                </a:solidFill>
              </a:rPr>
              <a:t>('B</a:t>
            </a:r>
            <a:r>
              <a:rPr lang="uk-UA" sz="2500" b="1" i="1" kern="0" dirty="0">
                <a:solidFill>
                  <a:srgbClr val="FFFFFF"/>
                </a:solidFill>
              </a:rPr>
              <a:t>ведіть</a:t>
            </a:r>
            <a:r>
              <a:rPr lang="en-US" sz="2500" b="1" i="1" kern="0" dirty="0">
                <a:solidFill>
                  <a:srgbClr val="FFFFFF"/>
                </a:solidFill>
              </a:rPr>
              <a:t> a', 'a=‘</a:t>
            </a:r>
            <a:r>
              <a:rPr lang="uk-UA" sz="2500" b="1" i="1" kern="0" dirty="0">
                <a:solidFill>
                  <a:srgbClr val="FFFFFF"/>
                </a:solidFill>
              </a:rPr>
              <a:t>,</a:t>
            </a:r>
            <a:r>
              <a:rPr lang="en-US" sz="2500" b="1" i="1" kern="0" dirty="0">
                <a:solidFill>
                  <a:srgbClr val="FFFFFF"/>
                </a:solidFill>
              </a:rPr>
              <a:t>0'));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Ь := </a:t>
            </a:r>
            <a:r>
              <a:rPr lang="en-US" sz="2500" b="1" i="1" kern="0" dirty="0" err="1">
                <a:solidFill>
                  <a:srgbClr val="FFFFFF"/>
                </a:solidFill>
              </a:rPr>
              <a:t>StrToInt</a:t>
            </a:r>
            <a:r>
              <a:rPr lang="en-US" sz="2500" b="1" i="1" kern="0" dirty="0">
                <a:solidFill>
                  <a:srgbClr val="FFFFFF"/>
                </a:solidFill>
              </a:rPr>
              <a:t>(</a:t>
            </a:r>
            <a:r>
              <a:rPr lang="en-US" sz="2500" b="1" i="1" kern="0" dirty="0" err="1">
                <a:solidFill>
                  <a:srgbClr val="FFFFFF"/>
                </a:solidFill>
              </a:rPr>
              <a:t>InputBox</a:t>
            </a:r>
            <a:r>
              <a:rPr lang="uk-UA" sz="2500" b="1" i="1" kern="0" dirty="0">
                <a:solidFill>
                  <a:srgbClr val="FFFFFF"/>
                </a:solidFill>
              </a:rPr>
              <a:t>(</a:t>
            </a:r>
            <a:r>
              <a:rPr lang="en-US" sz="2500" b="1" i="1" kern="0" dirty="0">
                <a:solidFill>
                  <a:srgbClr val="FFFFFF"/>
                </a:solidFill>
              </a:rPr>
              <a:t>'B</a:t>
            </a:r>
            <a:r>
              <a:rPr lang="uk-UA" sz="2500" b="1" i="1" kern="0" dirty="0">
                <a:solidFill>
                  <a:srgbClr val="FFFFFF"/>
                </a:solidFill>
              </a:rPr>
              <a:t>ведіть</a:t>
            </a:r>
            <a:r>
              <a:rPr lang="en-US" sz="2500" b="1" i="1" kern="0" dirty="0">
                <a:solidFill>
                  <a:srgbClr val="FFFFFF"/>
                </a:solidFill>
              </a:rPr>
              <a:t> b', b</a:t>
            </a:r>
            <a:r>
              <a:rPr lang="uk-UA" sz="2500" b="1" i="1" kern="0" dirty="0">
                <a:solidFill>
                  <a:srgbClr val="FFFFFF"/>
                </a:solidFill>
              </a:rPr>
              <a:t>=‘,0'));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FF"/>
                </a:solidFill>
              </a:rPr>
              <a:t>If a &gt; b Then begin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		</a:t>
            </a:r>
            <a:r>
              <a:rPr lang="en-US" sz="2500" b="1" i="1" kern="0" dirty="0">
                <a:solidFill>
                  <a:srgbClr val="FFFFFF"/>
                </a:solidFill>
              </a:rPr>
              <a:t>x := a;   // </a:t>
            </a:r>
            <a:r>
              <a:rPr lang="uk-UA" sz="2500" b="1" i="1" kern="0" dirty="0">
                <a:solidFill>
                  <a:srgbClr val="FFFFFF"/>
                </a:solidFill>
              </a:rPr>
              <a:t>для обміну значеннями між змінними а і </a:t>
            </a:r>
            <a:r>
              <a:rPr lang="en-US" sz="2500" b="1" i="1" kern="0" dirty="0">
                <a:solidFill>
                  <a:srgbClr val="FFFFFF"/>
                </a:solidFill>
              </a:rPr>
              <a:t>b</a:t>
            </a:r>
            <a:endParaRPr lang="uk-UA" sz="25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		а := Ь;   // використовується додаткова змінна х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500" b="1" i="1" kern="0" dirty="0">
                <a:solidFill>
                  <a:srgbClr val="FFFFFF"/>
                </a:solidFill>
              </a:rPr>
              <a:t>		</a:t>
            </a:r>
            <a:r>
              <a:rPr lang="en-US" sz="2500" b="1" i="1" kern="0" dirty="0">
                <a:solidFill>
                  <a:srgbClr val="FFFFFF"/>
                </a:solidFill>
              </a:rPr>
              <a:t>b := </a:t>
            </a:r>
            <a:r>
              <a:rPr lang="uk-UA" sz="2500" b="1" i="1" kern="0" dirty="0">
                <a:solidFill>
                  <a:srgbClr val="FFFFFF"/>
                </a:solidFill>
              </a:rPr>
              <a:t>х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00"/>
                </a:solidFill>
              </a:rPr>
              <a:t>end</a:t>
            </a:r>
            <a:r>
              <a:rPr lang="en-US" sz="2500" b="1" i="1" kern="0" dirty="0">
                <a:solidFill>
                  <a:srgbClr val="FFFFFF"/>
                </a:solidFill>
              </a:rPr>
              <a:t>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FF"/>
                </a:solidFill>
              </a:rPr>
              <a:t>Edit</a:t>
            </a:r>
            <a:r>
              <a:rPr lang="uk-UA" sz="2500" b="1" i="1" kern="0" dirty="0">
                <a:solidFill>
                  <a:srgbClr val="FFFFFF"/>
                </a:solidFill>
              </a:rPr>
              <a:t>1</a:t>
            </a:r>
            <a:r>
              <a:rPr lang="en-US" sz="2500" b="1" i="1" kern="0" dirty="0">
                <a:solidFill>
                  <a:srgbClr val="FFFFFF"/>
                </a:solidFill>
              </a:rPr>
              <a:t>.Text := </a:t>
            </a:r>
            <a:r>
              <a:rPr lang="en-US" sz="2500" b="1" i="1" kern="0" dirty="0" err="1">
                <a:solidFill>
                  <a:srgbClr val="FFFFFF"/>
                </a:solidFill>
              </a:rPr>
              <a:t>IntToStr</a:t>
            </a:r>
            <a:r>
              <a:rPr lang="en-US" sz="2500" b="1" i="1" kern="0" dirty="0">
                <a:solidFill>
                  <a:srgbClr val="FFFFFF"/>
                </a:solidFill>
              </a:rPr>
              <a:t>(a);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FF"/>
                </a:solidFill>
              </a:rPr>
              <a:t>Edit2</a:t>
            </a:r>
            <a:r>
              <a:rPr lang="uk-UA" sz="2500" b="1" i="1" kern="0" dirty="0">
                <a:solidFill>
                  <a:srgbClr val="FFFFFF"/>
                </a:solidFill>
              </a:rPr>
              <a:t>.</a:t>
            </a:r>
            <a:r>
              <a:rPr lang="en-US" sz="2500" b="1" i="1" kern="0" dirty="0">
                <a:solidFill>
                  <a:srgbClr val="FFFFFF"/>
                </a:solidFill>
              </a:rPr>
              <a:t>Text := </a:t>
            </a:r>
            <a:r>
              <a:rPr lang="en-US" sz="2500" b="1" i="1" kern="0" dirty="0" err="1">
                <a:solidFill>
                  <a:srgbClr val="FFFFFF"/>
                </a:solidFill>
              </a:rPr>
              <a:t>IntToStr</a:t>
            </a:r>
            <a:r>
              <a:rPr lang="en-US" sz="2500" b="1" i="1" kern="0" dirty="0">
                <a:solidFill>
                  <a:srgbClr val="FFFFFF"/>
                </a:solidFill>
              </a:rPr>
              <a:t>(b);</a:t>
            </a:r>
            <a:endParaRPr lang="uk-UA" sz="25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500" b="1" i="1" kern="0" dirty="0">
                <a:solidFill>
                  <a:srgbClr val="FFFF00"/>
                </a:solidFill>
              </a:rPr>
              <a:t>end</a:t>
            </a:r>
            <a:r>
              <a:rPr lang="en-US" sz="25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7397" y="4667263"/>
            <a:ext cx="6604753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умова хибна, керування передається оператору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Edit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en-US" sz="2800" b="1" i="1" kern="0" dirty="0">
                <a:solidFill>
                  <a:srgbClr val="FFFF00"/>
                </a:solidFill>
              </a:rPr>
              <a:t>.Text := </a:t>
            </a:r>
            <a:r>
              <a:rPr lang="en-US" sz="2800" b="1" i="1" kern="0" dirty="0" err="1">
                <a:solidFill>
                  <a:srgbClr val="FFFF00"/>
                </a:solidFill>
              </a:rPr>
              <a:t>IntToStr</a:t>
            </a:r>
            <a:r>
              <a:rPr lang="en-US" sz="2800" b="1" i="1" kern="0" dirty="0">
                <a:solidFill>
                  <a:srgbClr val="FFFF00"/>
                </a:solidFill>
              </a:rPr>
              <a:t>(a)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2838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uk-UA" dirty="0" err="1"/>
              <a:t>lf</a:t>
            </a:r>
            <a:r>
              <a:rPr lang="uk-UA" dirty="0"/>
              <a:t>...</a:t>
            </a:r>
            <a:r>
              <a:rPr lang="uk-UA" dirty="0" err="1"/>
              <a:t>Then</a:t>
            </a:r>
            <a:r>
              <a:rPr lang="uk-UA" dirty="0"/>
              <a:t>...</a:t>
            </a:r>
            <a:r>
              <a:rPr lang="uk-UA" dirty="0" err="1"/>
              <a:t>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7413673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Алгоритмічній конструкції «повне розгалуження» відповідає умовний оператор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…</a:t>
            </a:r>
            <a:r>
              <a:rPr lang="en-US" sz="2800" b="1" i="1" kern="0" dirty="0">
                <a:solidFill>
                  <a:srgbClr val="FFFF00"/>
                </a:solidFill>
              </a:rPr>
              <a:t>Then</a:t>
            </a:r>
            <a:r>
              <a:rPr lang="uk-UA" sz="2800" b="1" i="1" kern="0" dirty="0">
                <a:solidFill>
                  <a:srgbClr val="FFFFFF"/>
                </a:solidFill>
              </a:rPr>
              <a:t>…</a:t>
            </a:r>
            <a:r>
              <a:rPr lang="en-US" sz="2800" b="1" i="1" kern="0" dirty="0">
                <a:solidFill>
                  <a:srgbClr val="FFFF00"/>
                </a:solidFill>
              </a:rPr>
              <a:t>Else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3169890"/>
            <a:ext cx="7413673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Синтаксис оператора: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4215527"/>
            <a:ext cx="12050142" cy="144655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00"/>
                </a:solidFill>
              </a:rPr>
              <a:t>If</a:t>
            </a:r>
            <a:r>
              <a:rPr lang="en-US" sz="4400" b="1" i="1" kern="0" dirty="0">
                <a:solidFill>
                  <a:srgbClr val="FFFFFF"/>
                </a:solidFill>
              </a:rPr>
              <a:t> &lt;</a:t>
            </a:r>
            <a:r>
              <a:rPr lang="uk-UA" sz="4400" b="1" i="1" kern="0" dirty="0">
                <a:solidFill>
                  <a:srgbClr val="FFFFFF"/>
                </a:solidFill>
              </a:rPr>
              <a:t>умова&gt; </a:t>
            </a:r>
            <a:r>
              <a:rPr lang="en-US" sz="4400" b="1" i="1" kern="0" dirty="0">
                <a:solidFill>
                  <a:srgbClr val="FFFF00"/>
                </a:solidFill>
              </a:rPr>
              <a:t>Then</a:t>
            </a:r>
            <a:r>
              <a:rPr lang="en-US" sz="4400" b="1" i="1" kern="0" dirty="0">
                <a:solidFill>
                  <a:srgbClr val="FFFFFF"/>
                </a:solidFill>
              </a:rPr>
              <a:t> &lt;</a:t>
            </a:r>
            <a:r>
              <a:rPr lang="uk-UA" sz="4400" b="1" i="1" kern="0" dirty="0">
                <a:solidFill>
                  <a:srgbClr val="FFFFFF"/>
                </a:solidFill>
              </a:rPr>
              <a:t>оператор 1&gt;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400" b="1" i="1" kern="0" dirty="0">
                <a:solidFill>
                  <a:srgbClr val="FFFFFF"/>
                </a:solidFill>
              </a:rPr>
              <a:t>						</a:t>
            </a:r>
            <a:r>
              <a:rPr lang="en-US" sz="4400" b="1" i="1" kern="0" dirty="0">
                <a:solidFill>
                  <a:srgbClr val="FFFF00"/>
                </a:solidFill>
              </a:rPr>
              <a:t>Else</a:t>
            </a:r>
            <a:r>
              <a:rPr lang="en-US" sz="4400" b="1" i="1" kern="0" dirty="0">
                <a:solidFill>
                  <a:srgbClr val="FFFFFF"/>
                </a:solidFill>
              </a:rPr>
              <a:t> &lt;</a:t>
            </a:r>
            <a:r>
              <a:rPr lang="uk-UA" sz="4400" b="1" i="1" kern="0" dirty="0">
                <a:solidFill>
                  <a:srgbClr val="FFFFFF"/>
                </a:solidFill>
              </a:rPr>
              <a:t>оператор 2&gt;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4955" y="1196763"/>
            <a:ext cx="4477195" cy="23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4097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uk-UA" dirty="0" err="1"/>
              <a:t>lf</a:t>
            </a:r>
            <a:r>
              <a:rPr lang="uk-UA" dirty="0"/>
              <a:t>...</a:t>
            </a:r>
            <a:r>
              <a:rPr lang="uk-UA" dirty="0" err="1"/>
              <a:t>Then</a:t>
            </a:r>
            <a:r>
              <a:rPr lang="uk-UA" dirty="0"/>
              <a:t>...</a:t>
            </a:r>
            <a:r>
              <a:rPr lang="uk-UA" dirty="0" err="1"/>
              <a:t>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1834442"/>
            <a:ext cx="597233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 </a:t>
            </a:r>
            <a:r>
              <a:rPr lang="en-US" sz="4800" b="1" i="1" kern="0" dirty="0">
                <a:solidFill>
                  <a:srgbClr val="FFFFFF"/>
                </a:solidFill>
              </a:rPr>
              <a:t>True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9819" y="1817322"/>
            <a:ext cx="5972331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kern="0" dirty="0">
                <a:solidFill>
                  <a:srgbClr val="FFFFFF"/>
                </a:solidFill>
              </a:rPr>
              <a:t>False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3981411"/>
            <a:ext cx="597233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Виконується блок дій &lt;оператор 1&gt;, який міститься після службового слова </a:t>
            </a:r>
            <a:r>
              <a:rPr lang="uk-UA" sz="2800" b="1" i="1" kern="0" dirty="0" err="1">
                <a:solidFill>
                  <a:srgbClr val="FFFF00"/>
                </a:solidFill>
              </a:rPr>
              <a:t>Then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3964291"/>
            <a:ext cx="5972331" cy="181588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Виконується блок дій &lt;оператор 2&gt;, який міститься після службового слова </a:t>
            </a:r>
            <a:r>
              <a:rPr lang="en-US" sz="2800" b="1" i="1" kern="0" dirty="0">
                <a:solidFill>
                  <a:srgbClr val="FFFF00"/>
                </a:solidFill>
              </a:rPr>
              <a:t>Else</a:t>
            </a:r>
            <a:r>
              <a:rPr lang="en-US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6200000">
            <a:off x="2482109" y="2623449"/>
            <a:ext cx="1152128" cy="14152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Стрілка вліво 12"/>
          <p:cNvSpPr/>
          <p:nvPr/>
        </p:nvSpPr>
        <p:spPr>
          <a:xfrm rot="16200000">
            <a:off x="8559920" y="2598657"/>
            <a:ext cx="1152128" cy="14152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результатом перевірки умови є значення: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0688" y="5846255"/>
            <a:ext cx="1095146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Перед службовим словом </a:t>
            </a:r>
            <a:r>
              <a:rPr lang="uk-UA" sz="2800" b="1" i="1" kern="0" dirty="0" err="1">
                <a:solidFill>
                  <a:srgbClr val="FFFF00"/>
                </a:solidFill>
              </a:rPr>
              <a:t>Else</a:t>
            </a:r>
            <a:r>
              <a:rPr lang="uk-UA" sz="2800" b="1" i="1" kern="0" dirty="0">
                <a:solidFill>
                  <a:srgbClr val="FFFFFF"/>
                </a:solidFill>
              </a:rPr>
              <a:t> крапка з комою не ставиться.</a:t>
            </a:r>
          </a:p>
        </p:txBody>
      </p:sp>
      <p:pic>
        <p:nvPicPr>
          <p:cNvPr id="1026" name="Picture 2" descr="alert, storm, warning, weather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08" y="5704986"/>
            <a:ext cx="1095375" cy="10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9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uk-UA" dirty="0" err="1"/>
              <a:t>lf</a:t>
            </a:r>
            <a:r>
              <a:rPr lang="uk-UA" dirty="0"/>
              <a:t>...</a:t>
            </a:r>
            <a:r>
              <a:rPr lang="uk-UA" dirty="0" err="1"/>
              <a:t>Then</a:t>
            </a:r>
            <a:r>
              <a:rPr lang="uk-UA" dirty="0"/>
              <a:t>...</a:t>
            </a:r>
            <a:r>
              <a:rPr lang="uk-UA" dirty="0" err="1"/>
              <a:t>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Збільшити змінну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rgbClr val="FFFFFF"/>
                </a:solidFill>
              </a:rPr>
              <a:t> на </a:t>
            </a:r>
            <a:r>
              <a:rPr lang="uk-UA" sz="2800" b="1" i="1" kern="0" dirty="0">
                <a:solidFill>
                  <a:srgbClr val="FFFF00"/>
                </a:solidFill>
              </a:rPr>
              <a:t>1</a:t>
            </a:r>
            <a:r>
              <a:rPr lang="uk-UA" sz="2800" b="1" i="1" kern="0" dirty="0">
                <a:solidFill>
                  <a:srgbClr val="FFFFFF"/>
                </a:solidFill>
              </a:rPr>
              <a:t>, якщо </a:t>
            </a:r>
            <a:r>
              <a:rPr lang="uk-UA" sz="2800" b="1" i="1" kern="0" dirty="0">
                <a:solidFill>
                  <a:srgbClr val="FFFF00"/>
                </a:solidFill>
              </a:rPr>
              <a:t>А &lt; 5</a:t>
            </a:r>
            <a:r>
              <a:rPr lang="uk-UA" sz="2800" b="1" i="1" kern="0" dirty="0">
                <a:solidFill>
                  <a:srgbClr val="FFFFFF"/>
                </a:solidFill>
              </a:rPr>
              <a:t>, і зменшити на 1 у протилежному випадку.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7" y="2278064"/>
            <a:ext cx="6793741" cy="1200329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err="1">
                <a:solidFill>
                  <a:srgbClr val="FFFF00"/>
                </a:solidFill>
              </a:rPr>
              <a:t>If</a:t>
            </a:r>
            <a:r>
              <a:rPr lang="uk-UA" sz="3600" b="1" i="1" kern="0" dirty="0">
                <a:solidFill>
                  <a:srgbClr val="FFFFFF"/>
                </a:solidFill>
              </a:rPr>
              <a:t> А &lt; 5 </a:t>
            </a:r>
            <a:r>
              <a:rPr lang="uk-UA" sz="3600" b="1" i="1" kern="0" dirty="0" err="1">
                <a:solidFill>
                  <a:srgbClr val="FFFF00"/>
                </a:solidFill>
              </a:rPr>
              <a:t>Then</a:t>
            </a:r>
            <a:r>
              <a:rPr lang="uk-UA" sz="3600" b="1" i="1" kern="0" dirty="0">
                <a:solidFill>
                  <a:srgbClr val="FFFFFF"/>
                </a:solidFill>
              </a:rPr>
              <a:t> А := А + 1 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rgbClr val="FFFFFF"/>
                </a:solidFill>
              </a:rPr>
              <a:t>			</a:t>
            </a:r>
            <a:r>
              <a:rPr lang="uk-UA" sz="3600" b="1" i="1" kern="0" dirty="0" err="1">
                <a:solidFill>
                  <a:srgbClr val="FFFF00"/>
                </a:solidFill>
              </a:rPr>
              <a:t>Else</a:t>
            </a:r>
            <a:r>
              <a:rPr lang="uk-UA" sz="3600" b="1" i="1" kern="0" dirty="0">
                <a:solidFill>
                  <a:srgbClr val="FFFFFF"/>
                </a:solidFill>
              </a:rPr>
              <a:t> А := А - 1;</a:t>
            </a:r>
          </a:p>
        </p:txBody>
      </p:sp>
      <p:pic>
        <p:nvPicPr>
          <p:cNvPr id="9" name="Picture 2" descr="http://www.bobology.com/members/images/27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37" r="8876"/>
          <a:stretch/>
        </p:blipFill>
        <p:spPr bwMode="auto">
          <a:xfrm>
            <a:off x="7175716" y="2278064"/>
            <a:ext cx="4900690" cy="435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eviews.123rf.com/images/bloomua/bloomua1404/bloomua140400039/27709316-Flat-design-style-modern-vector-illustration-concept-of-web-page-programming-website-and-webpage-cod-Stock-Vecto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86" b="29852"/>
          <a:stretch/>
        </p:blipFill>
        <p:spPr bwMode="auto">
          <a:xfrm>
            <a:off x="72006" y="3673082"/>
            <a:ext cx="6793741" cy="263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25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uk-UA" dirty="0" err="1"/>
              <a:t>lf</a:t>
            </a:r>
            <a:r>
              <a:rPr lang="uk-UA" dirty="0"/>
              <a:t>...</a:t>
            </a:r>
            <a:r>
              <a:rPr lang="uk-UA" dirty="0" err="1"/>
              <a:t>Then</a:t>
            </a:r>
            <a:r>
              <a:rPr lang="uk-UA" dirty="0"/>
              <a:t>...</a:t>
            </a:r>
            <a:r>
              <a:rPr lang="uk-UA" dirty="0" err="1"/>
              <a:t>Else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Перевірити існування трикутника зі сторонами а, Ь, с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Умова існування трикутника з певними довжинами сторін: сума двох будь-яких сторін повинна бути більшою за третю.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591610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err="1">
                <a:solidFill>
                  <a:srgbClr val="FFFFFF"/>
                </a:solidFill>
              </a:rPr>
              <a:t>var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а, Ь, с : </a:t>
            </a:r>
            <a:r>
              <a:rPr lang="en-US" sz="2800" b="1" i="1" kern="0" dirty="0">
                <a:solidFill>
                  <a:srgbClr val="FFFFFF"/>
                </a:solidFill>
              </a:rPr>
              <a:t>Integer;</a:t>
            </a:r>
            <a:endParaRPr lang="uk-UA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begin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 </a:t>
            </a:r>
            <a:r>
              <a:rPr lang="uk-UA" sz="2800" b="1" i="1" kern="0" dirty="0">
                <a:solidFill>
                  <a:schemeClr val="bg1"/>
                </a:solidFill>
              </a:rPr>
              <a:t>:=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 err="1">
                <a:solidFill>
                  <a:srgbClr val="FFFFFF"/>
                </a:solidFill>
              </a:rPr>
              <a:t>StrToInt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 err="1">
                <a:solidFill>
                  <a:srgbClr val="FFFFFF"/>
                </a:solidFill>
              </a:rPr>
              <a:t>InputBox</a:t>
            </a:r>
            <a:r>
              <a:rPr lang="en-US" sz="2800" b="1" i="1" kern="0" dirty="0">
                <a:solidFill>
                  <a:srgbClr val="FFFFFF"/>
                </a:solidFill>
              </a:rPr>
              <a:t>(‘</a:t>
            </a:r>
            <a:r>
              <a:rPr lang="uk-UA" sz="2800" b="1" i="1" kern="0" dirty="0">
                <a:solidFill>
                  <a:srgbClr val="FFFFFF"/>
                </a:solidFill>
              </a:rPr>
              <a:t>Введіть</a:t>
            </a:r>
            <a:r>
              <a:rPr lang="en-US" sz="2800" b="1" i="1" kern="0" dirty="0">
                <a:solidFill>
                  <a:srgbClr val="FFFFFF"/>
                </a:solidFill>
              </a:rPr>
              <a:t> a', 'a=‘</a:t>
            </a:r>
            <a:r>
              <a:rPr lang="uk-UA" sz="2800" b="1" i="1" kern="0" dirty="0">
                <a:solidFill>
                  <a:srgbClr val="FFFFFF"/>
                </a:solidFill>
              </a:rPr>
              <a:t>,</a:t>
            </a:r>
            <a:r>
              <a:rPr lang="en-US" sz="2800" b="1" i="1" kern="0" dirty="0">
                <a:solidFill>
                  <a:srgbClr val="FFFFFF"/>
                </a:solidFill>
              </a:rPr>
              <a:t>0'));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Ь := </a:t>
            </a:r>
            <a:r>
              <a:rPr lang="en-US" sz="2800" b="1" i="1" kern="0" dirty="0" err="1">
                <a:solidFill>
                  <a:srgbClr val="FFFFFF"/>
                </a:solidFill>
              </a:rPr>
              <a:t>StrToInt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 err="1">
                <a:solidFill>
                  <a:srgbClr val="FFFFFF"/>
                </a:solidFill>
              </a:rPr>
              <a:t>InputBox</a:t>
            </a:r>
            <a:r>
              <a:rPr lang="en-US" sz="2800" b="1" i="1" kern="0" dirty="0">
                <a:solidFill>
                  <a:srgbClr val="FFFFFF"/>
                </a:solidFill>
              </a:rPr>
              <a:t>('</a:t>
            </a:r>
            <a:r>
              <a:rPr lang="uk-UA" sz="2800" b="1" i="1" kern="0" dirty="0">
                <a:solidFill>
                  <a:srgbClr val="FFFFFF"/>
                </a:solidFill>
              </a:rPr>
              <a:t>Введіть</a:t>
            </a:r>
            <a:r>
              <a:rPr lang="en-US" sz="2800" b="1" i="1" kern="0" dirty="0">
                <a:solidFill>
                  <a:srgbClr val="FFFFFF"/>
                </a:solidFill>
              </a:rPr>
              <a:t> b</a:t>
            </a:r>
            <a:r>
              <a:rPr lang="uk-UA" sz="2800" b="1" i="1" kern="0" dirty="0">
                <a:solidFill>
                  <a:srgbClr val="FFFFFF"/>
                </a:solidFill>
              </a:rPr>
              <a:t>', ‘</a:t>
            </a:r>
            <a:r>
              <a:rPr lang="en-US" sz="2800" b="1" i="1" kern="0" dirty="0">
                <a:solidFill>
                  <a:srgbClr val="FFFFFF"/>
                </a:solidFill>
              </a:rPr>
              <a:t>b</a:t>
            </a:r>
            <a:r>
              <a:rPr lang="uk-UA" sz="2800" b="1" i="1" kern="0" dirty="0">
                <a:solidFill>
                  <a:srgbClr val="FFFFFF"/>
                </a:solidFill>
              </a:rPr>
              <a:t>=‘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  <a:r>
              <a:rPr lang="uk-UA" sz="2800" b="1" i="1" kern="0" dirty="0">
                <a:solidFill>
                  <a:srgbClr val="FFFFFF"/>
                </a:solidFill>
              </a:rPr>
              <a:t>0'));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 := </a:t>
            </a:r>
            <a:r>
              <a:rPr lang="en-US" sz="2800" b="1" i="1" kern="0" dirty="0" err="1">
                <a:solidFill>
                  <a:srgbClr val="FFFFFF"/>
                </a:solidFill>
              </a:rPr>
              <a:t>StrToInt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en-US" sz="2800" b="1" i="1" kern="0" dirty="0" err="1">
                <a:solidFill>
                  <a:srgbClr val="FFFFFF"/>
                </a:solidFill>
              </a:rPr>
              <a:t>InputBox</a:t>
            </a:r>
            <a:r>
              <a:rPr lang="en-US" sz="2800" b="1" i="1" kern="0" dirty="0">
                <a:solidFill>
                  <a:srgbClr val="FFFFFF"/>
                </a:solidFill>
              </a:rPr>
              <a:t>('</a:t>
            </a:r>
            <a:r>
              <a:rPr lang="uk-UA" sz="2800" b="1" i="1" kern="0" dirty="0">
                <a:solidFill>
                  <a:srgbClr val="FFFFFF"/>
                </a:solidFill>
              </a:rPr>
              <a:t>Введіть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с', 'с=‘</a:t>
            </a:r>
            <a:r>
              <a:rPr lang="en-US" sz="2800" b="1" i="1" kern="0" dirty="0">
                <a:solidFill>
                  <a:srgbClr val="FFFFFF"/>
                </a:solidFill>
              </a:rPr>
              <a:t>,</a:t>
            </a:r>
            <a:r>
              <a:rPr lang="uk-UA" sz="2800" b="1" i="1" kern="0" dirty="0">
                <a:solidFill>
                  <a:srgbClr val="FFFFFF"/>
                </a:solidFill>
              </a:rPr>
              <a:t>0'));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If (a &lt; b + </a:t>
            </a:r>
            <a:r>
              <a:rPr lang="uk-UA" sz="2800" b="1" i="1" kern="0" dirty="0">
                <a:solidFill>
                  <a:srgbClr val="FFFFFF"/>
                </a:solidFill>
              </a:rPr>
              <a:t>с) </a:t>
            </a:r>
            <a:r>
              <a:rPr lang="en-US" sz="2800" b="1" i="1" kern="0" dirty="0">
                <a:solidFill>
                  <a:srgbClr val="FFFFFF"/>
                </a:solidFill>
              </a:rPr>
              <a:t>and (b &lt; a + c) and (c &lt; a + b) Then</a:t>
            </a:r>
          </a:p>
          <a:p>
            <a:pPr lvl="1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	Edit1.Text := '</a:t>
            </a:r>
            <a:r>
              <a:rPr lang="uk-UA" sz="2800" b="1" i="1" kern="0" dirty="0">
                <a:solidFill>
                  <a:srgbClr val="FFFFFF"/>
                </a:solidFill>
              </a:rPr>
              <a:t>трикутник існує'</a:t>
            </a: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Else Edit1.Text := '</a:t>
            </a:r>
            <a:r>
              <a:rPr lang="uk-UA" sz="2800" b="1" i="1" kern="0" dirty="0">
                <a:solidFill>
                  <a:srgbClr val="FFFFFF"/>
                </a:solidFill>
              </a:rPr>
              <a:t>трикутника не існує';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end</a:t>
            </a:r>
            <a:r>
              <a:rPr lang="en-US" sz="2800" b="1" i="1" kern="0" dirty="0">
                <a:solidFill>
                  <a:srgbClr val="FFFFFF"/>
                </a:solidFill>
              </a:rPr>
              <a:t>;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174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246536" y="5445224"/>
            <a:ext cx="6633671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Розгалуження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grpSp>
        <p:nvGrpSpPr>
          <p:cNvPr id="8" name="Групувати 7"/>
          <p:cNvGrpSpPr/>
          <p:nvPr/>
        </p:nvGrpSpPr>
        <p:grpSpPr>
          <a:xfrm>
            <a:off x="262442" y="2248015"/>
            <a:ext cx="11639998" cy="1613999"/>
            <a:chOff x="247202" y="2171815"/>
            <a:chExt cx="14569440" cy="202019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7202" y="2176520"/>
              <a:ext cx="6191250" cy="200025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7492" y="2191760"/>
              <a:ext cx="6010275" cy="200025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87767" y="2171815"/>
              <a:ext cx="2428875" cy="1981200"/>
            </a:xfrm>
            <a:prstGeom prst="rect">
              <a:avLst/>
            </a:prstGeom>
          </p:spPr>
        </p:pic>
      </p:grp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</p:spTree>
    <p:extLst>
      <p:ext uri="{BB962C8B-B14F-4D97-AF65-F5344CB8AC3E}">
        <p14:creationId xmlns:p14="http://schemas.microsoft.com/office/powerpoint/2010/main" xmlns="" val="38001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Питання для самоперевірки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Дайте означення розгалуження як алгоритмічної конструкції.</a:t>
            </a:r>
          </a:p>
        </p:txBody>
      </p:sp>
      <p:pic>
        <p:nvPicPr>
          <p:cNvPr id="7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008" y="2230947"/>
            <a:ext cx="12050142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вирази використовують як умову в умовному операторі?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3281267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Поясніть, як виконується умовний оператор в неповній формі.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08" y="4322527"/>
            <a:ext cx="10152634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записується і виконується умовний оператор в повній формі?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4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</p:spTree>
    <p:extLst>
      <p:ext uri="{BB962C8B-B14F-4D97-AF65-F5344CB8AC3E}">
        <p14:creationId xmlns:p14="http://schemas.microsoft.com/office/powerpoint/2010/main" xmlns="" val="94266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35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noProof="0" dirty="0">
                <a:solidFill>
                  <a:srgbClr val="FFFFFF"/>
                </a:solidFill>
                <a:latin typeface="Verdana"/>
              </a:rPr>
              <a:t>75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78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</p:spTree>
    <p:extLst>
      <p:ext uri="{BB962C8B-B14F-4D97-AF65-F5344CB8AC3E}">
        <p14:creationId xmlns:p14="http://schemas.microsoft.com/office/powerpoint/2010/main" xmlns="" val="407008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57397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77-178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</p:spTree>
    <p:extLst>
      <p:ext uri="{BB962C8B-B14F-4D97-AF65-F5344CB8AC3E}">
        <p14:creationId xmlns:p14="http://schemas.microsoft.com/office/powerpoint/2010/main" xmlns="" val="152235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Алгоритм</a:t>
            </a:r>
            <a:r>
              <a:rPr lang="uk-UA" sz="2800" b="1" i="1" kern="0" dirty="0">
                <a:solidFill>
                  <a:srgbClr val="FFFFFF"/>
                </a:solidFill>
              </a:rPr>
              <a:t> — це організована послідовність вказівок виконання дій, спрямована на розв'язання певної задачі.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273109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 курсу математики вам добре відомі алгоритми: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xmlns="" val="3359064171"/>
              </p:ext>
            </p:extLst>
          </p:nvPr>
        </p:nvGraphicFramePr>
        <p:xfrm>
          <a:off x="4266908" y="3294835"/>
          <a:ext cx="7855241" cy="321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2008" y="3403652"/>
            <a:ext cx="4019545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курсі інформатики ви складали алгоритми не тільки обчислювальних, а й ігрових задач.</a:t>
            </a:r>
          </a:p>
        </p:txBody>
      </p:sp>
    </p:spTree>
    <p:extLst>
      <p:ext uri="{BB962C8B-B14F-4D97-AF65-F5344CB8AC3E}">
        <p14:creationId xmlns:p14="http://schemas.microsoft.com/office/powerpoint/2010/main" xmlns="" val="2948043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Graphic spid="10" grpId="0" uiExpand="1">
        <p:bldSub>
          <a:bldDgm bld="one"/>
        </p:bldSub>
      </p:bldGraphic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kumimoji="0" lang="uk-UA" sz="3600" b="1" i="1" u="none" strike="noStrike" kern="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51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Picture 2" descr="design, programming, seo, site, web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3476" y="361876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analytics, charts, diagram, flow chart, graph, optimization, process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8315" y="3591985"/>
            <a:ext cx="2465183" cy="246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449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знаєте, що побудова алгоритму будь-якої складності здійснюється з використанням трьох базових алгоритмічних структур: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03071" y="3327379"/>
            <a:ext cx="3065106" cy="2341741"/>
          </a:xfrm>
          <a:prstGeom prst="rect">
            <a:avLst/>
          </a:prstGeom>
        </p:spPr>
      </p:pic>
      <p:pic>
        <p:nvPicPr>
          <p:cNvPr id="14" name="Picture 4" descr="http://tic.uis.edu.co/ava/pluginfile.php/169759/course/section/36985/Decisi%C3%B3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8571" y="3276026"/>
            <a:ext cx="3357014" cy="251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867" y="3393320"/>
            <a:ext cx="3093330" cy="22831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007" y="2684601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Слідування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0553" y="2684601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Розгалуження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9099" y="2684601"/>
            <a:ext cx="3973051" cy="58477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Повторення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008" y="5839868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графічного зображення алгоритмів використовують </a:t>
            </a:r>
            <a:r>
              <a:rPr lang="uk-UA" sz="2800" b="1" i="1" kern="0" dirty="0">
                <a:solidFill>
                  <a:srgbClr val="FFFF00"/>
                </a:solidFill>
              </a:rPr>
              <a:t>блок-схеми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343996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Повторення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642178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</a:t>
            </a:r>
            <a:r>
              <a:rPr lang="uk-UA" sz="2800" b="1" i="1" kern="0" dirty="0">
                <a:solidFill>
                  <a:srgbClr val="FFFF00"/>
                </a:solidFill>
              </a:rPr>
              <a:t>лінійних алгоритмах </a:t>
            </a:r>
            <a:r>
              <a:rPr lang="uk-UA" sz="2800" b="1" i="1" kern="0" dirty="0">
                <a:solidFill>
                  <a:srgbClr val="FFFFFF"/>
                </a:solidFill>
              </a:rPr>
              <a:t>використовується тільки структура «слідування». Алгоритми, в основі яких лежить структура «розгалуження»,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алгоритмами з розгалуженнями</a:t>
            </a:r>
            <a:r>
              <a:rPr lang="uk-UA" sz="2800" b="1" i="1" kern="0" dirty="0">
                <a:solidFill>
                  <a:srgbClr val="FFFFFF"/>
                </a:solidFill>
              </a:rPr>
              <a:t>. Алгоритми, в основі яких лежить структура «повторення», називають </a:t>
            </a:r>
            <a:r>
              <a:rPr lang="uk-UA" sz="2800" b="1" i="1" kern="0" dirty="0">
                <a:solidFill>
                  <a:srgbClr val="FFFF00"/>
                </a:solidFill>
              </a:rPr>
              <a:t>циклічними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6" name="Picture 2" descr="http://www.ereleases.com/prfuel/wp-content/uploads/2011/04/analyz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61" t="10943" r="7560" b="22069"/>
          <a:stretch/>
        </p:blipFill>
        <p:spPr bwMode="auto">
          <a:xfrm>
            <a:off x="6695268" y="1196762"/>
            <a:ext cx="5426882" cy="565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8072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Алгоритми з розгалуженнями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1196752"/>
            <a:ext cx="10718502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 — це така форма організації дій, при якій залежно від виконання або невиконання деякої умови здійснюється  або та, або  інша послідовність дій.</a:t>
            </a:r>
            <a:endParaRPr kumimoji="0" lang="uk-UA" sz="28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</a:endParaRPr>
          </a:p>
        </p:txBody>
      </p:sp>
      <p:pic>
        <p:nvPicPr>
          <p:cNvPr id="8" name="Picture 2" descr="alert, attention, danger, error, exclamation, hanger, message, problem, warning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2008" y="3125954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перевірки істинності умов і організації розгалужень у програмах у мові </a:t>
            </a:r>
            <a:r>
              <a:rPr lang="en-US" sz="2800" b="1" i="1" kern="0" dirty="0">
                <a:solidFill>
                  <a:srgbClr val="FFFF00"/>
                </a:solidFill>
              </a:rPr>
              <a:t>Lazarus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призначені умовні оператори: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008" y="4639636"/>
            <a:ext cx="5972331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>
                <a:solidFill>
                  <a:srgbClr val="FFFF00"/>
                </a:solidFill>
              </a:rPr>
              <a:t>If</a:t>
            </a:r>
            <a:r>
              <a:rPr lang="en-US" sz="5400" b="1" i="1" kern="0" dirty="0">
                <a:solidFill>
                  <a:srgbClr val="FFFFFF"/>
                </a:solidFill>
              </a:rPr>
              <a:t>…</a:t>
            </a:r>
            <a:r>
              <a:rPr lang="en-US" sz="5400" b="1" i="1" kern="0" dirty="0">
                <a:solidFill>
                  <a:srgbClr val="FFFF00"/>
                </a:solidFill>
              </a:rPr>
              <a:t>Then</a:t>
            </a:r>
            <a:endParaRPr lang="uk-UA" sz="5400" b="1" i="1" kern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9819" y="4622516"/>
            <a:ext cx="5972331" cy="92333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i="1" kern="0" dirty="0" err="1">
                <a:solidFill>
                  <a:srgbClr val="FFFF00"/>
                </a:solidFill>
              </a:rPr>
              <a:t>If</a:t>
            </a:r>
            <a:r>
              <a:rPr lang="en-US" sz="5400" b="1" i="1" kern="0" dirty="0" err="1">
                <a:solidFill>
                  <a:srgbClr val="FFFFFF"/>
                </a:solidFill>
              </a:rPr>
              <a:t>..</a:t>
            </a:r>
            <a:r>
              <a:rPr lang="en-US" sz="5400" b="1" i="1" kern="0" dirty="0" err="1">
                <a:solidFill>
                  <a:srgbClr val="FFFF00"/>
                </a:solidFill>
              </a:rPr>
              <a:t>Then</a:t>
            </a:r>
            <a:r>
              <a:rPr lang="en-US" sz="5400" b="1" i="1" kern="0" dirty="0">
                <a:solidFill>
                  <a:srgbClr val="FFFFFF"/>
                </a:solidFill>
              </a:rPr>
              <a:t>...</a:t>
            </a:r>
            <a:r>
              <a:rPr lang="en-US" sz="5400" b="1" i="1" kern="0" dirty="0">
                <a:solidFill>
                  <a:srgbClr val="FFFF00"/>
                </a:solidFill>
              </a:rPr>
              <a:t>Else</a:t>
            </a:r>
            <a:endParaRPr lang="uk-UA" sz="54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43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If...Then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9" y="1196763"/>
            <a:ext cx="8467558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Оператор </a:t>
            </a:r>
            <a:r>
              <a:rPr lang="en-US" sz="2800" b="1" i="1" kern="0" dirty="0">
                <a:solidFill>
                  <a:srgbClr val="FFFF00"/>
                </a:solidFill>
              </a:rPr>
              <a:t>If...Then </a:t>
            </a:r>
            <a:r>
              <a:rPr lang="uk-UA" sz="2800" b="1" i="1" kern="0" dirty="0">
                <a:solidFill>
                  <a:srgbClr val="FFFFFF"/>
                </a:solidFill>
              </a:rPr>
              <a:t>призначено для виконання деякої послідовності дій у тому випадку, якщо є істинною умова, яку він перевіряє. Умовний оператор відповідає алгоритмічній конструкції «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неповне 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23587" y="1196763"/>
            <a:ext cx="3398563" cy="26776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008" y="4017456"/>
            <a:ext cx="12050141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Синтаксис оператора: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008" y="4730207"/>
            <a:ext cx="12050141" cy="76944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i="1" kern="0" dirty="0">
                <a:solidFill>
                  <a:srgbClr val="FFFF00"/>
                </a:solidFill>
              </a:rPr>
              <a:t>If</a:t>
            </a:r>
            <a:r>
              <a:rPr lang="en-US" sz="4400" b="1" i="1" kern="0" dirty="0">
                <a:solidFill>
                  <a:srgbClr val="FFFFFF"/>
                </a:solidFill>
              </a:rPr>
              <a:t> &lt;</a:t>
            </a:r>
            <a:r>
              <a:rPr lang="uk-UA" sz="4400" b="1" i="1" kern="0" dirty="0">
                <a:solidFill>
                  <a:srgbClr val="FFFFFF"/>
                </a:solidFill>
              </a:rPr>
              <a:t>умова&gt; </a:t>
            </a:r>
            <a:r>
              <a:rPr lang="en-US" sz="4400" b="1" i="1" kern="0" dirty="0">
                <a:solidFill>
                  <a:srgbClr val="FFFF00"/>
                </a:solidFill>
              </a:rPr>
              <a:t>Then</a:t>
            </a:r>
            <a:r>
              <a:rPr lang="en-US" sz="4400" b="1" i="1" kern="0" dirty="0">
                <a:solidFill>
                  <a:srgbClr val="FFFFFF"/>
                </a:solidFill>
              </a:rPr>
              <a:t> &lt;</a:t>
            </a:r>
            <a:r>
              <a:rPr lang="uk-UA" sz="4400" b="1" i="1" kern="0" dirty="0">
                <a:solidFill>
                  <a:srgbClr val="FFFFFF"/>
                </a:solidFill>
              </a:rPr>
              <a:t>оператор&gt;;</a:t>
            </a:r>
          </a:p>
        </p:txBody>
      </p:sp>
    </p:spTree>
    <p:extLst>
      <p:ext uri="{BB962C8B-B14F-4D97-AF65-F5344CB8AC3E}">
        <p14:creationId xmlns:p14="http://schemas.microsoft.com/office/powerpoint/2010/main" xmlns="" val="30676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If...Then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Оператор </a:t>
            </a:r>
            <a:r>
              <a:rPr lang="en-US" sz="2800" b="1" i="1" kern="0" dirty="0">
                <a:solidFill>
                  <a:srgbClr val="FFFF00"/>
                </a:solidFill>
              </a:rPr>
              <a:t>If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перевіряє істинність зазначеної умови. Як умова використовується або логічний вираз, або логічна змінна (тип </a:t>
            </a:r>
            <a:r>
              <a:rPr lang="en-US" sz="2800" b="1" i="1" kern="0" dirty="0">
                <a:solidFill>
                  <a:srgbClr val="FFFF00"/>
                </a:solidFill>
              </a:rPr>
              <a:t>Boolean</a:t>
            </a:r>
            <a:r>
              <a:rPr lang="en-US" sz="2800" b="1" i="1" kern="0" dirty="0">
                <a:solidFill>
                  <a:srgbClr val="FFFFFF"/>
                </a:solidFill>
              </a:rPr>
              <a:t>). </a:t>
            </a:r>
            <a:r>
              <a:rPr lang="uk-UA" sz="2800" b="1" i="1" kern="0" dirty="0">
                <a:solidFill>
                  <a:srgbClr val="FFFFFF"/>
                </a:solidFill>
              </a:rPr>
              <a:t>Умова: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717846"/>
            <a:ext cx="597233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Істинна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2700726"/>
            <a:ext cx="5972331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Хибна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4864815"/>
            <a:ext cx="5972331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логічна змінна або вираз набувають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True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819" y="4847695"/>
            <a:ext cx="5972331" cy="156966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Якщо логічна змінна або вираз набувають значення </a:t>
            </a:r>
            <a:r>
              <a:rPr lang="en-US" sz="3200" b="1" i="1" kern="0" dirty="0">
                <a:solidFill>
                  <a:srgbClr val="FFFF00"/>
                </a:solidFill>
              </a:rPr>
              <a:t>False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1" name="Стрілка вліво 10"/>
          <p:cNvSpPr/>
          <p:nvPr/>
        </p:nvSpPr>
        <p:spPr>
          <a:xfrm rot="16200000">
            <a:off x="2482109" y="3506853"/>
            <a:ext cx="1152128" cy="14152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6200000">
            <a:off x="8559920" y="3482061"/>
            <a:ext cx="1152128" cy="14152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128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If...Then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 умова: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880936"/>
            <a:ext cx="5972331" cy="83099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Істинна (</a:t>
            </a:r>
            <a:r>
              <a:rPr lang="en-US" sz="4800" b="1" i="1" kern="0" dirty="0">
                <a:solidFill>
                  <a:srgbClr val="FFFFFF"/>
                </a:solidFill>
              </a:rPr>
              <a:t>True)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9819" y="1863816"/>
            <a:ext cx="5972331" cy="830997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4800" b="1" i="1" kern="0" dirty="0">
                <a:solidFill>
                  <a:srgbClr val="FFFFFF"/>
                </a:solidFill>
              </a:rPr>
              <a:t>Хибна</a:t>
            </a:r>
            <a:r>
              <a:rPr lang="en-US" sz="4800" b="1" i="1" kern="0" dirty="0">
                <a:solidFill>
                  <a:srgbClr val="FFFFFF"/>
                </a:solidFill>
              </a:rPr>
              <a:t> (False)</a:t>
            </a:r>
            <a:endParaRPr lang="uk-UA" sz="4800" b="1" i="1" kern="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4027905"/>
            <a:ext cx="5972331" cy="20621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програма виконає дію, зазначену в частині оператор.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9819" y="4010785"/>
            <a:ext cx="5972331" cy="2062103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то керування одразу передається оператору, що міститься після оператора </a:t>
            </a:r>
            <a:r>
              <a:rPr lang="uk-UA" sz="3200" b="1" i="1" kern="0" dirty="0" err="1">
                <a:solidFill>
                  <a:srgbClr val="FFFF00"/>
                </a:solidFill>
              </a:rPr>
              <a:t>If</a:t>
            </a:r>
            <a:r>
              <a:rPr lang="uk-UA" sz="3200" b="1" i="1" kern="0" dirty="0">
                <a:solidFill>
                  <a:srgbClr val="FFFFFF"/>
                </a:solidFill>
              </a:rPr>
              <a:t>.</a:t>
            </a:r>
            <a:endParaRPr lang="uk-UA" sz="3200" b="1" i="1" kern="0" dirty="0">
              <a:solidFill>
                <a:srgbClr val="FFFF00"/>
              </a:solidFill>
            </a:endParaRPr>
          </a:p>
        </p:txBody>
      </p:sp>
      <p:sp>
        <p:nvSpPr>
          <p:cNvPr id="11" name="Стрілка вліво 10"/>
          <p:cNvSpPr/>
          <p:nvPr/>
        </p:nvSpPr>
        <p:spPr>
          <a:xfrm rot="16200000">
            <a:off x="2482109" y="2669943"/>
            <a:ext cx="1152128" cy="14152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Стрілка вліво 11"/>
          <p:cNvSpPr/>
          <p:nvPr/>
        </p:nvSpPr>
        <p:spPr>
          <a:xfrm rot="16200000">
            <a:off x="8559920" y="2645151"/>
            <a:ext cx="1152128" cy="14152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285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Умовний оператор </a:t>
            </a:r>
            <a:r>
              <a:rPr lang="en-US" dirty="0"/>
              <a:t>If...Then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en-US" sz="1200" kern="0" dirty="0">
                <a:solidFill>
                  <a:srgbClr val="000000"/>
                </a:solidFill>
                <a:latin typeface="Times New Roman" pitchFamily="18" charset="0"/>
              </a:rPr>
              <a:t>8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35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Збільшити значення змінної </a:t>
            </a:r>
            <a:r>
              <a:rPr lang="uk-UA" sz="2800" b="1" i="1" kern="0" dirty="0">
                <a:solidFill>
                  <a:srgbClr val="FFFF00"/>
                </a:solidFill>
              </a:rPr>
              <a:t>А</a:t>
            </a:r>
            <a:r>
              <a:rPr lang="uk-UA" sz="2800" b="1" i="1" kern="0" dirty="0">
                <a:solidFill>
                  <a:srgbClr val="FFFFFF"/>
                </a:solidFill>
              </a:rPr>
              <a:t> на одиницю, якщо її поточне значення </a:t>
            </a:r>
            <a:r>
              <a:rPr lang="uk-UA" sz="2800" b="1" i="1" kern="0" dirty="0">
                <a:solidFill>
                  <a:srgbClr val="FFFF00"/>
                </a:solidFill>
              </a:rPr>
              <a:t>менше за 5</a:t>
            </a:r>
            <a:r>
              <a:rPr lang="uk-UA" sz="2800" b="1" i="1" kern="0" dirty="0">
                <a:solidFill>
                  <a:srgbClr val="FFFFFF"/>
                </a:solidFill>
              </a:rPr>
              <a:t>. Оператор розгалуження має вигляд: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2669103"/>
            <a:ext cx="1205014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 err="1">
                <a:solidFill>
                  <a:srgbClr val="FFFFFF"/>
                </a:solidFill>
              </a:rPr>
              <a:t>If</a:t>
            </a:r>
            <a:r>
              <a:rPr lang="uk-UA" sz="3600" b="1" i="1" kern="0" dirty="0">
                <a:solidFill>
                  <a:srgbClr val="FFFFFF"/>
                </a:solidFill>
              </a:rPr>
              <a:t> А &lt; 5 </a:t>
            </a:r>
            <a:r>
              <a:rPr lang="uk-UA" sz="3600" b="1" i="1" kern="0" dirty="0" err="1">
                <a:solidFill>
                  <a:srgbClr val="FFFFFF"/>
                </a:solidFill>
              </a:rPr>
              <a:t>Then</a:t>
            </a:r>
            <a:r>
              <a:rPr lang="uk-UA" sz="3600" b="1" i="1" kern="0" dirty="0">
                <a:solidFill>
                  <a:srgbClr val="FFFFFF"/>
                </a:solidFill>
              </a:rPr>
              <a:t> А := А + 1;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008" y="340841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Оператор </a:t>
            </a:r>
            <a:r>
              <a:rPr lang="uk-UA" sz="2800" b="1" i="1" kern="0" dirty="0">
                <a:solidFill>
                  <a:srgbClr val="FFFF00"/>
                </a:solidFill>
              </a:rPr>
              <a:t>А := А + 1</a:t>
            </a:r>
            <a:r>
              <a:rPr lang="uk-UA" sz="2800" b="1" i="1" kern="0" dirty="0">
                <a:solidFill>
                  <a:srgbClr val="FFFFFF"/>
                </a:solidFill>
              </a:rPr>
              <a:t> виконується тільки в тому випадку, коли є істинною умова </a:t>
            </a:r>
            <a:r>
              <a:rPr lang="uk-UA" sz="2800" b="1" i="1" kern="0" dirty="0">
                <a:solidFill>
                  <a:srgbClr val="FFFF00"/>
                </a:solidFill>
              </a:rPr>
              <a:t>А &lt; 5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graphicFrame>
        <p:nvGraphicFramePr>
          <p:cNvPr id="9" name="Таблиця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2876122"/>
              </p:ext>
            </p:extLst>
          </p:nvPr>
        </p:nvGraphicFramePr>
        <p:xfrm>
          <a:off x="72008" y="4464433"/>
          <a:ext cx="12050141" cy="219456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206243">
                  <a:extLst>
                    <a:ext uri="{9D8B030D-6E8A-4147-A177-3AD203B41FA5}">
                      <a16:colId xmlns:a16="http://schemas.microsoft.com/office/drawing/2014/main" xmlns="" val="2536893789"/>
                    </a:ext>
                  </a:extLst>
                </a:gridCol>
                <a:gridCol w="2061274">
                  <a:extLst>
                    <a:ext uri="{9D8B030D-6E8A-4147-A177-3AD203B41FA5}">
                      <a16:colId xmlns:a16="http://schemas.microsoft.com/office/drawing/2014/main" xmlns="" val="2257628060"/>
                    </a:ext>
                  </a:extLst>
                </a:gridCol>
                <a:gridCol w="3084163">
                  <a:extLst>
                    <a:ext uri="{9D8B030D-6E8A-4147-A177-3AD203B41FA5}">
                      <a16:colId xmlns:a16="http://schemas.microsoft.com/office/drawing/2014/main" xmlns="" val="2757133184"/>
                    </a:ext>
                  </a:extLst>
                </a:gridCol>
                <a:gridCol w="4698461">
                  <a:extLst>
                    <a:ext uri="{9D8B030D-6E8A-4147-A177-3AD203B41FA5}">
                      <a16:colId xmlns:a16="http://schemas.microsoft.com/office/drawing/2014/main" xmlns="" val="3827013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Початкове значення</a:t>
                      </a:r>
                      <a:r>
                        <a:rPr lang="uk-UA" sz="2400" i="1" baseline="0" noProof="0" dirty="0"/>
                        <a:t> А</a:t>
                      </a:r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Значення умови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Оператор</a:t>
                      </a:r>
                    </a:p>
                    <a:p>
                      <a:pPr algn="ctr"/>
                      <a:r>
                        <a:rPr lang="uk-UA" sz="2400" i="1" noProof="0" dirty="0"/>
                        <a:t>А:= А +</a:t>
                      </a:r>
                      <a:r>
                        <a:rPr lang="uk-UA" sz="2400" i="1" baseline="0" noProof="0" dirty="0"/>
                        <a:t> 1</a:t>
                      </a:r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i="1" noProof="0" dirty="0"/>
                        <a:t>Значення</a:t>
                      </a:r>
                      <a:r>
                        <a:rPr lang="uk-UA" sz="2400" i="1" baseline="0" noProof="0" dirty="0"/>
                        <a:t> А після виконання оператора </a:t>
                      </a:r>
                      <a:r>
                        <a:rPr lang="en-US" sz="2400" i="1" baseline="0" noProof="0" dirty="0"/>
                        <a:t>IF</a:t>
                      </a:r>
                      <a:endParaRPr lang="uk-UA" sz="240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99041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1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True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Виконується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660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5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False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Не виконується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50237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10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1" noProof="0" dirty="0"/>
                        <a:t>False</a:t>
                      </a:r>
                      <a:endParaRPr lang="uk-UA" sz="2400" b="0" i="1" noProof="0" dirty="0"/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0" i="1" noProof="0" dirty="0"/>
                        <a:t>Не виконується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0" i="1" noProof="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9642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4028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897</Words>
  <Application>Microsoft Office PowerPoint</Application>
  <PresentationFormat>Произвольный</PresentationFormat>
  <Paragraphs>141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Алгоритми з розгалуженнями для опрацювання величин</vt:lpstr>
      <vt:lpstr>Повторення</vt:lpstr>
      <vt:lpstr>Повторення</vt:lpstr>
      <vt:lpstr>Повторення</vt:lpstr>
      <vt:lpstr>Алгоритми з розгалуженнями</vt:lpstr>
      <vt:lpstr>Умовний оператор If...Then</vt:lpstr>
      <vt:lpstr>Умовний оператор If...Then</vt:lpstr>
      <vt:lpstr>Умовний оператор If...Then</vt:lpstr>
      <vt:lpstr>Умовний оператор If...Then</vt:lpstr>
      <vt:lpstr>Умовний оператор If...Then</vt:lpstr>
      <vt:lpstr>Умовний оператор If...Then</vt:lpstr>
      <vt:lpstr>Умовний оператор lf...Then...Else</vt:lpstr>
      <vt:lpstr>Умовний оператор lf...Then...Else</vt:lpstr>
      <vt:lpstr>Умовний оператор lf...Then...Else</vt:lpstr>
      <vt:lpstr>Умовний оператор lf...Then...Else</vt:lpstr>
      <vt:lpstr>Розгадайте ребус</vt:lpstr>
      <vt:lpstr>Питання для самоперевірки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rozumniki</cp:lastModifiedBy>
  <cp:revision>280</cp:revision>
  <dcterms:created xsi:type="dcterms:W3CDTF">2016-06-06T19:48:43Z</dcterms:created>
  <dcterms:modified xsi:type="dcterms:W3CDTF">2020-03-17T06:59:16Z</dcterms:modified>
</cp:coreProperties>
</file>