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592" r:id="rId3"/>
    <p:sldId id="595" r:id="rId4"/>
    <p:sldId id="612" r:id="rId5"/>
    <p:sldId id="620" r:id="rId6"/>
    <p:sldId id="621" r:id="rId7"/>
    <p:sldId id="622" r:id="rId8"/>
    <p:sldId id="623" r:id="rId9"/>
    <p:sldId id="624" r:id="rId10"/>
    <p:sldId id="615" r:id="rId11"/>
    <p:sldId id="616" r:id="rId12"/>
    <p:sldId id="617" r:id="rId13"/>
    <p:sldId id="618" r:id="rId14"/>
    <p:sldId id="625" r:id="rId15"/>
    <p:sldId id="626" r:id="rId16"/>
    <p:sldId id="627" r:id="rId17"/>
    <p:sldId id="628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xmlns="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414141"/>
    <a:srgbClr val="D144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61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ECA9-9714-4EA8-83B6-6B54D06B5880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EAB05-BE1F-413D-97A4-4F39AE227B5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758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EAB05-BE1F-413D-97A4-4F39AE227B58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9541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C9F49EE-BF22-4A08-89FF-810FCB238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" r="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065A6DD-D18C-40C0-9514-21DB64F8C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41353C-13E7-4E12-961C-D87051314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90FB9DA-B191-4D44-BD34-566A3F803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Алгоритми з повтореннями</a:t>
            </a:r>
          </a:p>
        </p:txBody>
      </p:sp>
      <p:pic>
        <p:nvPicPr>
          <p:cNvPr id="7" name="Picture 2" descr="arrows, change, connection, direction, recycle, refresh, repeat icon">
            <a:extLst>
              <a:ext uri="{FF2B5EF4-FFF2-40B4-BE49-F238E27FC236}">
                <a16:creationId xmlns:a16="http://schemas.microsoft.com/office/drawing/2014/main" xmlns="" id="{5D5A1948-EFAB-4671-9594-35A1EE34B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26160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391262-0475-48AA-AD38-663C0AAC04B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повторень у циклічних алгоритмах може бути або заздалегідь відомою, або ні, тому розрізняють:</a:t>
            </a:r>
          </a:p>
        </p:txBody>
      </p:sp>
      <p:sp>
        <p:nvSpPr>
          <p:cNvPr id="9" name="Стрілка вліво 8">
            <a:extLst>
              <a:ext uri="{FF2B5EF4-FFF2-40B4-BE49-F238E27FC236}">
                <a16:creationId xmlns:a16="http://schemas.microsoft.com/office/drawing/2014/main" xmlns="" id="{9BAAE154-9E8A-4B66-9C9C-F81D2DE38ABE}"/>
              </a:ext>
            </a:extLst>
          </p:cNvPr>
          <p:cNvSpPr/>
          <p:nvPr/>
        </p:nvSpPr>
        <p:spPr bwMode="auto">
          <a:xfrm rot="19650813">
            <a:off x="2554116" y="2254931"/>
            <a:ext cx="1008112" cy="68431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Стрілка вліво 9">
            <a:extLst>
              <a:ext uri="{FF2B5EF4-FFF2-40B4-BE49-F238E27FC236}">
                <a16:creationId xmlns:a16="http://schemas.microsoft.com/office/drawing/2014/main" xmlns="" id="{8D71F10B-778D-4F46-ACF0-B1DD290EA83E}"/>
              </a:ext>
            </a:extLst>
          </p:cNvPr>
          <p:cNvSpPr/>
          <p:nvPr/>
        </p:nvSpPr>
        <p:spPr bwMode="auto">
          <a:xfrm rot="1949187" flipH="1">
            <a:off x="8631927" y="2254930"/>
            <a:ext cx="1008112" cy="68431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1DF4FF-E8BE-4968-90DF-95E57C9C6DCA}"/>
              </a:ext>
            </a:extLst>
          </p:cNvPr>
          <p:cNvSpPr txBox="1"/>
          <p:nvPr/>
        </p:nvSpPr>
        <p:spPr>
          <a:xfrm>
            <a:off x="72007" y="2981314"/>
            <a:ext cx="5972331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 з </a:t>
            </a:r>
            <a:r>
              <a:rPr lang="uk-UA" sz="3200" b="1" i="1" kern="0" dirty="0">
                <a:solidFill>
                  <a:srgbClr val="FFFF00"/>
                </a:solidFill>
              </a:rPr>
              <a:t>визначеною </a:t>
            </a:r>
            <a:r>
              <a:rPr lang="uk-UA" sz="3200" b="1" i="1" kern="0" dirty="0">
                <a:solidFill>
                  <a:srgbClr val="FFFFFF"/>
                </a:solidFill>
              </a:rPr>
              <a:t>кількістю повторень.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5B07EF-D1F7-4A06-8314-A76AB4F652D9}"/>
              </a:ext>
            </a:extLst>
          </p:cNvPr>
          <p:cNvSpPr txBox="1"/>
          <p:nvPr/>
        </p:nvSpPr>
        <p:spPr>
          <a:xfrm>
            <a:off x="6149819" y="2981314"/>
            <a:ext cx="5972331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 з </a:t>
            </a:r>
            <a:r>
              <a:rPr lang="uk-UA" sz="3200" b="1" i="1" kern="0" dirty="0">
                <a:solidFill>
                  <a:srgbClr val="FFFF00"/>
                </a:solidFill>
              </a:rPr>
              <a:t>невідомою</a:t>
            </a:r>
            <a:r>
              <a:rPr lang="uk-UA" sz="3200" b="1" i="1" kern="0" dirty="0">
                <a:solidFill>
                  <a:srgbClr val="FFFFFF"/>
                </a:solidFill>
              </a:rPr>
              <a:t> кількістю повторень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B9E8D6-9E6F-4C46-B27F-E4608702302E}"/>
              </a:ext>
            </a:extLst>
          </p:cNvPr>
          <p:cNvSpPr txBox="1"/>
          <p:nvPr/>
        </p:nvSpPr>
        <p:spPr>
          <a:xfrm>
            <a:off x="72008" y="465881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кількість повторень заздалегідь не відома, то для припинення циклу задається деяка умова, яка й забезпечує скінченність виконання команд, що повторюються.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41273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циклу з </a:t>
            </a:r>
            <a:r>
              <a:rPr lang="uk-UA" sz="2800" b="1" i="1" kern="0" dirty="0">
                <a:solidFill>
                  <a:srgbClr val="FFFF00"/>
                </a:solidFill>
              </a:rPr>
              <a:t>визначеною кількістю повторень </a:t>
            </a:r>
            <a:r>
              <a:rPr lang="uk-UA" sz="2800" b="1" i="1" kern="0" dirty="0">
                <a:solidFill>
                  <a:srgbClr val="FFFFFF"/>
                </a:solidFill>
              </a:rPr>
              <a:t>будуть повторюватись вказану кількість разів.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3F1156-0FEC-4D22-9F5A-AE7D1913E192}"/>
              </a:ext>
            </a:extLst>
          </p:cNvPr>
          <p:cNvSpPr txBox="1"/>
          <p:nvPr/>
        </p:nvSpPr>
        <p:spPr>
          <a:xfrm>
            <a:off x="72009" y="2278064"/>
            <a:ext cx="629929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Цикли з визначеною кількістю повторень називають також </a:t>
            </a:r>
            <a:r>
              <a:rPr lang="uk-UA" sz="2800" b="1" i="1" kern="0" dirty="0">
                <a:solidFill>
                  <a:srgbClr val="FFFF00"/>
                </a:solidFill>
              </a:rPr>
              <a:t>циклами 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, оскільки для припинення циклу потрібно рахувати кількість повторень.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842523D-E428-493F-979C-B53C6F751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51" y="2278064"/>
            <a:ext cx="5666899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84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554221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алгоритм побудови квадрата, у якому чотири рази потрібно повторювати дії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D58AEE-F655-4BC7-9EC0-29DEC7954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873" y="1196763"/>
            <a:ext cx="6430277" cy="526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3714C7-EBA8-4C38-ACBD-A5AE21D2241F}"/>
              </a:ext>
            </a:extLst>
          </p:cNvPr>
          <p:cNvSpPr txBox="1"/>
          <p:nvPr/>
        </p:nvSpPr>
        <p:spPr>
          <a:xfrm>
            <a:off x="72008" y="3114053"/>
            <a:ext cx="554221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намалювати сторону», «повернути за годинниковою стрілкою на 90°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B0AA1B-DBFA-40B9-A25D-0401971BF72F}"/>
              </a:ext>
            </a:extLst>
          </p:cNvPr>
          <p:cNvSpPr txBox="1"/>
          <p:nvPr/>
        </p:nvSpPr>
        <p:spPr>
          <a:xfrm>
            <a:off x="72007" y="5031343"/>
            <a:ext cx="554221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подати графічно.</a:t>
            </a:r>
          </a:p>
        </p:txBody>
      </p:sp>
    </p:spTree>
    <p:extLst>
      <p:ext uri="{BB962C8B-B14F-4D97-AF65-F5344CB8AC3E}">
        <p14:creationId xmlns:p14="http://schemas.microsoft.com/office/powerpoint/2010/main" xmlns="" val="31516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00487E-375F-47CA-9282-790F1F710EED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повторення з </a:t>
            </a:r>
            <a:r>
              <a:rPr lang="uk-UA" sz="2800" b="1" i="1" kern="0" dirty="0">
                <a:solidFill>
                  <a:srgbClr val="FFFF00"/>
                </a:solidFill>
              </a:rPr>
              <a:t>невідомою кількістю повторень</a:t>
            </a:r>
            <a:r>
              <a:rPr lang="uk-UA" sz="2800" b="1" i="1" kern="0" dirty="0">
                <a:solidFill>
                  <a:srgbClr val="FFFFFF"/>
                </a:solidFill>
              </a:rPr>
              <a:t> передбачає перевірку деякої умови, як наприклад, в алгоритмі забивання цвяха в дошку.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31FE125-0CDB-45BE-8CAB-D0CC648D3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2924" y="2704098"/>
            <a:ext cx="8788310" cy="37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90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Припинення виконання команд циклу відбудеться у випадку, коли висловлювання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A784B2-23A5-4E95-BE75-27CD2A392C7C}"/>
              </a:ext>
            </a:extLst>
          </p:cNvPr>
          <p:cNvSpPr txBox="1"/>
          <p:nvPr/>
        </p:nvSpPr>
        <p:spPr>
          <a:xfrm>
            <a:off x="72008" y="2303255"/>
            <a:ext cx="684990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цвях не забито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FB8F1E-2401-4AC1-8633-E5BAF85DA917}"/>
              </a:ext>
            </a:extLst>
          </p:cNvPr>
          <p:cNvSpPr txBox="1"/>
          <p:nvPr/>
        </p:nvSpPr>
        <p:spPr>
          <a:xfrm>
            <a:off x="72008" y="3101971"/>
            <a:ext cx="684990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Є хибним: цвях можна забивати як з першого чи другого разу, так і через скінченну кількість повторень, аж поки цвях не буде забитий.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83707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481B31-CA24-4DE5-ADAF-16DF96F28F4C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разі, коли в алгоритмі кількість повторів заздалегідь не відома,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Завжди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39C649D-57BF-42E4-AFDF-47C4CD87C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52" y="2998576"/>
            <a:ext cx="5135423" cy="3041089"/>
          </a:xfrm>
          <a:prstGeom prst="rect">
            <a:avLst/>
          </a:prstGeom>
        </p:spPr>
      </p:pic>
      <p:sp>
        <p:nvSpPr>
          <p:cNvPr id="10" name="Восьмикутник 9">
            <a:extLst>
              <a:ext uri="{FF2B5EF4-FFF2-40B4-BE49-F238E27FC236}">
                <a16:creationId xmlns:a16="http://schemas.microsoft.com/office/drawing/2014/main" xmlns="" id="{EF6E5B1D-B295-476B-8A49-58D5DF1865F5}"/>
              </a:ext>
            </a:extLst>
          </p:cNvPr>
          <p:cNvSpPr/>
          <p:nvPr/>
        </p:nvSpPr>
        <p:spPr bwMode="auto">
          <a:xfrm>
            <a:off x="8254913" y="5088686"/>
            <a:ext cx="1548172" cy="1548172"/>
          </a:xfrm>
          <a:prstGeom prst="octag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AEB290-EC4C-4AFD-BFDB-3AC71BBED414}"/>
              </a:ext>
            </a:extLst>
          </p:cNvPr>
          <p:cNvSpPr txBox="1"/>
          <p:nvPr/>
        </p:nvSpPr>
        <p:spPr>
          <a:xfrm>
            <a:off x="5935850" y="2721704"/>
            <a:ext cx="618629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зупинити виконання команд, розміщених у тілі такого циклу, користувачу слід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Зупинити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35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4814624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Алгоритм, за яким виконавець буде виконувати команду «ходити по сцені», поки не буде натиснута 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Зупинити</a:t>
            </a:r>
            <a:r>
              <a:rPr lang="uk-UA" sz="2800" b="1" i="1" kern="0" dirty="0">
                <a:solidFill>
                  <a:srgbClr val="FFFFFF"/>
                </a:solidFill>
              </a:rPr>
              <a:t>, можна подати графічно.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0A8C6F-313B-47BC-AEA1-750B51C3E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1196763"/>
            <a:ext cx="6812731" cy="517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6899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такий циклічний алгоритм можна подати у вигляді програми.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CCEE8C-32D5-4C46-892A-7B99F345D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61" y="2293423"/>
            <a:ext cx="7152235" cy="41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77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://digitalmanagers.ru/uploads/images/00/00/02/2014/03/17/265216938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2" b="3350"/>
          <a:stretch/>
        </p:blipFill>
        <p:spPr bwMode="auto">
          <a:xfrm>
            <a:off x="6943241" y="2341346"/>
            <a:ext cx="4536285" cy="423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rog-school.ru/wp-content/uploads/2010/08/120076-yan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46" t="3810" r="15740"/>
          <a:stretch/>
        </p:blipFill>
        <p:spPr bwMode="auto">
          <a:xfrm>
            <a:off x="2097264" y="2294851"/>
            <a:ext cx="3792091" cy="41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Процеси, які повторюються, називаються </a:t>
            </a:r>
            <a:r>
              <a:rPr lang="uk-UA" sz="2800" b="1" i="1" kern="0" dirty="0">
                <a:solidFill>
                  <a:srgbClr val="FFFF00"/>
                </a:solidFill>
              </a:rPr>
              <a:t>циклічними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917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856054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Герой твору Марка Твена Том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Сойєр</a:t>
            </a:r>
            <a:r>
              <a:rPr lang="uk-UA" sz="2800" b="1" i="1" kern="0" dirty="0">
                <a:solidFill>
                  <a:srgbClr val="FFFFFF"/>
                </a:solidFill>
              </a:rPr>
              <a:t> мав фарбувати огорожу за циклічним алгоритмом: одну й ту саму команду — фарбування стовпчика огорожі — слід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853" y="3372063"/>
            <a:ext cx="4680488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повторювати, доки всю огорожу не буде пофарбовано.</a:t>
            </a:r>
          </a:p>
        </p:txBody>
      </p:sp>
    </p:spTree>
    <p:extLst>
      <p:ext uri="{BB962C8B-B14F-4D97-AF65-F5344CB8AC3E}">
        <p14:creationId xmlns:p14="http://schemas.microsoft.com/office/powerpoint/2010/main" xmlns="" val="340047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повторів може бути різною, але </a:t>
            </a:r>
            <a:r>
              <a:rPr lang="uk-UA" sz="2800" b="1" i="1" kern="0" dirty="0">
                <a:solidFill>
                  <a:srgbClr val="FFFF00"/>
                </a:solidFill>
              </a:rPr>
              <a:t>скінченною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7BFB298-4AB2-4B8D-88B5-3B1F991EF37C}"/>
              </a:ext>
            </a:extLst>
          </p:cNvPr>
          <p:cNvSpPr/>
          <p:nvPr/>
        </p:nvSpPr>
        <p:spPr>
          <a:xfrm>
            <a:off x="72008" y="1801824"/>
            <a:ext cx="5040766" cy="1895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повторів при фарбуванні огорожі залежить від кількості стовпчиків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6984CD5-6FDD-4C27-9005-1E9DE9944A77}"/>
              </a:ext>
            </a:extLst>
          </p:cNvPr>
          <p:cNvSpPr/>
          <p:nvPr/>
        </p:nvSpPr>
        <p:spPr>
          <a:xfrm>
            <a:off x="5230761" y="1801824"/>
            <a:ext cx="6891391" cy="1895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повторів при вивченні вірша залежить від здібностей до запам'ятовування конкретної людини</a:t>
            </a:r>
          </a:p>
        </p:txBody>
      </p:sp>
    </p:spTree>
    <p:extLst>
      <p:ext uri="{BB962C8B-B14F-4D97-AF65-F5344CB8AC3E}">
        <p14:creationId xmlns:p14="http://schemas.microsoft.com/office/powerpoint/2010/main" xmlns="" val="260060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алгоритмах розв'язування багатьох задач потрібно виконати одну або кілька команд більше ніж один раз.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4" descr="http://thumbs.dreamstime.com/z/algorithm-goal-achievement-d-man-standing-computer-target-end-417855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86103" l="8077" r="88231">
                        <a14:foregroundMark x1="21308" y1="52770" x2="21308" y2="52770"/>
                        <a14:foregroundMark x1="36308" y1="48263" x2="36308" y2="48263"/>
                        <a14:foregroundMark x1="24308" y1="20000" x2="24308" y2="20000"/>
                        <a14:foregroundMark x1="69615" y1="70141" x2="84769" y2="82254"/>
                        <a14:foregroundMark x1="69462" y1="78873" x2="69462" y2="78873"/>
                        <a14:foregroundMark x1="74077" y1="82535" x2="82385" y2="84507"/>
                        <a14:foregroundMark x1="74231" y1="67700" x2="79077" y2="68357"/>
                        <a14:foregroundMark x1="74462" y1="69484" x2="74462" y2="69484"/>
                        <a14:foregroundMark x1="70154" y1="73709" x2="70154" y2="73709"/>
                        <a14:foregroundMark x1="81077" y1="75117" x2="81077" y2="75117"/>
                        <a14:foregroundMark x1="70923" y1="76620" x2="70923" y2="76620"/>
                        <a14:foregroundMark x1="72385" y1="78685" x2="77000" y2="81127"/>
                        <a14:foregroundMark x1="84231" y1="80000" x2="84923" y2="74648"/>
                        <a14:foregroundMark x1="82154" y1="71737" x2="78692" y2="69202"/>
                        <a14:foregroundMark x1="18769" y1="45634" x2="15846" y2="40000"/>
                        <a14:foregroundMark x1="78154" y1="76244" x2="80692" y2="71080"/>
                        <a14:foregroundMark x1="86231" y1="78685" x2="84000" y2="70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9" r="11527" b="14167"/>
          <a:stretch/>
        </p:blipFill>
        <p:spPr bwMode="auto">
          <a:xfrm>
            <a:off x="7109192" y="2476094"/>
            <a:ext cx="4680520" cy="40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круглений прямокутник 8"/>
          <p:cNvSpPr/>
          <p:nvPr/>
        </p:nvSpPr>
        <p:spPr>
          <a:xfrm>
            <a:off x="7253207" y="3796315"/>
            <a:ext cx="2664296" cy="176144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9"/>
          <p:cNvSpPr/>
          <p:nvPr/>
        </p:nvSpPr>
        <p:spPr>
          <a:xfrm rot="18900000">
            <a:off x="9653871" y="307482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8" y="2362359"/>
            <a:ext cx="637528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такі алгоритми мають містити команди, які визначатимуть, які команди повинні виконатися неодноразово і скільки саме разів.</a:t>
            </a:r>
          </a:p>
        </p:txBody>
      </p:sp>
    </p:spTree>
    <p:extLst>
      <p:ext uri="{BB962C8B-B14F-4D97-AF65-F5344CB8AC3E}">
        <p14:creationId xmlns:p14="http://schemas.microsoft.com/office/powerpoint/2010/main" xmlns="" val="270396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таку задачу.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u="sng" kern="0" dirty="0">
                <a:solidFill>
                  <a:srgbClr val="FFFFFF"/>
                </a:solidFill>
              </a:rPr>
              <a:t>Задача</a:t>
            </a:r>
            <a:r>
              <a:rPr lang="uk-UA" sz="2800" b="1" i="1" kern="0" dirty="0">
                <a:solidFill>
                  <a:srgbClr val="FFFFFF"/>
                </a:solidFill>
              </a:rPr>
              <a:t>. У дворі є порожні діжка і відро ємністю 50 л і 10 л відповідно та колодязь. Потрібно наповнити діжку водою.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4" descr="http://yak-prosto.com/images/c/d/yak-zrobiti-vid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062" y="4734701"/>
            <a:ext cx="1466251" cy="155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ncrypted-tbn1.gstatic.com/images?q=tbn:ANd9GcSNGguJHDMeCRcjBWjbWfUIHSu2HaysQqe5-ylWdaHYfeWbOmN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6" t="4125" r="18559" b="3078"/>
          <a:stretch/>
        </p:blipFill>
        <p:spPr bwMode="auto">
          <a:xfrm>
            <a:off x="9585913" y="3299092"/>
            <a:ext cx="2160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health-treatment.ru/uploads/kype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40"/>
          <a:stretch/>
        </p:blipFill>
        <p:spPr bwMode="auto">
          <a:xfrm>
            <a:off x="697258" y="3155459"/>
            <a:ext cx="3518795" cy="315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64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Очевидно, для розв'язування цієї задачі потрібно виконати такий алгоритм: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3317" y="2476094"/>
            <a:ext cx="9036496" cy="51077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Узяти відро.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3317" y="3032792"/>
            <a:ext cx="9036496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Повторити 5 разів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4877" y="3589490"/>
            <a:ext cx="8424936" cy="51077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Підійти до колодязя.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4877" y="4146188"/>
            <a:ext cx="8424936" cy="51077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Набрати з колодязя повне відро води.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4583" y="4702886"/>
            <a:ext cx="8424936" cy="51077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Підійти </a:t>
            </a:r>
            <a:r>
              <a:rPr kumimoji="0" lang="uk-UA" sz="24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 повним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відром води до діжки.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4583" y="5261949"/>
            <a:ext cx="8424936" cy="51077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Вилити воду з відра в діжку.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23023" y="5816282"/>
            <a:ext cx="9036496" cy="51077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Поставити відро.</a:t>
            </a:r>
          </a:p>
        </p:txBody>
      </p:sp>
    </p:spTree>
    <p:extLst>
      <p:ext uri="{BB962C8B-B14F-4D97-AF65-F5344CB8AC3E}">
        <p14:creationId xmlns:p14="http://schemas.microsoft.com/office/powerpoint/2010/main" xmlns="" val="155352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861" y="0"/>
            <a:ext cx="2667677" cy="6858000"/>
          </a:xfrm>
          <a:prstGeom prst="rect">
            <a:avLst/>
          </a:prstGeom>
        </p:spPr>
      </p:pic>
      <p:sp>
        <p:nvSpPr>
          <p:cNvPr id="9" name="Округлений прямокутник 6"/>
          <p:cNvSpPr/>
          <p:nvPr/>
        </p:nvSpPr>
        <p:spPr>
          <a:xfrm>
            <a:off x="9368854" y="1441772"/>
            <a:ext cx="2736304" cy="4003451"/>
          </a:xfrm>
          <a:prstGeom prst="roundRect">
            <a:avLst/>
          </a:prstGeom>
          <a:solidFill>
            <a:srgbClr val="FF0000">
              <a:alpha val="30000"/>
            </a:srgbClr>
          </a:solidFill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9"/>
          <p:cNvSpPr/>
          <p:nvPr/>
        </p:nvSpPr>
        <p:spPr>
          <a:xfrm>
            <a:off x="9608948" y="2136291"/>
            <a:ext cx="2324747" cy="3092910"/>
          </a:xfrm>
          <a:prstGeom prst="roundRect">
            <a:avLst/>
          </a:prstGeom>
          <a:solidFill>
            <a:srgbClr val="CC00FF">
              <a:alpha val="30000"/>
            </a:srgbClr>
          </a:solidFill>
          <a:ln w="76200" cap="flat" cmpd="sng" algn="ctr">
            <a:solidFill>
              <a:srgbClr val="CC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8492" y="4469354"/>
            <a:ext cx="3024336" cy="578882"/>
          </a:xfrm>
          <a:prstGeom prst="wedgeRoundRectCallout">
            <a:avLst>
              <a:gd name="adj1" fmla="val 76705"/>
              <a:gd name="adj2" fmla="val -157526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Тіло циклу</a:t>
            </a:r>
          </a:p>
        </p:txBody>
      </p:sp>
      <p:sp>
        <p:nvSpPr>
          <p:cNvPr id="13" name="Округлений прямокутник 11"/>
          <p:cNvSpPr/>
          <p:nvPr/>
        </p:nvSpPr>
        <p:spPr>
          <a:xfrm>
            <a:off x="9786077" y="1543323"/>
            <a:ext cx="1959040" cy="535239"/>
          </a:xfrm>
          <a:prstGeom prst="roundRect">
            <a:avLst/>
          </a:prstGeom>
          <a:solidFill>
            <a:srgbClr val="00B050">
              <a:alpha val="30000"/>
            </a:srgbClr>
          </a:solidFill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3375" y="1196752"/>
            <a:ext cx="3449453" cy="1055608"/>
          </a:xfrm>
          <a:prstGeom prst="wedgeRoundRectCallout">
            <a:avLst>
              <a:gd name="adj1" fmla="val 72059"/>
              <a:gd name="adj2" fmla="val -753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Заголовок циклу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15" y="3443497"/>
            <a:ext cx="4005983" cy="3060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202" y="2407584"/>
            <a:ext cx="8478344" cy="954107"/>
          </a:xfrm>
          <a:prstGeom prst="wedgeRectCallout">
            <a:avLst>
              <a:gd name="adj1" fmla="val 59782"/>
              <a:gd name="adj2" fmla="val -414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Така команда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командою циклу 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07824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повтореннями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2715596"/>
            <a:ext cx="651477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Вираз «багаторазове виконання» означає, що команди будуть виконуватися </a:t>
            </a:r>
            <a:r>
              <a:rPr lang="uk-UA" sz="2800" b="1" i="1" kern="0" dirty="0">
                <a:solidFill>
                  <a:srgbClr val="FFFF00"/>
                </a:solidFill>
              </a:rPr>
              <a:t>скінченну</a:t>
            </a:r>
            <a:r>
              <a:rPr lang="uk-UA" sz="2800" b="1" i="1" kern="0" dirty="0">
                <a:solidFill>
                  <a:srgbClr val="FFFFFF"/>
                </a:solidFill>
              </a:rPr>
              <a:t> кількість разів.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Повторення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— базова алгоритмічна структура, призначена для організації багаторазового виконання набору команд.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47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88441</TotalTime>
  <Words>616</Words>
  <Application>Microsoft Office PowerPoint</Application>
  <PresentationFormat>Произвольный</PresentationFormat>
  <Paragraphs>76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Алгоритми з повтореннями</vt:lpstr>
      <vt:lpstr>Алгоритми з повтореннями</vt:lpstr>
      <vt:lpstr>Алгоритми з повтореннями</vt:lpstr>
      <vt:lpstr>Алгоритми з повтореннями</vt:lpstr>
      <vt:lpstr>Алгоритми з повтореннями</vt:lpstr>
      <vt:lpstr>Алгоритми з повтореннями</vt:lpstr>
      <vt:lpstr>Алгоритми з повтореннями</vt:lpstr>
      <vt:lpstr>Алгоритми з повтореннями</vt:lpstr>
      <vt:lpstr>Алгоритми з повтореннями</vt:lpstr>
      <vt:lpstr>Алгоритми з повтореннями</vt:lpstr>
      <vt:lpstr>Алгоритми з повтореннями</vt:lpstr>
      <vt:lpstr>Алгоритми з повтореннями</vt:lpstr>
      <vt:lpstr>Алгоритми з повтореннями</vt:lpstr>
      <vt:lpstr>Алгоритми з повтореннями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Admin</cp:lastModifiedBy>
  <cp:revision>450</cp:revision>
  <dcterms:created xsi:type="dcterms:W3CDTF">2016-06-06T19:48:43Z</dcterms:created>
  <dcterms:modified xsi:type="dcterms:W3CDTF">2020-04-07T12:21:39Z</dcterms:modified>
</cp:coreProperties>
</file>