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570" r:id="rId3"/>
    <p:sldId id="569" r:id="rId4"/>
    <p:sldId id="592" r:id="rId5"/>
    <p:sldId id="593" r:id="rId6"/>
    <p:sldId id="594" r:id="rId7"/>
    <p:sldId id="595" r:id="rId8"/>
    <p:sldId id="596" r:id="rId9"/>
    <p:sldId id="598" r:id="rId10"/>
    <p:sldId id="599" r:id="rId11"/>
    <p:sldId id="600" r:id="rId12"/>
    <p:sldId id="601" r:id="rId13"/>
    <p:sldId id="602" r:id="rId14"/>
    <p:sldId id="603" r:id="rId15"/>
    <p:sldId id="607" r:id="rId16"/>
    <p:sldId id="608" r:id="rId17"/>
    <p:sldId id="604" r:id="rId18"/>
    <p:sldId id="609" r:id="rId19"/>
    <p:sldId id="610" r:id="rId20"/>
    <p:sldId id="605" r:id="rId21"/>
    <p:sldId id="611" r:id="rId22"/>
    <p:sldId id="612" r:id="rId23"/>
    <p:sldId id="613" r:id="rId24"/>
    <p:sldId id="614" r:id="rId25"/>
    <p:sldId id="615" r:id="rId26"/>
    <p:sldId id="618" r:id="rId27"/>
    <p:sldId id="620" r:id="rId28"/>
    <p:sldId id="619" r:id="rId29"/>
    <p:sldId id="616" r:id="rId30"/>
    <p:sldId id="621" r:id="rId31"/>
    <p:sldId id="622" r:id="rId32"/>
    <p:sldId id="590" r:id="rId33"/>
    <p:sldId id="591" r:id="rId34"/>
    <p:sldId id="338" r:id="rId35"/>
    <p:sldId id="304" r:id="rId3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1" clrIdx="0">
    <p:extLst>
      <p:ext uri="{19B8F6BF-5375-455C-9EA6-DF929625EA0E}">
        <p15:presenceInfo xmlns:p15="http://schemas.microsoft.com/office/powerpoint/2012/main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414141"/>
    <a:srgbClr val="D14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1" autoAdjust="0"/>
    <p:restoredTop sz="94660"/>
  </p:normalViewPr>
  <p:slideViewPr>
    <p:cSldViewPr snapToGrid="0">
      <p:cViewPr varScale="1">
        <p:scale>
          <a:sx n="78" d="100"/>
          <a:sy n="78" d="100"/>
        </p:scale>
        <p:origin x="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dirty="0"/>
            <a:t>дублювати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dirty="0"/>
            <a:t>вилучити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dirty="0">
              <a:solidFill>
                <a:srgbClr val="002060"/>
              </a:solidFill>
            </a:rPr>
            <a:t>отримати про неї довідку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додати до неї коментар — пояснення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27964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AD2F74AD-5B6A-4346-8349-090AC68FEE9A}" type="pres">
      <dgm:prSet presAssocID="{1B81C372-925C-46FC-96B1-2F1AAF945560}" presName="text_2" presStyleLbl="node1" presStyleIdx="1" presStyleCnt="4" custScaleY="127964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46297F79-2755-4E7F-87B4-88629DD167EF}" type="pres">
      <dgm:prSet presAssocID="{FFF60420-B008-4E57-9B7A-8B5C4B8F1F0F}" presName="text_3" presStyleLbl="node1" presStyleIdx="2" presStyleCnt="4" custScaleY="127964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E97A966C-ADE1-481C-9602-29D743F1F5D5}" type="pres">
      <dgm:prSet presAssocID="{574467BF-CB95-4D99-A5FA-460B08A3B1CD}" presName="text_4" presStyleLbl="node1" presStyleIdx="3" presStyleCnt="4" custScaleY="127964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800" b="1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створити файл для нового проекту, вибравши команду </a:t>
          </a:r>
          <a:r>
            <a:rPr lang="uk-UA" sz="2800" b="1" i="1" noProof="0" dirty="0">
              <a:solidFill>
                <a:schemeClr val="bg1"/>
              </a:solidFill>
            </a:rPr>
            <a:t>Новий</a:t>
          </a:r>
          <a:r>
            <a:rPr lang="uk-UA" sz="2800" i="1" noProof="0" dirty="0">
              <a:solidFill>
                <a:schemeClr val="bg1"/>
              </a:solidFill>
            </a:rPr>
            <a:t> з меню </a:t>
          </a:r>
          <a:r>
            <a:rPr lang="uk-UA" sz="2800" b="1" i="1" noProof="0" dirty="0">
              <a:solidFill>
                <a:schemeClr val="bg1"/>
              </a:solidFill>
            </a:rPr>
            <a:t>Файл</a:t>
          </a:r>
          <a:r>
            <a:rPr lang="uk-UA" sz="2800" i="1" noProof="0" dirty="0">
              <a:solidFill>
                <a:schemeClr val="bg1"/>
              </a:solidFill>
            </a:rPr>
            <a:t>;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b="1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задати виконавців;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800" b="1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800" i="1" noProof="0" dirty="0">
              <a:solidFill>
                <a:srgbClr val="002060"/>
              </a:solidFill>
            </a:rPr>
            <a:t>спланувати події, що відбуватимуться на сцені;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800" b="1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дібрати команди, які відповідатимуть запланованим подіям;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3F244AEF-BD16-4508-9A5A-9640B519654B}" type="pres">
      <dgm:prSet presAssocID="{D7D30CB0-42E3-4872-8223-5BD4079EBA38}" presName="descendantText" presStyleLbl="alignAcc1" presStyleIdx="0" presStyleCnt="4" custScaleY="119719">
        <dgm:presLayoutVars>
          <dgm:bulletEnabled val="1"/>
        </dgm:presLayoutVars>
      </dgm:prSet>
      <dgm:spPr/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E5CB376A-E1F5-4E26-86CA-E248F361C893}" type="pres">
      <dgm:prSet presAssocID="{505724CF-73FE-4F1F-810B-DEF145202D2D}" presName="descendantText" presStyleLbl="alignAcc1" presStyleIdx="1" presStyleCnt="4" custScaleY="123078">
        <dgm:presLayoutVars>
          <dgm:bulletEnabled val="1"/>
        </dgm:presLayoutVars>
      </dgm:prSet>
      <dgm:spPr/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9E04A936-A0BD-4697-B593-D6F4E69814DB}" type="pres">
      <dgm:prSet presAssocID="{D304DA83-E892-49A6-BA60-69FB1CA5F3EB}" presName="descendantText" presStyleLbl="alignAcc1" presStyleIdx="2" presStyleCnt="4" custScaleY="123078">
        <dgm:presLayoutVars>
          <dgm:bulletEnabled val="1"/>
        </dgm:presLayoutVars>
      </dgm:prSet>
      <dgm:spPr/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DAD2266-D1F5-4340-BFC3-C47B398908AF}" type="pres">
      <dgm:prSet presAssocID="{BD2FBB3C-F6C2-44FB-ADE3-293FFDDC2A2E}" presName="descendantText" presStyleLbl="alignAcc1" presStyleIdx="3" presStyleCnt="4" custScaleY="123078">
        <dgm:presLayoutVars>
          <dgm:bulletEnabled val="1"/>
        </dgm:presLayoutVars>
      </dgm:prSet>
      <dgm:spPr/>
    </dgm:pt>
  </dgm:ptLst>
  <dgm:cxnLst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400" b="1" i="1" noProof="0" dirty="0"/>
            <a:t>5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перемістити обрані команди з блоків команд в область складання програми;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b="1" i="1" noProof="0" dirty="0"/>
            <a:t>6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задати значення параметрів команд;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400" b="1" i="1" noProof="0" dirty="0">
              <a:solidFill>
                <a:srgbClr val="002060"/>
              </a:solidFill>
            </a:rPr>
            <a:t>7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800" i="1" noProof="0" dirty="0">
              <a:solidFill>
                <a:srgbClr val="002060"/>
              </a:solidFill>
            </a:rPr>
            <a:t>упорядкувати та об'єднати команди в один блок;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400" b="1" i="1" noProof="0" dirty="0"/>
            <a:t>8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запустити проект на виконання, перевірити правильність отриманого результату;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F374F58C-EB2A-4DAB-A18C-88122204DFE2}">
      <dgm:prSet custT="1"/>
      <dgm:spPr>
        <a:solidFill>
          <a:srgbClr val="008000"/>
        </a:solidFill>
      </dgm:spPr>
      <dgm:t>
        <a:bodyPr/>
        <a:lstStyle/>
        <a:p>
          <a:r>
            <a:rPr lang="uk-UA" sz="2400" b="1" i="1" noProof="0" dirty="0"/>
            <a:t>9</a:t>
          </a:r>
        </a:p>
      </dgm:t>
    </dgm:pt>
    <dgm:pt modelId="{AEE2AB6D-49B1-41FC-8208-C993457DA78C}" type="parTrans" cxnId="{02B5426A-EFBB-41A6-814D-FAA5DD8D60F2}">
      <dgm:prSet/>
      <dgm:spPr/>
      <dgm:t>
        <a:bodyPr/>
        <a:lstStyle/>
        <a:p>
          <a:endParaRPr lang="uk-UA" sz="2000" i="1" noProof="0" dirty="0"/>
        </a:p>
      </dgm:t>
    </dgm:pt>
    <dgm:pt modelId="{498D3C6A-AC2D-4D14-A0CF-0F4AB516345B}" type="sibTrans" cxnId="{02B5426A-EFBB-41A6-814D-FAA5DD8D60F2}">
      <dgm:prSet/>
      <dgm:spPr/>
      <dgm:t>
        <a:bodyPr/>
        <a:lstStyle/>
        <a:p>
          <a:endParaRPr lang="uk-UA" sz="2000" i="1" noProof="0" dirty="0"/>
        </a:p>
      </dgm:t>
    </dgm:pt>
    <dgm:pt modelId="{B475EEBB-264E-46F2-AF39-9E5FB4C3BE66}">
      <dgm:prSet custT="1"/>
      <dgm:spPr>
        <a:solidFill>
          <a:srgbClr val="00800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за потреби </a:t>
          </a:r>
          <a:r>
            <a:rPr lang="uk-UA" sz="2800" i="1" noProof="0" dirty="0" err="1">
              <a:solidFill>
                <a:schemeClr val="bg1"/>
              </a:solidFill>
            </a:rPr>
            <a:t>внести</a:t>
          </a:r>
          <a:r>
            <a:rPr lang="uk-UA" sz="2800" i="1" noProof="0" dirty="0">
              <a:solidFill>
                <a:schemeClr val="bg1"/>
              </a:solidFill>
            </a:rPr>
            <a:t> зміни до програми.</a:t>
          </a:r>
        </a:p>
      </dgm:t>
    </dgm:pt>
    <dgm:pt modelId="{2E1F1521-1DB5-4241-B00A-C0C4C6BD7160}" type="parTrans" cxnId="{9C9768E5-5FA2-4A03-AC0E-A72C71BF6B7E}">
      <dgm:prSet/>
      <dgm:spPr/>
      <dgm:t>
        <a:bodyPr/>
        <a:lstStyle/>
        <a:p>
          <a:endParaRPr lang="uk-UA" sz="2000" i="1" noProof="0" dirty="0"/>
        </a:p>
      </dgm:t>
    </dgm:pt>
    <dgm:pt modelId="{66595C30-3806-4750-9A33-3C3398AAF847}" type="sibTrans" cxnId="{9C9768E5-5FA2-4A03-AC0E-A72C71BF6B7E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3F244AEF-BD16-4508-9A5A-9640B519654B}" type="pres">
      <dgm:prSet presAssocID="{D7D30CB0-42E3-4872-8223-5BD4079EBA38}" presName="descendantText" presStyleLbl="alignAcc1" presStyleIdx="0" presStyleCnt="5" custScaleY="119719">
        <dgm:presLayoutVars>
          <dgm:bulletEnabled val="1"/>
        </dgm:presLayoutVars>
      </dgm:prSet>
      <dgm:spPr/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E5CB376A-E1F5-4E26-86CA-E248F361C893}" type="pres">
      <dgm:prSet presAssocID="{505724CF-73FE-4F1F-810B-DEF145202D2D}" presName="descendantText" presStyleLbl="alignAcc1" presStyleIdx="1" presStyleCnt="5" custScaleY="123078">
        <dgm:presLayoutVars>
          <dgm:bulletEnabled val="1"/>
        </dgm:presLayoutVars>
      </dgm:prSet>
      <dgm:spPr/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9E04A936-A0BD-4697-B593-D6F4E69814DB}" type="pres">
      <dgm:prSet presAssocID="{D304DA83-E892-49A6-BA60-69FB1CA5F3EB}" presName="descendantText" presStyleLbl="alignAcc1" presStyleIdx="2" presStyleCnt="5" custScaleY="123078">
        <dgm:presLayoutVars>
          <dgm:bulletEnabled val="1"/>
        </dgm:presLayoutVars>
      </dgm:prSet>
      <dgm:spPr/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2DAD2266-D1F5-4340-BFC3-C47B398908AF}" type="pres">
      <dgm:prSet presAssocID="{BD2FBB3C-F6C2-44FB-ADE3-293FFDDC2A2E}" presName="descendantText" presStyleLbl="alignAcc1" presStyleIdx="3" presStyleCnt="5" custScaleY="123078">
        <dgm:presLayoutVars>
          <dgm:bulletEnabled val="1"/>
        </dgm:presLayoutVars>
      </dgm:prSet>
      <dgm:spPr/>
    </dgm:pt>
    <dgm:pt modelId="{BBC170C1-9E6D-4B14-AA4E-A2B4D348D49E}" type="pres">
      <dgm:prSet presAssocID="{CBD0887E-48FF-4408-8A40-C2998DEE25A6}" presName="sp" presStyleCnt="0"/>
      <dgm:spPr/>
    </dgm:pt>
    <dgm:pt modelId="{3BB0B817-E768-42E1-B48F-A9B44B82C157}" type="pres">
      <dgm:prSet presAssocID="{F374F58C-EB2A-4DAB-A18C-88122204DFE2}" presName="composite" presStyleCnt="0"/>
      <dgm:spPr/>
    </dgm:pt>
    <dgm:pt modelId="{EBD4C652-875D-4E3B-BCAE-25007D58F96A}" type="pres">
      <dgm:prSet presAssocID="{F374F58C-EB2A-4DAB-A18C-88122204DFE2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BB64508B-8A65-44E4-A925-E18E98C3A57A}" type="pres">
      <dgm:prSet presAssocID="{F374F58C-EB2A-4DAB-A18C-88122204DFE2}" presName="descendantText" presStyleLbl="alignAcc1" presStyleIdx="4" presStyleCnt="5" custScaleY="123078">
        <dgm:presLayoutVars>
          <dgm:bulletEnabled val="1"/>
        </dgm:presLayoutVars>
      </dgm:prSet>
      <dgm:spPr/>
    </dgm:pt>
  </dgm:ptLst>
  <dgm:cxnLst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5585C903-A002-47F0-9779-9D02A5019455}" type="presOf" srcId="{F374F58C-EB2A-4DAB-A18C-88122204DFE2}" destId="{EBD4C652-875D-4E3B-BCAE-25007D58F96A}" srcOrd="0" destOrd="0" presId="urn:microsoft.com/office/officeart/2005/8/layout/chevron2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02B5426A-EFBB-41A6-814D-FAA5DD8D60F2}" srcId="{D78CCA78-9DA2-42F1-AEC8-9213A79BDB16}" destId="{F374F58C-EB2A-4DAB-A18C-88122204DFE2}" srcOrd="4" destOrd="0" parTransId="{AEE2AB6D-49B1-41FC-8208-C993457DA78C}" sibTransId="{498D3C6A-AC2D-4D14-A0CF-0F4AB516345B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9C9768E5-5FA2-4A03-AC0E-A72C71BF6B7E}" srcId="{F374F58C-EB2A-4DAB-A18C-88122204DFE2}" destId="{B475EEBB-264E-46F2-AF39-9E5FB4C3BE66}" srcOrd="0" destOrd="0" parTransId="{2E1F1521-1DB5-4241-B00A-C0C4C6BD7160}" sibTransId="{66595C30-3806-4750-9A33-3C3398AAF847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330542EF-1209-4BCF-8DFF-21B6088845E9}" type="presOf" srcId="{B475EEBB-264E-46F2-AF39-9E5FB4C3BE66}" destId="{BB64508B-8A65-44E4-A925-E18E98C3A57A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  <dgm:cxn modelId="{089432B9-6CFE-432F-9AC5-90762F2DEE8A}" type="presParOf" srcId="{90F7D88D-44C1-4494-B17A-D58C5BD2886B}" destId="{BBC170C1-9E6D-4B14-AA4E-A2B4D348D49E}" srcOrd="7" destOrd="0" presId="urn:microsoft.com/office/officeart/2005/8/layout/chevron2"/>
    <dgm:cxn modelId="{170D809A-93E6-45DA-9F9E-D4F1F1F40AFC}" type="presParOf" srcId="{90F7D88D-44C1-4494-B17A-D58C5BD2886B}" destId="{3BB0B817-E768-42E1-B48F-A9B44B82C157}" srcOrd="8" destOrd="0" presId="urn:microsoft.com/office/officeart/2005/8/layout/chevron2"/>
    <dgm:cxn modelId="{31964B53-E06F-4A30-BF47-983B6EA6FAF3}" type="presParOf" srcId="{3BB0B817-E768-42E1-B48F-A9B44B82C157}" destId="{EBD4C652-875D-4E3B-BCAE-25007D58F96A}" srcOrd="0" destOrd="0" presId="urn:microsoft.com/office/officeart/2005/8/layout/chevron2"/>
    <dgm:cxn modelId="{13FC51BB-7D43-4027-A7D6-2C019A47250C}" type="presParOf" srcId="{3BB0B817-E768-42E1-B48F-A9B44B82C157}" destId="{BB64508B-8A65-44E4-A925-E18E98C3A5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210203" y="-798036"/>
          <a:ext cx="6204422" cy="6204422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20554" y="255164"/>
          <a:ext cx="5229550" cy="9071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dirty="0"/>
            <a:t>дублювати</a:t>
          </a:r>
        </a:p>
      </dsp:txBody>
      <dsp:txXfrm>
        <a:off x="520554" y="255164"/>
        <a:ext cx="5229550" cy="907198"/>
      </dsp:txXfrm>
    </dsp:sp>
    <dsp:sp modelId="{27878C57-BBF6-4C22-88FA-1C3D4933722D}">
      <dsp:nvSpPr>
        <dsp:cNvPr id="0" name=""/>
        <dsp:cNvSpPr/>
      </dsp:nvSpPr>
      <dsp:spPr>
        <a:xfrm>
          <a:off x="77461" y="265671"/>
          <a:ext cx="886185" cy="886185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27011" y="1318771"/>
          <a:ext cx="4823093" cy="907198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dirty="0"/>
            <a:t>вилучити</a:t>
          </a:r>
        </a:p>
      </dsp:txBody>
      <dsp:txXfrm>
        <a:off x="927011" y="1318771"/>
        <a:ext cx="4823093" cy="907198"/>
      </dsp:txXfrm>
    </dsp:sp>
    <dsp:sp modelId="{E63EBB38-5984-4F74-98F1-254621592311}">
      <dsp:nvSpPr>
        <dsp:cNvPr id="0" name=""/>
        <dsp:cNvSpPr/>
      </dsp:nvSpPr>
      <dsp:spPr>
        <a:xfrm>
          <a:off x="483918" y="1329278"/>
          <a:ext cx="886185" cy="886185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27011" y="2382379"/>
          <a:ext cx="4823093" cy="90719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dirty="0">
              <a:solidFill>
                <a:srgbClr val="002060"/>
              </a:solidFill>
            </a:rPr>
            <a:t>отримати про неї довідку</a:t>
          </a:r>
        </a:p>
      </dsp:txBody>
      <dsp:txXfrm>
        <a:off x="927011" y="2382379"/>
        <a:ext cx="4823093" cy="907198"/>
      </dsp:txXfrm>
    </dsp:sp>
    <dsp:sp modelId="{D13D7DA6-9D1E-4150-A6AE-C6ABC36166D5}">
      <dsp:nvSpPr>
        <dsp:cNvPr id="0" name=""/>
        <dsp:cNvSpPr/>
      </dsp:nvSpPr>
      <dsp:spPr>
        <a:xfrm>
          <a:off x="483918" y="2392885"/>
          <a:ext cx="886185" cy="886185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20554" y="3445986"/>
          <a:ext cx="5229550" cy="90719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i="1" kern="1200" noProof="0" dirty="0"/>
            <a:t>додати до неї коментар — пояснення</a:t>
          </a:r>
        </a:p>
      </dsp:txBody>
      <dsp:txXfrm>
        <a:off x="520554" y="3445986"/>
        <a:ext cx="5229550" cy="907198"/>
      </dsp:txXfrm>
    </dsp:sp>
    <dsp:sp modelId="{AA2029A9-878F-42BF-A694-5944B1AD983E}">
      <dsp:nvSpPr>
        <dsp:cNvPr id="0" name=""/>
        <dsp:cNvSpPr/>
      </dsp:nvSpPr>
      <dsp:spPr>
        <a:xfrm>
          <a:off x="77461" y="3456492"/>
          <a:ext cx="886185" cy="886185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67593" y="241650"/>
          <a:ext cx="1117290" cy="78210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noProof="0" dirty="0"/>
            <a:t>1</a:t>
          </a:r>
        </a:p>
      </dsp:txBody>
      <dsp:txXfrm rot="-5400000">
        <a:off x="1" y="465109"/>
        <a:ext cx="782103" cy="335187"/>
      </dsp:txXfrm>
    </dsp:sp>
    <dsp:sp modelId="{3F244AEF-BD16-4508-9A5A-9640B519654B}">
      <dsp:nvSpPr>
        <dsp:cNvPr id="0" name=""/>
        <dsp:cNvSpPr/>
      </dsp:nvSpPr>
      <dsp:spPr>
        <a:xfrm rot="5400000">
          <a:off x="5981171" y="-5196651"/>
          <a:ext cx="869903" cy="11268038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створити файл для нового проекту, вибравши команду </a:t>
          </a:r>
          <a:r>
            <a:rPr lang="uk-UA" sz="2800" b="1" i="1" kern="1200" noProof="0" dirty="0">
              <a:solidFill>
                <a:schemeClr val="bg1"/>
              </a:solidFill>
            </a:rPr>
            <a:t>Новий</a:t>
          </a:r>
          <a:r>
            <a:rPr lang="uk-UA" sz="2800" i="1" kern="1200" noProof="0" dirty="0">
              <a:solidFill>
                <a:schemeClr val="bg1"/>
              </a:solidFill>
            </a:rPr>
            <a:t> з меню </a:t>
          </a:r>
          <a:r>
            <a:rPr lang="uk-UA" sz="2800" b="1" i="1" kern="1200" noProof="0" dirty="0">
              <a:solidFill>
                <a:schemeClr val="bg1"/>
              </a:solidFill>
            </a:rPr>
            <a:t>Файл</a:t>
          </a:r>
          <a:r>
            <a:rPr lang="uk-UA" sz="2800" i="1" kern="1200" noProof="0" dirty="0">
              <a:solidFill>
                <a:schemeClr val="bg1"/>
              </a:solidFill>
            </a:rPr>
            <a:t>;</a:t>
          </a:r>
        </a:p>
      </dsp:txBody>
      <dsp:txXfrm rot="-5400000">
        <a:off x="782104" y="44881"/>
        <a:ext cx="11225573" cy="784973"/>
      </dsp:txXfrm>
    </dsp:sp>
    <dsp:sp modelId="{CA699784-EE11-48B7-BD5B-E6C7811778B0}">
      <dsp:nvSpPr>
        <dsp:cNvPr id="0" name=""/>
        <dsp:cNvSpPr/>
      </dsp:nvSpPr>
      <dsp:spPr>
        <a:xfrm rot="5400000">
          <a:off x="-167593" y="1306340"/>
          <a:ext cx="1117290" cy="782103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noProof="0" dirty="0"/>
            <a:t>2</a:t>
          </a:r>
        </a:p>
      </dsp:txBody>
      <dsp:txXfrm rot="-5400000">
        <a:off x="1" y="1529799"/>
        <a:ext cx="782103" cy="335187"/>
      </dsp:txXfrm>
    </dsp:sp>
    <dsp:sp modelId="{E5CB376A-E1F5-4E26-86CA-E248F361C893}">
      <dsp:nvSpPr>
        <dsp:cNvPr id="0" name=""/>
        <dsp:cNvSpPr/>
      </dsp:nvSpPr>
      <dsp:spPr>
        <a:xfrm rot="5400000">
          <a:off x="5969202" y="-4132153"/>
          <a:ext cx="893840" cy="11268038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задати виконавців;</a:t>
          </a:r>
        </a:p>
      </dsp:txBody>
      <dsp:txXfrm rot="-5400000">
        <a:off x="782103" y="1098580"/>
        <a:ext cx="11224404" cy="806572"/>
      </dsp:txXfrm>
    </dsp:sp>
    <dsp:sp modelId="{D547829D-0660-4ECE-8B9B-4DD150AEB617}">
      <dsp:nvSpPr>
        <dsp:cNvPr id="0" name=""/>
        <dsp:cNvSpPr/>
      </dsp:nvSpPr>
      <dsp:spPr>
        <a:xfrm rot="5400000">
          <a:off x="-167593" y="2371029"/>
          <a:ext cx="1117290" cy="78210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1" y="2594488"/>
        <a:ext cx="782103" cy="335187"/>
      </dsp:txXfrm>
    </dsp:sp>
    <dsp:sp modelId="{9E04A936-A0BD-4697-B593-D6F4E69814DB}">
      <dsp:nvSpPr>
        <dsp:cNvPr id="0" name=""/>
        <dsp:cNvSpPr/>
      </dsp:nvSpPr>
      <dsp:spPr>
        <a:xfrm rot="5400000">
          <a:off x="5969202" y="-3067463"/>
          <a:ext cx="893840" cy="11268038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800" i="1" kern="1200" noProof="0" dirty="0">
              <a:solidFill>
                <a:srgbClr val="002060"/>
              </a:solidFill>
            </a:rPr>
            <a:t>спланувати події, що відбуватимуться на сцені;</a:t>
          </a:r>
        </a:p>
      </dsp:txBody>
      <dsp:txXfrm rot="-5400000">
        <a:off x="782103" y="2163270"/>
        <a:ext cx="11224404" cy="806572"/>
      </dsp:txXfrm>
    </dsp:sp>
    <dsp:sp modelId="{52803C1C-157C-4C4C-B9E1-A477114FB6F8}">
      <dsp:nvSpPr>
        <dsp:cNvPr id="0" name=""/>
        <dsp:cNvSpPr/>
      </dsp:nvSpPr>
      <dsp:spPr>
        <a:xfrm rot="5400000">
          <a:off x="-167593" y="3435718"/>
          <a:ext cx="1117290" cy="78210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noProof="0" dirty="0"/>
            <a:t>4</a:t>
          </a:r>
        </a:p>
      </dsp:txBody>
      <dsp:txXfrm rot="-5400000">
        <a:off x="1" y="3659177"/>
        <a:ext cx="782103" cy="335187"/>
      </dsp:txXfrm>
    </dsp:sp>
    <dsp:sp modelId="{2DAD2266-D1F5-4340-BFC3-C47B398908AF}">
      <dsp:nvSpPr>
        <dsp:cNvPr id="0" name=""/>
        <dsp:cNvSpPr/>
      </dsp:nvSpPr>
      <dsp:spPr>
        <a:xfrm rot="5400000">
          <a:off x="5969202" y="-2002774"/>
          <a:ext cx="893840" cy="11268038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дібрати команди, які відповідатимуть запланованим подіям;</a:t>
          </a:r>
        </a:p>
      </dsp:txBody>
      <dsp:txXfrm rot="-5400000">
        <a:off x="782103" y="3227959"/>
        <a:ext cx="11224404" cy="8065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46076" y="213510"/>
          <a:ext cx="973845" cy="68169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/>
            <a:t>5</a:t>
          </a:r>
        </a:p>
      </dsp:txBody>
      <dsp:txXfrm rot="-5400000">
        <a:off x="2" y="408279"/>
        <a:ext cx="681691" cy="292154"/>
      </dsp:txXfrm>
    </dsp:sp>
    <dsp:sp modelId="{3F244AEF-BD16-4508-9A5A-9640B519654B}">
      <dsp:nvSpPr>
        <dsp:cNvPr id="0" name=""/>
        <dsp:cNvSpPr/>
      </dsp:nvSpPr>
      <dsp:spPr>
        <a:xfrm rot="5400000">
          <a:off x="5986807" y="-5300125"/>
          <a:ext cx="758219" cy="11368450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перемістити обрані команди з блоків команд в область складання програми;</a:t>
          </a:r>
        </a:p>
      </dsp:txBody>
      <dsp:txXfrm rot="-5400000">
        <a:off x="681692" y="42003"/>
        <a:ext cx="11331437" cy="684193"/>
      </dsp:txXfrm>
    </dsp:sp>
    <dsp:sp modelId="{CA699784-EE11-48B7-BD5B-E6C7811778B0}">
      <dsp:nvSpPr>
        <dsp:cNvPr id="0" name=""/>
        <dsp:cNvSpPr/>
      </dsp:nvSpPr>
      <dsp:spPr>
        <a:xfrm rot="5400000">
          <a:off x="-146076" y="1151693"/>
          <a:ext cx="973845" cy="681691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/>
            <a:t>6</a:t>
          </a:r>
        </a:p>
      </dsp:txBody>
      <dsp:txXfrm rot="-5400000">
        <a:off x="2" y="1346462"/>
        <a:ext cx="681691" cy="292154"/>
      </dsp:txXfrm>
    </dsp:sp>
    <dsp:sp modelId="{E5CB376A-E1F5-4E26-86CA-E248F361C893}">
      <dsp:nvSpPr>
        <dsp:cNvPr id="0" name=""/>
        <dsp:cNvSpPr/>
      </dsp:nvSpPr>
      <dsp:spPr>
        <a:xfrm rot="5400000">
          <a:off x="5976375" y="-4362108"/>
          <a:ext cx="779083" cy="11368450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задати значення параметрів команд;</a:t>
          </a:r>
        </a:p>
      </dsp:txBody>
      <dsp:txXfrm rot="-5400000">
        <a:off x="681692" y="970607"/>
        <a:ext cx="11330418" cy="703019"/>
      </dsp:txXfrm>
    </dsp:sp>
    <dsp:sp modelId="{D547829D-0660-4ECE-8B9B-4DD150AEB617}">
      <dsp:nvSpPr>
        <dsp:cNvPr id="0" name=""/>
        <dsp:cNvSpPr/>
      </dsp:nvSpPr>
      <dsp:spPr>
        <a:xfrm rot="5400000">
          <a:off x="-146076" y="2089876"/>
          <a:ext cx="973845" cy="68169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>
              <a:solidFill>
                <a:srgbClr val="002060"/>
              </a:solidFill>
            </a:rPr>
            <a:t>7</a:t>
          </a:r>
        </a:p>
      </dsp:txBody>
      <dsp:txXfrm rot="-5400000">
        <a:off x="2" y="2284645"/>
        <a:ext cx="681691" cy="292154"/>
      </dsp:txXfrm>
    </dsp:sp>
    <dsp:sp modelId="{9E04A936-A0BD-4697-B593-D6F4E69814DB}">
      <dsp:nvSpPr>
        <dsp:cNvPr id="0" name=""/>
        <dsp:cNvSpPr/>
      </dsp:nvSpPr>
      <dsp:spPr>
        <a:xfrm rot="5400000">
          <a:off x="5976375" y="-3423925"/>
          <a:ext cx="779083" cy="11368450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800" i="1" kern="1200" noProof="0" dirty="0">
              <a:solidFill>
                <a:srgbClr val="002060"/>
              </a:solidFill>
            </a:rPr>
            <a:t>упорядкувати та об'єднати команди в один блок;</a:t>
          </a:r>
        </a:p>
      </dsp:txBody>
      <dsp:txXfrm rot="-5400000">
        <a:off x="681692" y="1908790"/>
        <a:ext cx="11330418" cy="703019"/>
      </dsp:txXfrm>
    </dsp:sp>
    <dsp:sp modelId="{52803C1C-157C-4C4C-B9E1-A477114FB6F8}">
      <dsp:nvSpPr>
        <dsp:cNvPr id="0" name=""/>
        <dsp:cNvSpPr/>
      </dsp:nvSpPr>
      <dsp:spPr>
        <a:xfrm rot="5400000">
          <a:off x="-146076" y="3028060"/>
          <a:ext cx="973845" cy="6816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/>
            <a:t>8</a:t>
          </a:r>
        </a:p>
      </dsp:txBody>
      <dsp:txXfrm rot="-5400000">
        <a:off x="2" y="3222829"/>
        <a:ext cx="681691" cy="292154"/>
      </dsp:txXfrm>
    </dsp:sp>
    <dsp:sp modelId="{2DAD2266-D1F5-4340-BFC3-C47B398908AF}">
      <dsp:nvSpPr>
        <dsp:cNvPr id="0" name=""/>
        <dsp:cNvSpPr/>
      </dsp:nvSpPr>
      <dsp:spPr>
        <a:xfrm rot="5400000">
          <a:off x="5976375" y="-2485741"/>
          <a:ext cx="779083" cy="11368450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запустити проект на виконання, перевірити правильність отриманого результату;</a:t>
          </a:r>
        </a:p>
      </dsp:txBody>
      <dsp:txXfrm rot="-5400000">
        <a:off x="681692" y="2846974"/>
        <a:ext cx="11330418" cy="703019"/>
      </dsp:txXfrm>
    </dsp:sp>
    <dsp:sp modelId="{EBD4C652-875D-4E3B-BCAE-25007D58F96A}">
      <dsp:nvSpPr>
        <dsp:cNvPr id="0" name=""/>
        <dsp:cNvSpPr/>
      </dsp:nvSpPr>
      <dsp:spPr>
        <a:xfrm rot="5400000">
          <a:off x="-146076" y="3966243"/>
          <a:ext cx="973845" cy="681691"/>
        </a:xfrm>
        <a:prstGeom prst="chevron">
          <a:avLst/>
        </a:prstGeom>
        <a:solidFill>
          <a:srgbClr val="008000"/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/>
            <a:t>9</a:t>
          </a:r>
        </a:p>
      </dsp:txBody>
      <dsp:txXfrm rot="-5400000">
        <a:off x="2" y="4161012"/>
        <a:ext cx="681691" cy="292154"/>
      </dsp:txXfrm>
    </dsp:sp>
    <dsp:sp modelId="{BB64508B-8A65-44E4-A925-E18E98C3A57A}">
      <dsp:nvSpPr>
        <dsp:cNvPr id="0" name=""/>
        <dsp:cNvSpPr/>
      </dsp:nvSpPr>
      <dsp:spPr>
        <a:xfrm rot="5400000">
          <a:off x="5976375" y="-1547558"/>
          <a:ext cx="779083" cy="11368450"/>
        </a:xfrm>
        <a:prstGeom prst="round2SameRect">
          <a:avLst/>
        </a:prstGeom>
        <a:solidFill>
          <a:srgbClr val="008000">
            <a:alpha val="90000"/>
          </a:srgb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за потреби </a:t>
          </a:r>
          <a:r>
            <a:rPr lang="uk-UA" sz="2800" i="1" kern="1200" noProof="0" dirty="0" err="1">
              <a:solidFill>
                <a:schemeClr val="bg1"/>
              </a:solidFill>
            </a:rPr>
            <a:t>внести</a:t>
          </a:r>
          <a:r>
            <a:rPr lang="uk-UA" sz="2800" i="1" kern="1200" noProof="0" dirty="0">
              <a:solidFill>
                <a:schemeClr val="bg1"/>
              </a:solidFill>
            </a:rPr>
            <a:t> зміни до програми.</a:t>
          </a:r>
        </a:p>
      </dsp:txBody>
      <dsp:txXfrm rot="-5400000">
        <a:off x="681692" y="3785157"/>
        <a:ext cx="11330418" cy="703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CECA9-9714-4EA8-83B6-6B54D06B5880}" type="datetimeFigureOut">
              <a:rPr lang="uk-UA" smtClean="0"/>
              <a:t>23.08.2017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EAB05-BE1F-413D-97A4-4F39AE227B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587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EAB05-BE1F-413D-97A4-4F39AE227B5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5418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C9F49EE-BF22-4A08-89FF-810FCB2381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" r="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65A6DD-D18C-40C0-9514-21DB64F8C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23.08.2017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23.08.2017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23.08.2017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23.08.2017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23.08.2017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23.08.2017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23.08.2017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24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529AA87-4E1A-4E55-AF9C-5B9991923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12530"/>
            <a:ext cx="7137066" cy="1801607"/>
          </a:xfrm>
        </p:spPr>
        <p:txBody>
          <a:bodyPr>
            <a:noAutofit/>
          </a:bodyPr>
          <a:lstStyle/>
          <a:p>
            <a:r>
              <a:rPr lang="uk-UA" sz="8000" dirty="0"/>
              <a:t>Типи алгоритмів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41353C-13E7-4E12-961C-D870513149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10" name="Picture 2" descr="algorithms, chart, data, design, flow, flowchart, sitemap icon">
            <a:extLst>
              <a:ext uri="{FF2B5EF4-FFF2-40B4-BE49-F238E27FC236}">
                <a16:creationId xmlns:a16="http://schemas.microsoft.com/office/drawing/2014/main" id="{0B0A1BCE-04CB-40F6-8C74-4E6886E4C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30" y="3638387"/>
            <a:ext cx="2486801" cy="248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алгоритми можна реалізувати в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якщо ти переходиш перехрестя, яке регулюється світлофором, то коли: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F7ED148-5529-47A1-93AC-FDDEBFA40418}"/>
              </a:ext>
            </a:extLst>
          </p:cNvPr>
          <p:cNvSpPr/>
          <p:nvPr/>
        </p:nvSpPr>
        <p:spPr>
          <a:xfrm>
            <a:off x="72006" y="2278064"/>
            <a:ext cx="4057542" cy="193014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вмикається зелене світло для пішохода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3A88A27-DE1F-44DD-80B9-CCC851A84416}"/>
              </a:ext>
            </a:extLst>
          </p:cNvPr>
          <p:cNvSpPr/>
          <p:nvPr/>
        </p:nvSpPr>
        <p:spPr>
          <a:xfrm>
            <a:off x="6149818" y="2278064"/>
            <a:ext cx="3997072" cy="193014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горить червоне світло для пішохода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4C94E5C-BD2B-4148-98F2-8191AC97330E}"/>
              </a:ext>
            </a:extLst>
          </p:cNvPr>
          <p:cNvSpPr/>
          <p:nvPr/>
        </p:nvSpPr>
        <p:spPr>
          <a:xfrm>
            <a:off x="72006" y="4480246"/>
            <a:ext cx="4057542" cy="193014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Ти починаєш переходити дорогу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A74A9059-3F60-469D-B524-CB86F43C56D3}"/>
              </a:ext>
            </a:extLst>
          </p:cNvPr>
          <p:cNvSpPr/>
          <p:nvPr/>
        </p:nvSpPr>
        <p:spPr>
          <a:xfrm>
            <a:off x="6149818" y="4480246"/>
            <a:ext cx="3997072" cy="193014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Ти очікуєш на тротуарі</a:t>
            </a:r>
          </a:p>
        </p:txBody>
      </p:sp>
      <p:pic>
        <p:nvPicPr>
          <p:cNvPr id="2050" name="Picture 2" descr="circulation, green, light, pedestrian, traffic icon">
            <a:extLst>
              <a:ext uri="{FF2B5EF4-FFF2-40B4-BE49-F238E27FC236}">
                <a16:creationId xmlns:a16="http://schemas.microsoft.com/office/drawing/2014/main" id="{D144E9ED-BFDC-4DB8-94C6-1030B2A6F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345" y="1941244"/>
            <a:ext cx="2362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irculation, light, pedestrian, red, traffic icon">
            <a:extLst>
              <a:ext uri="{FF2B5EF4-FFF2-40B4-BE49-F238E27FC236}">
                <a16:creationId xmlns:a16="http://schemas.microsoft.com/office/drawing/2014/main" id="{AB648904-01FE-4523-95B7-B2AFBC5BC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270" y="1955291"/>
            <a:ext cx="260032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10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новий проект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Існує два способи створення проектів 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CC78D-FCA0-44F6-B6D0-FE4979E2A7DA}"/>
              </a:ext>
            </a:extLst>
          </p:cNvPr>
          <p:cNvSpPr txBox="1"/>
          <p:nvPr/>
        </p:nvSpPr>
        <p:spPr>
          <a:xfrm>
            <a:off x="72007" y="2289392"/>
            <a:ext cx="5972331" cy="132343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Зміна існуючого проекту</a:t>
            </a:r>
            <a:endParaRPr lang="uk-UA" sz="4000" b="1" i="1" kern="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D90469-2006-45D8-8C78-1EFBEDE69164}"/>
              </a:ext>
            </a:extLst>
          </p:cNvPr>
          <p:cNvSpPr txBox="1"/>
          <p:nvPr/>
        </p:nvSpPr>
        <p:spPr>
          <a:xfrm>
            <a:off x="6149819" y="2289392"/>
            <a:ext cx="5972331" cy="132343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Створення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нового</a:t>
            </a:r>
            <a:endParaRPr lang="uk-UA" sz="4000" b="1" i="1" kern="0" dirty="0">
              <a:solidFill>
                <a:srgbClr val="FFFF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45C26D-6017-435A-9C97-9DFEC6F7B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67" y="3751353"/>
            <a:ext cx="4823613" cy="2313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E67A57-1198-4C25-8C70-8BEBD8B13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381" y="3751353"/>
            <a:ext cx="4807206" cy="2378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CBA29686-E6F8-4ACD-BB52-491E980A901D}"/>
              </a:ext>
            </a:extLst>
          </p:cNvPr>
          <p:cNvSpPr/>
          <p:nvPr/>
        </p:nvSpPr>
        <p:spPr>
          <a:xfrm>
            <a:off x="8770062" y="4677996"/>
            <a:ext cx="2769525" cy="50360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Стрілка вліво 20">
            <a:extLst>
              <a:ext uri="{FF2B5EF4-FFF2-40B4-BE49-F238E27FC236}">
                <a16:creationId xmlns:a16="http://schemas.microsoft.com/office/drawing/2014/main" id="{AED4106F-BCD6-446E-BEE2-C67B3ED5B7CA}"/>
              </a:ext>
            </a:extLst>
          </p:cNvPr>
          <p:cNvSpPr/>
          <p:nvPr/>
        </p:nvSpPr>
        <p:spPr>
          <a:xfrm rot="18900000">
            <a:off x="9855489" y="411205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6D6C9E84-0B24-4959-8118-01F0D5174B47}"/>
              </a:ext>
            </a:extLst>
          </p:cNvPr>
          <p:cNvSpPr/>
          <p:nvPr/>
        </p:nvSpPr>
        <p:spPr>
          <a:xfrm>
            <a:off x="2668658" y="5159777"/>
            <a:ext cx="2769525" cy="50360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Стрілка вліво 20">
            <a:extLst>
              <a:ext uri="{FF2B5EF4-FFF2-40B4-BE49-F238E27FC236}">
                <a16:creationId xmlns:a16="http://schemas.microsoft.com/office/drawing/2014/main" id="{DDEB1311-2512-4EAC-AA09-2C96E528BCF3}"/>
              </a:ext>
            </a:extLst>
          </p:cNvPr>
          <p:cNvSpPr/>
          <p:nvPr/>
        </p:nvSpPr>
        <p:spPr>
          <a:xfrm rot="18900000">
            <a:off x="3754085" y="459383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47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25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новий проект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Зміна існуючого проекту передбачає  зміну: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2C46DA8-CAB5-4374-A5F5-B8DE69D5A251}"/>
              </a:ext>
            </a:extLst>
          </p:cNvPr>
          <p:cNvSpPr/>
          <p:nvPr/>
        </p:nvSpPr>
        <p:spPr>
          <a:xfrm>
            <a:off x="72007" y="1833672"/>
            <a:ext cx="3973050" cy="139618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Зображення  виконавця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B7E124B-6619-4EC0-8B42-E1D09093AA61}"/>
              </a:ext>
            </a:extLst>
          </p:cNvPr>
          <p:cNvSpPr/>
          <p:nvPr/>
        </p:nvSpPr>
        <p:spPr>
          <a:xfrm>
            <a:off x="4110552" y="1833672"/>
            <a:ext cx="3973050" cy="139618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Фону сцени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C981B13F-BB3A-41EA-9A11-308B948D7E97}"/>
              </a:ext>
            </a:extLst>
          </p:cNvPr>
          <p:cNvSpPr/>
          <p:nvPr/>
        </p:nvSpPr>
        <p:spPr>
          <a:xfrm>
            <a:off x="8149100" y="1833672"/>
            <a:ext cx="3973050" cy="139618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Програми в уже створеному проекті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04C61876-B9BA-4CFF-9BCD-F4FD5954B810}"/>
              </a:ext>
            </a:extLst>
          </p:cNvPr>
          <p:cNvSpPr/>
          <p:nvPr/>
        </p:nvSpPr>
        <p:spPr>
          <a:xfrm>
            <a:off x="72007" y="5219219"/>
            <a:ext cx="8011595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Ти вже вмієш змінювати зображення виконавця чи фону сцени.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B58ACFD7-BB0E-4769-81CF-7B991A3C397C}"/>
              </a:ext>
            </a:extLst>
          </p:cNvPr>
          <p:cNvSpPr/>
          <p:nvPr/>
        </p:nvSpPr>
        <p:spPr>
          <a:xfrm>
            <a:off x="8149100" y="3340933"/>
            <a:ext cx="3973050" cy="317094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А ось зміна створеної програми передбачає зміну команд, порядку їх запису у програмі або значень параметрів команд.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8585F59-C7DA-47B6-B9A1-28BC9EC7F4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13" y="3323080"/>
            <a:ext cx="1622956" cy="17520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080B2E-630D-4D97-94B4-4F2BF7BBD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539" y="3323080"/>
            <a:ext cx="1444878" cy="1681539"/>
          </a:xfrm>
          <a:prstGeom prst="rect">
            <a:avLst/>
          </a:prstGeom>
        </p:spPr>
      </p:pic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id="{BE5770A9-7F05-424C-AFBF-4752C235FFD8}"/>
              </a:ext>
            </a:extLst>
          </p:cNvPr>
          <p:cNvSpPr/>
          <p:nvPr/>
        </p:nvSpPr>
        <p:spPr>
          <a:xfrm rot="10800000">
            <a:off x="1799306" y="3746672"/>
            <a:ext cx="925229" cy="910165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D945958-63EC-4290-A1A1-946A1A1A8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9173" y="3323079"/>
            <a:ext cx="3865123" cy="177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0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новий проект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D38515-B67A-4FC4-AAC6-7E30E83F4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58" y="4079931"/>
            <a:ext cx="2017891" cy="21784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190F05-3285-44BB-ABF4-FF14D12BC9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160" y="4099969"/>
            <a:ext cx="2017891" cy="21784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FC9B402-9A96-4FA4-8C85-48B117D1EB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1958229" y="4143204"/>
            <a:ext cx="2017891" cy="21784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6513E0D-6B98-4E9B-BFA8-FBAEEEEEC9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737" y="4083165"/>
            <a:ext cx="2104967" cy="22724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DF8966-266C-43D4-AD03-4036611D39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239" y="4103203"/>
            <a:ext cx="2104967" cy="22724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5DC413-6967-482A-925A-E07C9206A1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8089062" y="4211526"/>
            <a:ext cx="2104967" cy="22724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19323A8-21B7-457A-9B70-09C0898E8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03" y="3199798"/>
            <a:ext cx="4753080" cy="8482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69EFD29-9CE6-48CB-8D3E-D5E635F83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9421" y="3186596"/>
            <a:ext cx="4650705" cy="804368"/>
          </a:xfrm>
          <a:prstGeom prst="rect">
            <a:avLst/>
          </a:prstGeom>
        </p:spPr>
      </p:pic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A61755FB-44B0-47A1-B523-2765E5D0EA1D}"/>
              </a:ext>
            </a:extLst>
          </p:cNvPr>
          <p:cNvGrpSpPr/>
          <p:nvPr/>
        </p:nvGrpSpPr>
        <p:grpSpPr>
          <a:xfrm>
            <a:off x="72008" y="1118461"/>
            <a:ext cx="12050142" cy="1894184"/>
            <a:chOff x="72008" y="1118461"/>
            <a:chExt cx="12050142" cy="1894184"/>
          </a:xfrm>
        </p:grpSpPr>
        <p:sp>
          <p:nvSpPr>
            <p:cNvPr id="6" name="TextBox 5"/>
            <p:cNvSpPr txBox="1"/>
            <p:nvPr/>
          </p:nvSpPr>
          <p:spPr>
            <a:xfrm>
              <a:off x="72008" y="1196763"/>
              <a:ext cx="12050142" cy="1815882"/>
            </a:xfrm>
            <a:prstGeom prst="rect">
              <a:avLst/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indent="457200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Наприклад, якщо в команді                              клацнути мишею на числі, ввести з клавіатури 30, то після запуску команди на виконання виконавець повернеться за годинниковою стрілкою на 30 градусів замість 15.</a:t>
              </a:r>
              <a:endParaRPr lang="uk-UA" sz="2800" b="1" i="1" kern="0" dirty="0">
                <a:solidFill>
                  <a:srgbClr val="FFFF00"/>
                </a:solidFill>
              </a:endParaRP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1D0894D-5B4F-413A-9F58-9FF1A4233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3280" y="1118461"/>
              <a:ext cx="3396965" cy="6062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109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новий проект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змінити порядок команд, їх спочатку «від'єднують» від сусідніх, а потім розташовують за встановленим порядком — просто перетягують мишею. 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27BC86-7F93-4079-9B37-34048238940F}"/>
              </a:ext>
            </a:extLst>
          </p:cNvPr>
          <p:cNvSpPr txBox="1"/>
          <p:nvPr/>
        </p:nvSpPr>
        <p:spPr>
          <a:xfrm>
            <a:off x="72009" y="2720763"/>
            <a:ext cx="5207914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додати до програми нову команду, її переміщують з набору команд в область складання програми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Скрипти</a:t>
            </a:r>
            <a:r>
              <a:rPr lang="uk-UA" sz="2800" b="1" i="1" kern="0" dirty="0">
                <a:solidFill>
                  <a:srgbClr val="FFFFFF"/>
                </a:solidFill>
              </a:rPr>
              <a:t> перетягуванням миші.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8D93E0-70BA-4E60-9A31-DE70E410E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510" y="2720763"/>
            <a:ext cx="6212991" cy="353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новий проект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Обравши відповідні вказівки з контекстного меню команду в області складання програми можна: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AEDBDB-16E8-4A05-A435-8A7354D03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966671"/>
            <a:ext cx="6545101" cy="2588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43BCA0FD-7362-4C56-81FD-E4CF6B9EC3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9133497"/>
              </p:ext>
            </p:extLst>
          </p:nvPr>
        </p:nvGraphicFramePr>
        <p:xfrm>
          <a:off x="6213987" y="2150870"/>
          <a:ext cx="5813889" cy="460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0463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2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2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12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новий проект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Дублювати можна також і групу команд.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90C7F6-5A63-483B-B62D-2BFDC7B09FF9}"/>
              </a:ext>
            </a:extLst>
          </p:cNvPr>
          <p:cNvSpPr txBox="1"/>
          <p:nvPr/>
        </p:nvSpPr>
        <p:spPr>
          <a:xfrm>
            <a:off x="72008" y="3288330"/>
            <a:ext cx="4298514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Користувач середовища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може самостійно створити проект, у ньому — програму та відповідних виконавців.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59F76C-0A15-4A13-B40C-2FFFEED4F7CE}"/>
              </a:ext>
            </a:extLst>
          </p:cNvPr>
          <p:cNvSpPr txBox="1"/>
          <p:nvPr/>
        </p:nvSpPr>
        <p:spPr>
          <a:xfrm>
            <a:off x="72008" y="1811659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Слово </a:t>
            </a:r>
            <a:r>
              <a:rPr lang="uk-UA" sz="2800" b="1" i="1" kern="0" dirty="0">
                <a:solidFill>
                  <a:srgbClr val="FFFF00"/>
                </a:solidFill>
              </a:rPr>
              <a:t>дублювати</a:t>
            </a:r>
            <a:r>
              <a:rPr lang="uk-UA" sz="2800" b="1" i="1" kern="0" dirty="0">
                <a:solidFill>
                  <a:srgbClr val="FFFFFF"/>
                </a:solidFill>
              </a:rPr>
              <a:t> означає — робити те саме вдруге. На відміну від дії копіювання, дія дублювання не переміщує скопійоване в буфер обміну.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465F4C-5F6B-45C8-91A1-876C9D194A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850"/>
          <a:stretch/>
        </p:blipFill>
        <p:spPr>
          <a:xfrm>
            <a:off x="4562168" y="3288330"/>
            <a:ext cx="7559982" cy="288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1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новий проект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Розробка нової програми виконується за таким планом: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573E4C1A-3EF6-4628-A572-E8A5ED2622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8242466"/>
              </p:ext>
            </p:extLst>
          </p:nvPr>
        </p:nvGraphicFramePr>
        <p:xfrm>
          <a:off x="72008" y="2303255"/>
          <a:ext cx="12050142" cy="438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216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новий проект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Розробка нової програми 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FB8CCE8E-74CC-4183-A223-440FECFF67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0057939"/>
              </p:ext>
            </p:extLst>
          </p:nvPr>
        </p:nvGraphicFramePr>
        <p:xfrm>
          <a:off x="72008" y="1892085"/>
          <a:ext cx="12050142" cy="4799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581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BD4C652-875D-4E3B-BCAE-25007D58F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">
                                            <p:graphicEl>
                                              <a:dgm id="{EBD4C652-875D-4E3B-BCAE-25007D58F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64508B-8A65-44E4-A925-E18E98C3A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>
                                            <p:graphicEl>
                                              <a:dgm id="{BB64508B-8A65-44E4-A925-E18E98C3A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9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новий проект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проекті в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використати декілька виконавців. Додати нового виконавця можна двома способами: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9772CC5-05E3-43F3-9C78-9BD1418D48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36"/>
          <a:stretch/>
        </p:blipFill>
        <p:spPr>
          <a:xfrm>
            <a:off x="72008" y="5106507"/>
            <a:ext cx="4421334" cy="1270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C7426DC-45AD-4888-9016-33D171C55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1394" y="5106507"/>
            <a:ext cx="5809686" cy="1270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Бульбашка прямої мови: прямокутна 10">
            <a:extLst>
              <a:ext uri="{FF2B5EF4-FFF2-40B4-BE49-F238E27FC236}">
                <a16:creationId xmlns:a16="http://schemas.microsoft.com/office/drawing/2014/main" id="{666896D6-AA9F-4C06-A55D-174ABD29737B}"/>
              </a:ext>
            </a:extLst>
          </p:cNvPr>
          <p:cNvSpPr/>
          <p:nvPr/>
        </p:nvSpPr>
        <p:spPr>
          <a:xfrm>
            <a:off x="72008" y="2690140"/>
            <a:ext cx="4421334" cy="2206325"/>
          </a:xfrm>
          <a:prstGeom prst="wedgeRectCallout">
            <a:avLst>
              <a:gd name="adj1" fmla="val -34843"/>
              <a:gd name="adj2" fmla="val 72750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Скористатись вказівкою </a:t>
            </a:r>
            <a:r>
              <a:rPr lang="uk-UA" sz="2800" b="1" i="1" kern="0" dirty="0">
                <a:solidFill>
                  <a:srgbClr val="FFFF00"/>
                </a:solidFill>
              </a:rPr>
              <a:t>Додати новий </a:t>
            </a:r>
            <a:r>
              <a:rPr lang="uk-UA" sz="2800" b="1" i="1" kern="0" dirty="0" err="1">
                <a:solidFill>
                  <a:srgbClr val="FFFF00"/>
                </a:solidFill>
              </a:rPr>
              <a:t>спрайт</a:t>
            </a:r>
            <a:r>
              <a:rPr lang="uk-UA" sz="2800" b="1" i="1" kern="0" dirty="0">
                <a:solidFill>
                  <a:srgbClr val="FFFFFF"/>
                </a:solidFill>
              </a:rPr>
              <a:t> над списком об'єктів</a:t>
            </a:r>
          </a:p>
        </p:txBody>
      </p:sp>
      <p:sp>
        <p:nvSpPr>
          <p:cNvPr id="12" name="Бульбашка прямої мови: прямокутна 11">
            <a:extLst>
              <a:ext uri="{FF2B5EF4-FFF2-40B4-BE49-F238E27FC236}">
                <a16:creationId xmlns:a16="http://schemas.microsoft.com/office/drawing/2014/main" id="{C69169A1-D3E4-4BE7-B0B9-161B7A4BBC70}"/>
              </a:ext>
            </a:extLst>
          </p:cNvPr>
          <p:cNvSpPr/>
          <p:nvPr/>
        </p:nvSpPr>
        <p:spPr>
          <a:xfrm>
            <a:off x="4670323" y="2690140"/>
            <a:ext cx="7451829" cy="2206325"/>
          </a:xfrm>
          <a:prstGeom prst="wedgeRectCallout">
            <a:avLst>
              <a:gd name="adj1" fmla="val -29937"/>
              <a:gd name="adj2" fmla="val 73641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Продублювати існуючий об'єкт за допомогою вказівки контекстного меню або інструмента </a:t>
            </a:r>
            <a:r>
              <a:rPr lang="uk-UA" sz="2800" b="1" i="1" kern="0" dirty="0">
                <a:solidFill>
                  <a:srgbClr val="FFFF00"/>
                </a:solidFill>
              </a:rPr>
              <a:t>Дублювати</a:t>
            </a:r>
            <a:r>
              <a:rPr lang="uk-UA" sz="2800" b="1" i="1" kern="0" dirty="0">
                <a:solidFill>
                  <a:srgbClr val="FFFFFF"/>
                </a:solidFill>
              </a:rPr>
              <a:t>, змінивши згодом за потреби його образ.</a:t>
            </a:r>
          </a:p>
        </p:txBody>
      </p:sp>
    </p:spTree>
    <p:extLst>
      <p:ext uri="{BB962C8B-B14F-4D97-AF65-F5344CB8AC3E}">
        <p14:creationId xmlns:p14="http://schemas.microsoft.com/office/powerpoint/2010/main" val="165983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12" y="3323080"/>
            <a:ext cx="2142123" cy="2312569"/>
          </a:xfrm>
          <a:prstGeom prst="rect">
            <a:avLst/>
          </a:prstGeom>
        </p:spPr>
      </p:pic>
      <p:graphicFrame>
        <p:nvGraphicFramePr>
          <p:cNvPr id="13" name="Таблиця 12"/>
          <p:cNvGraphicFramePr>
            <a:graphicFrameLocks noGrp="1"/>
          </p:cNvGraphicFramePr>
          <p:nvPr>
            <p:extLst/>
          </p:nvPr>
        </p:nvGraphicFramePr>
        <p:xfrm>
          <a:off x="2266125" y="1424413"/>
          <a:ext cx="7128790" cy="3816426"/>
        </p:xfrm>
        <a:graphic>
          <a:graphicData uri="http://schemas.openxmlformats.org/drawingml/2006/table">
            <a:tbl>
              <a:tblPr firstRow="1" bandRow="1"/>
              <a:tblGrid>
                <a:gridCol w="712879">
                  <a:extLst>
                    <a:ext uri="{9D8B030D-6E8A-4147-A177-3AD203B41FA5}">
                      <a16:colId xmlns:a16="http://schemas.microsoft.com/office/drawing/2014/main" val="586069192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3509204655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2714603449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3200060632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2111168924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137133681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2748009843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1532875197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3160261820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2731547099"/>
                    </a:ext>
                  </a:extLst>
                </a:gridCol>
              </a:tblGrid>
              <a:tr h="636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3251940"/>
                  </a:ext>
                </a:extLst>
              </a:tr>
              <a:tr h="636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566713"/>
                  </a:ext>
                </a:extLst>
              </a:tr>
              <a:tr h="636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7570268"/>
                  </a:ext>
                </a:extLst>
              </a:tr>
              <a:tr h="636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740409"/>
                  </a:ext>
                </a:extLst>
              </a:tr>
              <a:tr h="636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220010"/>
                  </a:ext>
                </a:extLst>
              </a:tr>
              <a:tr h="636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771861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605" y="1470390"/>
            <a:ext cx="576064" cy="576064"/>
          </a:xfrm>
          <a:prstGeom prst="rect">
            <a:avLst/>
          </a:prstGeom>
        </p:spPr>
      </p:pic>
      <p:sp>
        <p:nvSpPr>
          <p:cNvPr id="15" name="Прямокутна виноска 13"/>
          <p:cNvSpPr/>
          <p:nvPr/>
        </p:nvSpPr>
        <p:spPr>
          <a:xfrm>
            <a:off x="3130221" y="1494178"/>
            <a:ext cx="480008" cy="506299"/>
          </a:xfrm>
          <a:prstGeom prst="wedgeRectCallout">
            <a:avLst>
              <a:gd name="adj1" fmla="val 68542"/>
              <a:gd name="adj2" fmla="val -7876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7202" y="5894174"/>
            <a:ext cx="11688959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Середовище учня.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503" y="5894174"/>
            <a:ext cx="539334" cy="381130"/>
          </a:xfrm>
          <a:prstGeom prst="rect">
            <a:avLst/>
          </a:prstGeom>
        </p:spPr>
      </p:pic>
      <p:graphicFrame>
        <p:nvGraphicFramePr>
          <p:cNvPr id="18" name="Таблиця 17"/>
          <p:cNvGraphicFramePr>
            <a:graphicFrameLocks noGrp="1"/>
          </p:cNvGraphicFramePr>
          <p:nvPr>
            <p:extLst/>
          </p:nvPr>
        </p:nvGraphicFramePr>
        <p:xfrm>
          <a:off x="3695613" y="1429291"/>
          <a:ext cx="2851516" cy="636071"/>
        </p:xfrm>
        <a:graphic>
          <a:graphicData uri="http://schemas.openxmlformats.org/drawingml/2006/table">
            <a:tbl>
              <a:tblPr firstRow="1" bandRow="1"/>
              <a:tblGrid>
                <a:gridCol w="712879">
                  <a:extLst>
                    <a:ext uri="{9D8B030D-6E8A-4147-A177-3AD203B41FA5}">
                      <a16:colId xmlns:a16="http://schemas.microsoft.com/office/drawing/2014/main" val="2970484908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3388904035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2048491873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3156124279"/>
                    </a:ext>
                  </a:extLst>
                </a:gridCol>
              </a:tblGrid>
              <a:tr h="636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620253"/>
                  </a:ext>
                </a:extLst>
              </a:tr>
            </a:tbl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605" y="2072485"/>
            <a:ext cx="576064" cy="576064"/>
          </a:xfrm>
          <a:prstGeom prst="rect">
            <a:avLst/>
          </a:prstGeom>
        </p:spPr>
      </p:pic>
      <p:sp>
        <p:nvSpPr>
          <p:cNvPr id="20" name="Прямокутна виноска 24"/>
          <p:cNvSpPr/>
          <p:nvPr/>
        </p:nvSpPr>
        <p:spPr>
          <a:xfrm>
            <a:off x="3130221" y="2142250"/>
            <a:ext cx="480008" cy="506299"/>
          </a:xfrm>
          <a:prstGeom prst="wedgeRectCallout">
            <a:avLst>
              <a:gd name="adj1" fmla="val 68542"/>
              <a:gd name="adj2" fmla="val -7876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7202" y="5894174"/>
            <a:ext cx="11688959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Середовище дресирувальника.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503" y="5894174"/>
            <a:ext cx="539334" cy="381130"/>
          </a:xfrm>
          <a:prstGeom prst="rect">
            <a:avLst/>
          </a:prstGeom>
        </p:spPr>
      </p:pic>
      <p:graphicFrame>
        <p:nvGraphicFramePr>
          <p:cNvPr id="23" name="Таблиця 22"/>
          <p:cNvGraphicFramePr>
            <a:graphicFrameLocks noGrp="1"/>
          </p:cNvGraphicFramePr>
          <p:nvPr>
            <p:extLst/>
          </p:nvPr>
        </p:nvGraphicFramePr>
        <p:xfrm>
          <a:off x="3706285" y="2072485"/>
          <a:ext cx="2851516" cy="636071"/>
        </p:xfrm>
        <a:graphic>
          <a:graphicData uri="http://schemas.openxmlformats.org/drawingml/2006/table">
            <a:tbl>
              <a:tblPr firstRow="1" bandRow="1"/>
              <a:tblGrid>
                <a:gridCol w="712879">
                  <a:extLst>
                    <a:ext uri="{9D8B030D-6E8A-4147-A177-3AD203B41FA5}">
                      <a16:colId xmlns:a16="http://schemas.microsoft.com/office/drawing/2014/main" val="1104202496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3405370211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3993809906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2137619579"/>
                    </a:ext>
                  </a:extLst>
                </a:gridCol>
              </a:tblGrid>
              <a:tr h="636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Ц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890431"/>
                  </a:ext>
                </a:extLst>
              </a:tr>
            </a:tbl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687" y="2736465"/>
            <a:ext cx="576064" cy="576064"/>
          </a:xfrm>
          <a:prstGeom prst="rect">
            <a:avLst/>
          </a:prstGeom>
        </p:spPr>
      </p:pic>
      <p:sp>
        <p:nvSpPr>
          <p:cNvPr id="25" name="Прямокутна виноска 29"/>
          <p:cNvSpPr/>
          <p:nvPr/>
        </p:nvSpPr>
        <p:spPr>
          <a:xfrm>
            <a:off x="1717396" y="2720557"/>
            <a:ext cx="480008" cy="506299"/>
          </a:xfrm>
          <a:prstGeom prst="wedgeRectCallout">
            <a:avLst>
              <a:gd name="adj1" fmla="val 68542"/>
              <a:gd name="adj2" fmla="val -7876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7202" y="5894174"/>
            <a:ext cx="11688959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Середовище світлофора.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503" y="5894174"/>
            <a:ext cx="539334" cy="381130"/>
          </a:xfrm>
          <a:prstGeom prst="rect">
            <a:avLst/>
          </a:prstGeom>
        </p:spPr>
      </p:pic>
      <p:graphicFrame>
        <p:nvGraphicFramePr>
          <p:cNvPr id="28" name="Таблиця 27"/>
          <p:cNvGraphicFramePr>
            <a:graphicFrameLocks noGrp="1"/>
          </p:cNvGraphicFramePr>
          <p:nvPr>
            <p:extLst/>
          </p:nvPr>
        </p:nvGraphicFramePr>
        <p:xfrm>
          <a:off x="2266125" y="2706461"/>
          <a:ext cx="7128790" cy="636071"/>
        </p:xfrm>
        <a:graphic>
          <a:graphicData uri="http://schemas.openxmlformats.org/drawingml/2006/table">
            <a:tbl>
              <a:tblPr firstRow="1" bandRow="1"/>
              <a:tblGrid>
                <a:gridCol w="712879">
                  <a:extLst>
                    <a:ext uri="{9D8B030D-6E8A-4147-A177-3AD203B41FA5}">
                      <a16:colId xmlns:a16="http://schemas.microsoft.com/office/drawing/2014/main" val="4274757929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678344076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143346298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1346734341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1544279489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1181625733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4149757264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249248721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974478539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3725080492"/>
                    </a:ext>
                  </a:extLst>
                </a:gridCol>
              </a:tblGrid>
              <a:tr h="636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П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х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762317"/>
                  </a:ext>
                </a:extLst>
              </a:tr>
            </a:tbl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605" y="3357303"/>
            <a:ext cx="576064" cy="576064"/>
          </a:xfrm>
          <a:prstGeom prst="rect">
            <a:avLst/>
          </a:prstGeom>
        </p:spPr>
      </p:pic>
      <p:sp>
        <p:nvSpPr>
          <p:cNvPr id="30" name="Прямокутна виноска 34"/>
          <p:cNvSpPr/>
          <p:nvPr/>
        </p:nvSpPr>
        <p:spPr>
          <a:xfrm>
            <a:off x="3130221" y="3438394"/>
            <a:ext cx="480008" cy="506299"/>
          </a:xfrm>
          <a:prstGeom prst="wedgeRectCallout">
            <a:avLst>
              <a:gd name="adj1" fmla="val 68542"/>
              <a:gd name="adj2" fmla="val -7876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7202" y="5894174"/>
            <a:ext cx="11688959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Середовище дельфіна.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503" y="5894174"/>
            <a:ext cx="539334" cy="381130"/>
          </a:xfrm>
          <a:prstGeom prst="rect">
            <a:avLst/>
          </a:prstGeom>
        </p:spPr>
      </p:pic>
      <p:graphicFrame>
        <p:nvGraphicFramePr>
          <p:cNvPr id="33" name="Таблиця 32"/>
          <p:cNvGraphicFramePr>
            <a:graphicFrameLocks noGrp="1"/>
          </p:cNvGraphicFramePr>
          <p:nvPr>
            <p:extLst/>
          </p:nvPr>
        </p:nvGraphicFramePr>
        <p:xfrm>
          <a:off x="3689325" y="3336252"/>
          <a:ext cx="2851516" cy="636071"/>
        </p:xfrm>
        <a:graphic>
          <a:graphicData uri="http://schemas.openxmlformats.org/drawingml/2006/table">
            <a:tbl>
              <a:tblPr firstRow="1" bandRow="1"/>
              <a:tblGrid>
                <a:gridCol w="712879">
                  <a:extLst>
                    <a:ext uri="{9D8B030D-6E8A-4147-A177-3AD203B41FA5}">
                      <a16:colId xmlns:a16="http://schemas.microsoft.com/office/drawing/2014/main" val="3153588942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1959808669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1380533686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3377242601"/>
                    </a:ext>
                  </a:extLst>
                </a:gridCol>
              </a:tblGrid>
              <a:tr h="636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050877"/>
                  </a:ext>
                </a:extLst>
              </a:tr>
            </a:tbl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765" y="3968455"/>
            <a:ext cx="576064" cy="576064"/>
          </a:xfrm>
          <a:prstGeom prst="rect">
            <a:avLst/>
          </a:prstGeom>
        </p:spPr>
      </p:pic>
      <p:sp>
        <p:nvSpPr>
          <p:cNvPr id="35" name="Прямокутна виноска 39"/>
          <p:cNvSpPr/>
          <p:nvPr/>
        </p:nvSpPr>
        <p:spPr>
          <a:xfrm>
            <a:off x="3850301" y="4038220"/>
            <a:ext cx="480008" cy="506299"/>
          </a:xfrm>
          <a:prstGeom prst="wedgeRectCallout">
            <a:avLst>
              <a:gd name="adj1" fmla="val 68542"/>
              <a:gd name="adj2" fmla="val -7876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7202" y="5894174"/>
            <a:ext cx="11688959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Середовище пілота.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503" y="5894174"/>
            <a:ext cx="539334" cy="381130"/>
          </a:xfrm>
          <a:prstGeom prst="rect">
            <a:avLst/>
          </a:prstGeom>
        </p:spPr>
      </p:pic>
      <p:graphicFrame>
        <p:nvGraphicFramePr>
          <p:cNvPr id="38" name="Таблиця 37"/>
          <p:cNvGraphicFramePr>
            <a:graphicFrameLocks noGrp="1"/>
          </p:cNvGraphicFramePr>
          <p:nvPr>
            <p:extLst/>
          </p:nvPr>
        </p:nvGraphicFramePr>
        <p:xfrm>
          <a:off x="4396339" y="3968455"/>
          <a:ext cx="3564395" cy="636071"/>
        </p:xfrm>
        <a:graphic>
          <a:graphicData uri="http://schemas.openxmlformats.org/drawingml/2006/table">
            <a:tbl>
              <a:tblPr firstRow="1" bandRow="1"/>
              <a:tblGrid>
                <a:gridCol w="712879">
                  <a:extLst>
                    <a:ext uri="{9D8B030D-6E8A-4147-A177-3AD203B41FA5}">
                      <a16:colId xmlns:a16="http://schemas.microsoft.com/office/drawing/2014/main" val="898949198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4097967549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748707071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530687780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3978243045"/>
                    </a:ext>
                  </a:extLst>
                </a:gridCol>
              </a:tblGrid>
              <a:tr h="636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763652"/>
                  </a:ext>
                </a:extLst>
              </a:tr>
            </a:tbl>
          </a:graphicData>
        </a:graphic>
      </p:graphicFrame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925" y="4627647"/>
            <a:ext cx="576064" cy="576064"/>
          </a:xfrm>
          <a:prstGeom prst="rect">
            <a:avLst/>
          </a:prstGeom>
        </p:spPr>
      </p:pic>
      <p:sp>
        <p:nvSpPr>
          <p:cNvPr id="40" name="Прямокутна виноска 44"/>
          <p:cNvSpPr/>
          <p:nvPr/>
        </p:nvSpPr>
        <p:spPr>
          <a:xfrm>
            <a:off x="5290461" y="4662530"/>
            <a:ext cx="480008" cy="506299"/>
          </a:xfrm>
          <a:prstGeom prst="wedgeRectCallout">
            <a:avLst>
              <a:gd name="adj1" fmla="val 68542"/>
              <a:gd name="adj2" fmla="val -7876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7202" y="5894174"/>
            <a:ext cx="11688959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Середовище моряка-підводника.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503" y="5894174"/>
            <a:ext cx="539334" cy="381130"/>
          </a:xfrm>
          <a:prstGeom prst="rect">
            <a:avLst/>
          </a:prstGeom>
        </p:spPr>
      </p:pic>
      <p:graphicFrame>
        <p:nvGraphicFramePr>
          <p:cNvPr id="43" name="Таблиця 42"/>
          <p:cNvGraphicFramePr>
            <a:graphicFrameLocks noGrp="1"/>
          </p:cNvGraphicFramePr>
          <p:nvPr>
            <p:extLst/>
          </p:nvPr>
        </p:nvGraphicFramePr>
        <p:xfrm>
          <a:off x="5830520" y="4604768"/>
          <a:ext cx="3564395" cy="636071"/>
        </p:xfrm>
        <a:graphic>
          <a:graphicData uri="http://schemas.openxmlformats.org/drawingml/2006/table">
            <a:tbl>
              <a:tblPr firstRow="1" bandRow="1"/>
              <a:tblGrid>
                <a:gridCol w="712879">
                  <a:extLst>
                    <a:ext uri="{9D8B030D-6E8A-4147-A177-3AD203B41FA5}">
                      <a16:colId xmlns:a16="http://schemas.microsoft.com/office/drawing/2014/main" val="3498162605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1933951352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1458513111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1553974371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4220532247"/>
                    </a:ext>
                  </a:extLst>
                </a:gridCol>
              </a:tblGrid>
              <a:tr h="636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Ч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895020"/>
                  </a:ext>
                </a:extLst>
              </a:tr>
            </a:tbl>
          </a:graphicData>
        </a:graphic>
      </p:graphicFrame>
      <p:pic>
        <p:nvPicPr>
          <p:cNvPr id="45" name="Picture 2" descr="class, instructor, lecture, lesson, training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524" y="1661088"/>
            <a:ext cx="2150753" cy="215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Стрілка вправо 30">
            <a:hlinkClick r:id="" action="ppaction://hlinkshowjump?jump=nextslide"/>
          </p:cNvPr>
          <p:cNvSpPr/>
          <p:nvPr/>
        </p:nvSpPr>
        <p:spPr>
          <a:xfrm>
            <a:off x="10224642" y="4367690"/>
            <a:ext cx="1891183" cy="1200482"/>
          </a:xfrm>
          <a:prstGeom prst="rightArrow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/>
              <a:t>Далі</a:t>
            </a:r>
          </a:p>
        </p:txBody>
      </p:sp>
    </p:spTree>
    <p:extLst>
      <p:ext uri="{BB962C8B-B14F-4D97-AF65-F5344CB8AC3E}">
        <p14:creationId xmlns:p14="http://schemas.microsoft.com/office/powerpoint/2010/main" val="33934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  <p:bldP spid="36" grpId="0" animBg="1"/>
      <p:bldP spid="36" grpId="1" animBg="1"/>
      <p:bldP spid="41" grpId="0" animBg="1"/>
      <p:bldP spid="41" grpId="1" animBg="1"/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новий проект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Дублюючи існуючий об'єкт разом з об'єктом буде продубльовано і програму, яку склали для нього.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AA1284-307F-4B1C-9B0F-DBB37E0994EC}"/>
              </a:ext>
            </a:extLst>
          </p:cNvPr>
          <p:cNvSpPr txBox="1"/>
          <p:nvPr/>
        </p:nvSpPr>
        <p:spPr>
          <a:xfrm>
            <a:off x="72008" y="2273560"/>
            <a:ext cx="5168586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Складену програму для одного об'єкта можна перенести на доданий об'єкт. Для цього її перетягують на обраний об'єкт у списку об'єктів.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33B872-37C7-4B7F-9F0B-7F9F84EF4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581" y="2273560"/>
            <a:ext cx="6763569" cy="4397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501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команди використовують у програмі в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навчальних середовищах виконання алгоритмів команди, з яких складають програму, часто об'єднують у групи й зображують у вигляді графічних елементів — цеглинок, які зручно вибирати та припасовувати, використовуючи пази.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D6C83A-46EA-4A90-B189-4A7148738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277" y="3612657"/>
            <a:ext cx="7029604" cy="2455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517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команди використовують у програмі в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4568818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Команди, які можна використати у програмі для виконання в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, об'єднано в 10 груп. 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1AFE58-2067-493F-A78E-30B7FF77A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613" y="1196763"/>
            <a:ext cx="7058537" cy="3803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7CCE19-0C35-41E1-93DB-6AC75FE6D783}"/>
              </a:ext>
            </a:extLst>
          </p:cNvPr>
          <p:cNvSpPr txBox="1"/>
          <p:nvPr/>
        </p:nvSpPr>
        <p:spPr>
          <a:xfrm>
            <a:off x="72008" y="4045684"/>
            <a:ext cx="4568818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деякі з них.</a:t>
            </a:r>
          </a:p>
        </p:txBody>
      </p:sp>
    </p:spTree>
    <p:extLst>
      <p:ext uri="{BB962C8B-B14F-4D97-AF65-F5344CB8AC3E}">
        <p14:creationId xmlns:p14="http://schemas.microsoft.com/office/powerpoint/2010/main" val="198583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команди використовують у програмі в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Команди групи </a:t>
            </a:r>
            <a:r>
              <a:rPr lang="uk-UA" sz="2800" b="1" i="1" kern="0" dirty="0">
                <a:solidFill>
                  <a:srgbClr val="FFFF00"/>
                </a:solidFill>
              </a:rPr>
              <a:t>Рух</a:t>
            </a:r>
            <a:r>
              <a:rPr lang="uk-UA" sz="2800" b="1" i="1" kern="0" dirty="0">
                <a:solidFill>
                  <a:srgbClr val="FFFFFF"/>
                </a:solidFill>
              </a:rPr>
              <a:t> використовують для створення подій переміщення виконавця по сцені. Так само, як у кінозалі можна знайти місце відповідно до купленого квитка, розташування виконавця визначається двома числами: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B3FF7D-0407-4C1D-8480-5E23164B0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06" t="25024"/>
          <a:stretch/>
        </p:blipFill>
        <p:spPr>
          <a:xfrm>
            <a:off x="4679085" y="3557885"/>
            <a:ext cx="2835989" cy="3017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FE1349-6598-485B-A03C-C27C343504B1}"/>
              </a:ext>
            </a:extLst>
          </p:cNvPr>
          <p:cNvSpPr txBox="1"/>
          <p:nvPr/>
        </p:nvSpPr>
        <p:spPr>
          <a:xfrm>
            <a:off x="72009" y="3736488"/>
            <a:ext cx="3831398" cy="1077218"/>
          </a:xfrm>
          <a:prstGeom prst="wedgeRectCallout">
            <a:avLst>
              <a:gd name="adj1" fmla="val 94391"/>
              <a:gd name="adj2" fmla="val 18572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00"/>
                </a:solidFill>
              </a:rPr>
              <a:t>X</a:t>
            </a:r>
            <a:r>
              <a:rPr lang="uk-UA" sz="3200" b="1" i="1" kern="0" dirty="0">
                <a:solidFill>
                  <a:srgbClr val="FFFFFF"/>
                </a:solidFill>
              </a:rPr>
              <a:t> — позицією в рядку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82351D-A0BA-4DEB-94D4-627C1E630AB4}"/>
              </a:ext>
            </a:extLst>
          </p:cNvPr>
          <p:cNvSpPr txBox="1"/>
          <p:nvPr/>
        </p:nvSpPr>
        <p:spPr>
          <a:xfrm>
            <a:off x="8290752" y="3733716"/>
            <a:ext cx="3831398" cy="1077218"/>
          </a:xfrm>
          <a:prstGeom prst="wedgeRectCallout">
            <a:avLst>
              <a:gd name="adj1" fmla="val -88582"/>
              <a:gd name="adj2" fmla="val 18389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00"/>
                </a:solidFill>
              </a:rPr>
              <a:t>Y</a:t>
            </a:r>
            <a:r>
              <a:rPr lang="uk-UA" sz="3200" b="1" i="1" kern="0" dirty="0">
                <a:solidFill>
                  <a:srgbClr val="FFFFFF"/>
                </a:solidFill>
              </a:rPr>
              <a:t> — позицією у стовпці</a:t>
            </a:r>
          </a:p>
        </p:txBody>
      </p:sp>
    </p:spTree>
    <p:extLst>
      <p:ext uri="{BB962C8B-B14F-4D97-AF65-F5344CB8AC3E}">
        <p14:creationId xmlns:p14="http://schemas.microsoft.com/office/powerpoint/2010/main" val="39657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команди використовують у програмі в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5434057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центрі сцени: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B494A6-2DC3-4B08-B1BF-34D602726B8F}"/>
              </a:ext>
            </a:extLst>
          </p:cNvPr>
          <p:cNvSpPr txBox="1"/>
          <p:nvPr/>
        </p:nvSpPr>
        <p:spPr>
          <a:xfrm>
            <a:off x="72009" y="1862565"/>
            <a:ext cx="5434056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FF"/>
                </a:solidFill>
              </a:rPr>
              <a:t>X = 0</a:t>
            </a:r>
            <a:endParaRPr lang="uk-UA" sz="48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5399B-A328-410C-AFE9-4C807ED7A9F4}"/>
              </a:ext>
            </a:extLst>
          </p:cNvPr>
          <p:cNvSpPr txBox="1"/>
          <p:nvPr/>
        </p:nvSpPr>
        <p:spPr>
          <a:xfrm>
            <a:off x="72009" y="4861403"/>
            <a:ext cx="5434056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>
                <a:solidFill>
                  <a:srgbClr val="FFFFFF"/>
                </a:solidFill>
              </a:rPr>
              <a:t>Y</a:t>
            </a:r>
            <a:r>
              <a:rPr lang="uk-UA" sz="4800" b="1" i="1" kern="0" dirty="0">
                <a:solidFill>
                  <a:srgbClr val="FFFFFF"/>
                </a:solidFill>
              </a:rPr>
              <a:t> = 0</a:t>
            </a:r>
            <a:endParaRPr lang="uk-UA" sz="48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58CBA4-1105-4AA2-A547-2EE545904464}"/>
              </a:ext>
            </a:extLst>
          </p:cNvPr>
          <p:cNvSpPr txBox="1"/>
          <p:nvPr/>
        </p:nvSpPr>
        <p:spPr>
          <a:xfrm>
            <a:off x="1641030" y="3485095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й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7A5DA2-5868-4E2B-BC21-BD1FA8439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211" y="1196763"/>
            <a:ext cx="6262124" cy="5373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FAECC114-5D72-42BB-852E-73E3479F07EE}"/>
              </a:ext>
            </a:extLst>
          </p:cNvPr>
          <p:cNvSpPr/>
          <p:nvPr/>
        </p:nvSpPr>
        <p:spPr>
          <a:xfrm>
            <a:off x="10542269" y="6221730"/>
            <a:ext cx="1012853" cy="34900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8AC9EE24-A980-49C4-A553-2362C9A61E3E}"/>
              </a:ext>
            </a:extLst>
          </p:cNvPr>
          <p:cNvSpPr/>
          <p:nvPr/>
        </p:nvSpPr>
        <p:spPr>
          <a:xfrm rot="18900000">
            <a:off x="10848067" y="553006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команди використовують у програмі в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495730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Аналогічно при русі: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6D263B5-7456-4E6A-86FD-3FF140F71817}"/>
              </a:ext>
            </a:extLst>
          </p:cNvPr>
          <p:cNvSpPr/>
          <p:nvPr/>
        </p:nvSpPr>
        <p:spPr>
          <a:xfrm>
            <a:off x="72008" y="1196763"/>
            <a:ext cx="5972332" cy="36505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виконавця перемістити по горизонталі від центра праворуч, то його позиція в рядку відповідатиме </a:t>
            </a:r>
            <a:r>
              <a:rPr lang="uk-UA" sz="2800" b="1" i="1" kern="0" dirty="0">
                <a:solidFill>
                  <a:srgbClr val="FFFF00"/>
                </a:solidFill>
              </a:rPr>
              <a:t>X = а</a:t>
            </a:r>
            <a:r>
              <a:rPr lang="uk-UA" sz="2800" b="1" i="1" kern="0" dirty="0">
                <a:solidFill>
                  <a:srgbClr val="FFFFFF"/>
                </a:solidFill>
              </a:rPr>
              <a:t>, де а — кількість кроків праворуч.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2166194-A144-4BA5-BA6D-11D1D31FD87E}"/>
              </a:ext>
            </a:extLst>
          </p:cNvPr>
          <p:cNvSpPr/>
          <p:nvPr/>
        </p:nvSpPr>
        <p:spPr>
          <a:xfrm>
            <a:off x="6149820" y="1196763"/>
            <a:ext cx="5972332" cy="36505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виконавця переміщувати у зворотному напрямку, то вираз позиції в рядку набуде вигляду </a:t>
            </a:r>
            <a:r>
              <a:rPr lang="uk-UA" sz="2800" b="1" i="1" kern="0" dirty="0">
                <a:solidFill>
                  <a:srgbClr val="FFFF00"/>
                </a:solidFill>
              </a:rPr>
              <a:t>X = -а</a:t>
            </a:r>
            <a:r>
              <a:rPr lang="uk-UA" sz="2800" b="1" i="1" kern="0" dirty="0">
                <a:solidFill>
                  <a:srgbClr val="FFFFFF"/>
                </a:solidFill>
              </a:rPr>
              <a:t>, де а</a:t>
            </a:r>
            <a:r>
              <a:rPr lang="en-US" dirty="0"/>
              <a:t>  </a:t>
            </a:r>
            <a:r>
              <a:rPr lang="uk-UA" sz="2800" b="1" i="1" kern="0" dirty="0">
                <a:solidFill>
                  <a:srgbClr val="FFFFFF"/>
                </a:solidFill>
              </a:rPr>
              <a:t>— кількість кроків, a знак «</a:t>
            </a:r>
            <a:r>
              <a:rPr lang="en-US" sz="2800" b="1" i="1" kern="0" dirty="0">
                <a:solidFill>
                  <a:srgbClr val="FFFFFF"/>
                </a:solidFill>
              </a:rPr>
              <a:t>-</a:t>
            </a:r>
            <a:r>
              <a:rPr lang="uk-UA" sz="2800" b="1" i="1" kern="0" dirty="0">
                <a:solidFill>
                  <a:srgbClr val="FFFFFF"/>
                </a:solidFill>
              </a:rPr>
              <a:t>» вказує на напрямок руху — ліворуч.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21C782E8-39BD-46C3-BB07-B5208A4A39A8}"/>
              </a:ext>
            </a:extLst>
          </p:cNvPr>
          <p:cNvSpPr/>
          <p:nvPr/>
        </p:nvSpPr>
        <p:spPr>
          <a:xfrm>
            <a:off x="72008" y="5590531"/>
            <a:ext cx="5972332" cy="95775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Вгору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від центра</a:t>
            </a:r>
            <a:endParaRPr lang="en-US" sz="28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Y — а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F8CDA21C-CAE8-49D9-95BC-77715D659812}"/>
              </a:ext>
            </a:extLst>
          </p:cNvPr>
          <p:cNvSpPr/>
          <p:nvPr/>
        </p:nvSpPr>
        <p:spPr>
          <a:xfrm>
            <a:off x="6149820" y="5590531"/>
            <a:ext cx="5972332" cy="95775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Вниз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від центра</a:t>
            </a:r>
            <a:endParaRPr lang="en-US" sz="28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Y</a:t>
            </a:r>
            <a:r>
              <a:rPr lang="uk-UA" sz="2800" b="1" i="1" kern="0" dirty="0">
                <a:solidFill>
                  <a:srgbClr val="FFFF00"/>
                </a:solidFill>
              </a:rPr>
              <a:t> = -а</a:t>
            </a:r>
          </a:p>
        </p:txBody>
      </p:sp>
    </p:spTree>
    <p:extLst>
      <p:ext uri="{BB962C8B-B14F-4D97-AF65-F5344CB8AC3E}">
        <p14:creationId xmlns:p14="http://schemas.microsoft.com/office/powerpoint/2010/main" val="37860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команди використовують у програмі в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FB5DAE-6E3E-4ACB-9BDA-AB65005D4A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72" y="3541215"/>
            <a:ext cx="2232248" cy="2409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F4780E-AE5A-402A-82A6-DFB0B8E36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72" y="3554180"/>
            <a:ext cx="2232248" cy="2409865"/>
          </a:xfrm>
          <a:prstGeom prst="rect">
            <a:avLst/>
          </a:prstGeom>
        </p:spPr>
      </p:pic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E7B949F4-8677-4C5F-B28E-33FF1DFC5F92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3685096" y="5964045"/>
            <a:ext cx="4927962" cy="0"/>
          </a:xfrm>
          <a:prstGeom prst="line">
            <a:avLst/>
          </a:prstGeom>
          <a:noFill/>
          <a:ln w="38100" cap="flat" cmpd="sng" algn="ctr">
            <a:solidFill>
              <a:srgbClr val="14375A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0CB9E8F-E5E6-449C-9289-FB8070C329F5}"/>
              </a:ext>
            </a:extLst>
          </p:cNvPr>
          <p:cNvSpPr txBox="1"/>
          <p:nvPr/>
        </p:nvSpPr>
        <p:spPr>
          <a:xfrm>
            <a:off x="4583668" y="6048763"/>
            <a:ext cx="3026822" cy="618708"/>
          </a:xfrm>
          <a:prstGeom prst="roundRect">
            <a:avLst>
              <a:gd name="adj" fmla="val 973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10 кроків</a:t>
            </a:r>
          </a:p>
        </p:txBody>
      </p: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D5D3A399-CFF8-4B92-B3BD-B88C31382F65}"/>
              </a:ext>
            </a:extLst>
          </p:cNvPr>
          <p:cNvGrpSpPr/>
          <p:nvPr/>
        </p:nvGrpSpPr>
        <p:grpSpPr>
          <a:xfrm>
            <a:off x="72008" y="1171659"/>
            <a:ext cx="12050142" cy="2271873"/>
            <a:chOff x="72008" y="1171659"/>
            <a:chExt cx="12050142" cy="227187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D7AE6A-9041-43E8-8EBC-8A9F52F5B9B2}"/>
                </a:ext>
              </a:extLst>
            </p:cNvPr>
            <p:cNvSpPr txBox="1"/>
            <p:nvPr/>
          </p:nvSpPr>
          <p:spPr>
            <a:xfrm>
              <a:off x="72008" y="1196763"/>
              <a:ext cx="12050142" cy="2246769"/>
            </a:xfrm>
            <a:prstGeom prst="rect">
              <a:avLst/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indent="457200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Наприклад, команді                           відповідає подія на сцені: виконавець переміщується на 10 кроків уперед у тому напрямку, який вказано у властивостях виконавця. Число 10 — </a:t>
              </a:r>
              <a:r>
                <a:rPr lang="uk-UA" sz="2800" b="1" i="1" kern="0" dirty="0">
                  <a:solidFill>
                    <a:srgbClr val="FFFF00"/>
                  </a:solidFill>
                </a:rPr>
                <a:t>значення параметра команди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, яке можна змінити при складанні програми.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79876FE-6FA1-4062-92B4-CD00EE83C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81231" y="1171659"/>
              <a:ext cx="3613840" cy="552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613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41107 0.0041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4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команди використовують у програмі в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57585B44-0FE6-4885-8D9F-02352887CEBF}"/>
              </a:ext>
            </a:extLst>
          </p:cNvPr>
          <p:cNvCxnSpPr/>
          <p:nvPr/>
        </p:nvCxnSpPr>
        <p:spPr>
          <a:xfrm>
            <a:off x="6671551" y="5410814"/>
            <a:ext cx="3744416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34D3AB2-1754-4D57-859A-B6FC33C93D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23" y="4186678"/>
            <a:ext cx="2232248" cy="2409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C9D0176-FF0B-4772-8AAD-F0E94BE883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23" y="4199643"/>
            <a:ext cx="2232248" cy="240986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AF5D079-55F6-4A98-8A62-21C839173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0" y="4007164"/>
            <a:ext cx="5409521" cy="2363824"/>
          </a:xfrm>
          <a:prstGeom prst="rect">
            <a:avLst/>
          </a:prstGeom>
        </p:spPr>
      </p:pic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E5812D02-10EC-4F2D-82B5-35120F33EAC6}"/>
              </a:ext>
            </a:extLst>
          </p:cNvPr>
          <p:cNvGrpSpPr/>
          <p:nvPr/>
        </p:nvGrpSpPr>
        <p:grpSpPr>
          <a:xfrm>
            <a:off x="72008" y="1196763"/>
            <a:ext cx="12050142" cy="2677656"/>
            <a:chOff x="72008" y="1196763"/>
            <a:chExt cx="12050142" cy="267765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3EE5BD-271E-47F4-A512-866CAB460B32}"/>
                </a:ext>
              </a:extLst>
            </p:cNvPr>
            <p:cNvSpPr txBox="1"/>
            <p:nvPr/>
          </p:nvSpPr>
          <p:spPr>
            <a:xfrm>
              <a:off x="72008" y="1196763"/>
              <a:ext cx="12050142" cy="2677656"/>
            </a:xfrm>
            <a:prstGeom prst="rect">
              <a:avLst/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indent="457200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Рухаючись по сцені, виконавець може залишати «слід» різного кольору й розміру — малювати. Команди малювання зібрані у групі </a:t>
              </a:r>
              <a:r>
                <a:rPr lang="uk-UA" sz="2800" b="1" i="1" kern="0" dirty="0">
                  <a:solidFill>
                    <a:srgbClr val="FFFF00"/>
                  </a:solidFill>
                </a:rPr>
                <a:t>Олівець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. Наприклад, за допомогою команди       витирають усі малюнки, створені підчас виконання однієї з команд малювання або їх сукупності.</a:t>
              </a: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B8B5F44-80F8-47AD-8B8B-89EFD8FF6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15979" y="2545423"/>
              <a:ext cx="1181100" cy="476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931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35703 0.000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52" y="4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команди використовують у програмі в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8E0E3C5-52AE-4199-93F4-38736D2D7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385" y="4480839"/>
            <a:ext cx="1825173" cy="1970400"/>
          </a:xfrm>
          <a:prstGeom prst="rect">
            <a:avLst/>
          </a:prstGeom>
        </p:spPr>
      </p:pic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6265ED2B-6D34-46FD-A43A-C09C39E20A18}"/>
              </a:ext>
            </a:extLst>
          </p:cNvPr>
          <p:cNvGrpSpPr/>
          <p:nvPr/>
        </p:nvGrpSpPr>
        <p:grpSpPr>
          <a:xfrm>
            <a:off x="72008" y="1196763"/>
            <a:ext cx="12050142" cy="2274148"/>
            <a:chOff x="72008" y="1196763"/>
            <a:chExt cx="12050142" cy="227414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3C460A-A3DC-44C6-AB82-C0479E5EB536}"/>
                </a:ext>
              </a:extLst>
            </p:cNvPr>
            <p:cNvSpPr txBox="1"/>
            <p:nvPr/>
          </p:nvSpPr>
          <p:spPr>
            <a:xfrm>
              <a:off x="72008" y="1196763"/>
              <a:ext cx="12050142" cy="2246769"/>
            </a:xfrm>
            <a:prstGeom prst="rect">
              <a:avLst/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indent="457200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Виконавець алгоритму в середовищі </a:t>
              </a:r>
              <a:r>
                <a:rPr lang="uk-UA" sz="2800" b="1" i="1" kern="0" dirty="0" err="1">
                  <a:solidFill>
                    <a:srgbClr val="FFFFFF"/>
                  </a:solidFill>
                </a:rPr>
                <a:t>Скретч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 може також змінювати свій вигляд: колір і відображення. Так само, як зображають у коміксах, виконавець може «говорити» чи «думати». Такі команди зібрані у групі </a:t>
              </a:r>
              <a:r>
                <a:rPr lang="uk-UA" sz="2800" b="1" i="1" kern="0" dirty="0">
                  <a:solidFill>
                    <a:srgbClr val="FFFF00"/>
                  </a:solidFill>
                </a:rPr>
                <a:t>Вигляд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. Наприклад, команда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BD0D1D43-78B9-425C-B4B4-B307CB0866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6165"/>
            <a:stretch/>
          </p:blipFill>
          <p:spPr>
            <a:xfrm>
              <a:off x="6217033" y="2967837"/>
              <a:ext cx="3057525" cy="503074"/>
            </a:xfrm>
            <a:prstGeom prst="rect">
              <a:avLst/>
            </a:prstGeom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57E7FA-0BD0-4274-A845-AB55A05D9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9216" y="3572898"/>
            <a:ext cx="1828800" cy="12477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427CA5-3581-4474-821E-05CAF2AD988D}"/>
              </a:ext>
            </a:extLst>
          </p:cNvPr>
          <p:cNvSpPr txBox="1"/>
          <p:nvPr/>
        </p:nvSpPr>
        <p:spPr>
          <a:xfrm>
            <a:off x="72008" y="3572898"/>
            <a:ext cx="5847011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сцені буде пов'язана з подією, зображеною на малюнку, яка триватиме дві секунди.</a:t>
            </a:r>
          </a:p>
        </p:txBody>
      </p:sp>
    </p:spTree>
    <p:extLst>
      <p:ext uri="{BB962C8B-B14F-4D97-AF65-F5344CB8AC3E}">
        <p14:creationId xmlns:p14="http://schemas.microsoft.com/office/powerpoint/2010/main" val="128319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23624D9-C234-47E9-AE55-38A048289C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702"/>
          <a:stretch/>
        </p:blipFill>
        <p:spPr>
          <a:xfrm>
            <a:off x="6300110" y="3653936"/>
            <a:ext cx="1962150" cy="2927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команди використовують у програмі в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55B9BC-709A-41FC-8DE0-4324B0999705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Команди, що забезпечують відтворення звуків і музики, містяться 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Звук</a:t>
            </a:r>
            <a:r>
              <a:rPr lang="uk-UA" sz="2800" b="1" i="1" kern="0" dirty="0">
                <a:solidFill>
                  <a:srgbClr val="FFFFFF"/>
                </a:solidFill>
              </a:rPr>
              <a:t>. Наприклад, виконання команди: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9B5B14-D822-44FD-B847-EF947544A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5355" y="2711957"/>
            <a:ext cx="6771583" cy="941979"/>
          </a:xfrm>
          <a:prstGeom prst="rect">
            <a:avLst/>
          </a:prstGeom>
        </p:spPr>
      </p:pic>
      <p:cxnSp>
        <p:nvCxnSpPr>
          <p:cNvPr id="12" name="Пряма зі стрілкою 11">
            <a:extLst>
              <a:ext uri="{FF2B5EF4-FFF2-40B4-BE49-F238E27FC236}">
                <a16:creationId xmlns:a16="http://schemas.microsoft.com/office/drawing/2014/main" id="{9079414C-F5D1-496A-84E8-F07568271FB0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6880431" y="3070600"/>
            <a:ext cx="400754" cy="583336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C245287-BF8A-4986-8C57-B1D4295E3E63}"/>
              </a:ext>
            </a:extLst>
          </p:cNvPr>
          <p:cNvSpPr txBox="1"/>
          <p:nvPr/>
        </p:nvSpPr>
        <p:spPr>
          <a:xfrm>
            <a:off x="8392308" y="3653936"/>
            <a:ext cx="3729841" cy="954107"/>
          </a:xfrm>
          <a:prstGeom prst="wedgeRectCallout">
            <a:avLst>
              <a:gd name="adj1" fmla="val -64592"/>
              <a:gd name="adj2" fmla="val -10238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параметр 0.25 — темп звучання.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098CAE-E428-4CE8-B03C-34934CB3E31B}"/>
              </a:ext>
            </a:extLst>
          </p:cNvPr>
          <p:cNvSpPr txBox="1"/>
          <p:nvPr/>
        </p:nvSpPr>
        <p:spPr>
          <a:xfrm>
            <a:off x="72007" y="3653936"/>
            <a:ext cx="5827349" cy="2246769"/>
          </a:xfrm>
          <a:prstGeom prst="wedgeRectCallout">
            <a:avLst>
              <a:gd name="adj1" fmla="val 62690"/>
              <a:gd name="adj2" fmla="val -7590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Значення параметра цієї команди, яке, наприклад, дорівнює 1, задає ударний інструмент — малий барабан</a:t>
            </a:r>
          </a:p>
        </p:txBody>
      </p:sp>
    </p:spTree>
    <p:extLst>
      <p:ext uri="{BB962C8B-B14F-4D97-AF65-F5344CB8AC3E}">
        <p14:creationId xmlns:p14="http://schemas.microsoft.com/office/powerpoint/2010/main" val="164542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алгоритми можна реалізувати в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програмах, які складають 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, усі команди можуть об'єднуватися по-різному, залежно від задачі, для розв'язування якої створюється програма. Для цього спочатку описують алгоритм, у якому можуть використовуватись алгоритмічні структури: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0EB3762-CFF8-445E-917D-1E6D9FF4F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40" y="4246776"/>
            <a:ext cx="3063675" cy="2340648"/>
          </a:xfrm>
          <a:prstGeom prst="rect">
            <a:avLst/>
          </a:prstGeom>
        </p:spPr>
      </p:pic>
      <p:pic>
        <p:nvPicPr>
          <p:cNvPr id="13" name="Picture 4" descr="http://tic.uis.edu.co/ava/pluginfile.php/169759/course/section/36985/Decisi%C3%B3n.jpg">
            <a:extLst>
              <a:ext uri="{FF2B5EF4-FFF2-40B4-BE49-F238E27FC236}">
                <a16:creationId xmlns:a16="http://schemas.microsoft.com/office/drawing/2014/main" id="{69681F66-2A2E-46AA-8978-53D1E660A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279" y="4414355"/>
            <a:ext cx="2926690" cy="219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06DAF0D-FC9A-4F25-8EAB-82E8AD319A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55" y="4249325"/>
            <a:ext cx="2938947" cy="21692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BAA200-D6E3-437F-BCD0-0E391C5CCB86}"/>
              </a:ext>
            </a:extLst>
          </p:cNvPr>
          <p:cNvSpPr txBox="1"/>
          <p:nvPr/>
        </p:nvSpPr>
        <p:spPr>
          <a:xfrm>
            <a:off x="72007" y="3528186"/>
            <a:ext cx="397305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Слідування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F51F25-8907-4CB3-AA93-4F41C11E6063}"/>
              </a:ext>
            </a:extLst>
          </p:cNvPr>
          <p:cNvSpPr txBox="1"/>
          <p:nvPr/>
        </p:nvSpPr>
        <p:spPr>
          <a:xfrm>
            <a:off x="4110553" y="3528186"/>
            <a:ext cx="397305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Повторення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E39C7D-D706-419A-8605-0573072BA02C}"/>
              </a:ext>
            </a:extLst>
          </p:cNvPr>
          <p:cNvSpPr txBox="1"/>
          <p:nvPr/>
        </p:nvSpPr>
        <p:spPr>
          <a:xfrm>
            <a:off x="8149099" y="3528186"/>
            <a:ext cx="397305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Розгалуження</a:t>
            </a:r>
          </a:p>
        </p:txBody>
      </p:sp>
    </p:spTree>
    <p:extLst>
      <p:ext uri="{BB962C8B-B14F-4D97-AF65-F5344CB8AC3E}">
        <p14:creationId xmlns:p14="http://schemas.microsoft.com/office/powerpoint/2010/main" val="63540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команди використовують у програмі в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A874B-C399-4189-A8BC-36AC091AEFF5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Команди управління виконанням команд програми містяться у групі </a:t>
            </a:r>
            <a:r>
              <a:rPr lang="uk-UA" sz="2800" b="1" i="1" kern="0" dirty="0">
                <a:solidFill>
                  <a:srgbClr val="FFC000"/>
                </a:solidFill>
              </a:rPr>
              <a:t>Керувати</a:t>
            </a:r>
            <a:r>
              <a:rPr lang="uk-UA" sz="2800" b="1" i="1" kern="0" dirty="0">
                <a:solidFill>
                  <a:srgbClr val="FFFFFF"/>
                </a:solidFill>
              </a:rPr>
              <a:t>. Найчастіше серед цих команд обирають команду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2AFF68-B1D0-4B36-9892-84B2340F5181}"/>
              </a:ext>
            </a:extLst>
          </p:cNvPr>
          <p:cNvSpPr txBox="1"/>
          <p:nvPr/>
        </p:nvSpPr>
        <p:spPr>
          <a:xfrm>
            <a:off x="72008" y="5191048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натискання відповідної кнопки всі команди програми виконуватимуться автоматично.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4E04E9-3C56-4B27-AD72-003A4E7AD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291" y="2738154"/>
            <a:ext cx="6963576" cy="229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0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команди використовують у програмі в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Команди управління виконанням програми містяться 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Керувати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4774B6C-FA6D-4C5B-B3D5-281985523686}"/>
              </a:ext>
            </a:extLst>
          </p:cNvPr>
          <p:cNvSpPr/>
          <p:nvPr/>
        </p:nvSpPr>
        <p:spPr>
          <a:xfrm>
            <a:off x="72008" y="2273759"/>
            <a:ext cx="5972332" cy="24162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Деякі з них можуть тільки завершувати програму, бо після них не можна нічого приєднати, наприклад команда: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3FE64FA-B4BC-48FD-8645-539A165DDCDB}"/>
              </a:ext>
            </a:extLst>
          </p:cNvPr>
          <p:cNvSpPr/>
          <p:nvPr/>
        </p:nvSpPr>
        <p:spPr>
          <a:xfrm>
            <a:off x="6149820" y="2273759"/>
            <a:ext cx="5972332" cy="24162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Інші можна використати у програмі після початку та перед закінченням у будь-якому місці, наприклад команда: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16063A-5062-4877-97B7-9F0F3AD16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67" y="4996544"/>
            <a:ext cx="4493614" cy="13337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35A33D-88FC-4B09-81CA-F33C72C09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397" y="4996544"/>
            <a:ext cx="5109178" cy="135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9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створюються алгоритми?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1840171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ви знаєте типи алгоритмів?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473598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Наведіть приклади лінійних алгоритмів.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3103803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Наведіть приклади алгоритмів з повторенням.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3746738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 sz="2800" b="1" i="1" kern="0">
                <a:solidFill>
                  <a:srgbClr val="FFFFFF"/>
                </a:solidFill>
              </a:defRPr>
            </a:lvl1pPr>
          </a:lstStyle>
          <a:p>
            <a:pPr lvl="0">
              <a:buFont typeface="+mj-lt"/>
              <a:buAutoNum type="arabicPeriod" startAt="5"/>
              <a:defRPr/>
            </a:pPr>
            <a:r>
              <a:rPr lang="uk-UA" dirty="0"/>
              <a:t>Наведіть приклади алгоритмів з розгалуженням.</a:t>
            </a:r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08" y="4389673"/>
            <a:ext cx="10453766" cy="181588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команди слід використати під час складання програми в середовищі </a:t>
            </a:r>
            <a:r>
              <a:rPr lang="uk-UA" sz="2800" b="1" i="1" kern="0" dirty="0" err="1">
                <a:solidFill>
                  <a:srgbClr val="002060"/>
                </a:solidFill>
              </a:rPr>
              <a:t>Скретч</a:t>
            </a:r>
            <a:r>
              <a:rPr lang="uk-UA" sz="2800" b="1" i="1" kern="0" dirty="0">
                <a:solidFill>
                  <a:srgbClr val="002060"/>
                </a:solidFill>
              </a:rPr>
              <a:t>, щоб її виконавець переміщувався по сцені вгору-вниз?</a:t>
            </a:r>
          </a:p>
        </p:txBody>
      </p:sp>
    </p:spTree>
    <p:extLst>
      <p:ext uri="{BB962C8B-B14F-4D97-AF65-F5344CB8AC3E}">
        <p14:creationId xmlns:p14="http://schemas.microsoft.com/office/powerpoint/2010/main" val="1065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Висловлення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1" name="Picture 2" descr="ребус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6" y="2019510"/>
            <a:ext cx="3163568" cy="272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0924" y="1582910"/>
            <a:ext cx="432048" cy="68911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55634" y="1927468"/>
            <a:ext cx="506056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600" b="1" dirty="0">
                <a:solidFill>
                  <a:srgbClr val="19426B"/>
                </a:solidFill>
                <a:latin typeface="Arial" panose="020B0604020202020204" pitchFamily="34" charset="0"/>
              </a:rPr>
              <a:t>ВЛЕ</a:t>
            </a:r>
          </a:p>
        </p:txBody>
      </p:sp>
      <p:pic>
        <p:nvPicPr>
          <p:cNvPr id="27" name="Picture 4" descr="http://wordassociations.ru/image/600x/svg_to_png/flomar_Football_(soccer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192" y="1784949"/>
            <a:ext cx="2591011" cy="275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8179" y="1801824"/>
            <a:ext cx="432048" cy="68911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180421" y="4327731"/>
            <a:ext cx="2895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6600" b="1" dirty="0">
                <a:solidFill>
                  <a:srgbClr val="19426B"/>
                </a:solidFill>
                <a:latin typeface="Arial" panose="020B0604020202020204" pitchFamily="34" charset="0"/>
              </a:rPr>
              <a:t>М=НН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157932" y="77425"/>
            <a:ext cx="3071719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1300" dirty="0">
                <a:solidFill>
                  <a:srgbClr val="19426B"/>
                </a:solidFill>
                <a:latin typeface="Arial" panose="020B0604020202020204" pitchFamily="34" charset="0"/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403202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440" y="1177376"/>
            <a:ext cx="4839154" cy="5608513"/>
          </a:xfrm>
          <a:prstGeom prst="rect">
            <a:avLst/>
          </a:prstGeom>
        </p:spPr>
      </p:pic>
      <p:pic>
        <p:nvPicPr>
          <p:cNvPr id="13" name="Picture 4" descr="http://www.reaction.org.ua/wp-content/uploads/2013/04/stul-yak-sidity-za-komputerom2.jpg">
            <a:extLst>
              <a:ext uri="{FF2B5EF4-FFF2-40B4-BE49-F238E27FC236}">
                <a16:creationId xmlns:a16="http://schemas.microsoft.com/office/drawing/2014/main" id="{29DB0D07-6B82-451E-B5A7-23052151A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6"/>
          <a:stretch/>
        </p:blipFill>
        <p:spPr bwMode="auto">
          <a:xfrm>
            <a:off x="1058775" y="1307046"/>
            <a:ext cx="4510753" cy="51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14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новою програмою 2017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D9B63FE7-3F18-4E00-A7E1-951CB34E711B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24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AD74F2E-BC99-4E2C-B1FC-C5132BD81A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8" name="Picture 2" descr="algorithms, chart, data, design, flow, flowchart, sitemap icon">
            <a:extLst>
              <a:ext uri="{FF2B5EF4-FFF2-40B4-BE49-F238E27FC236}">
                <a16:creationId xmlns:a16="http://schemas.microsoft.com/office/drawing/2014/main" id="{BB9A1F24-DC12-435F-ABFF-116CBF88F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30" y="3638387"/>
            <a:ext cx="2486801" cy="248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алгоритми можна реалізувати в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для розв'язування задачі потрібно виконати послідовні дії, коли кожна наступна дія розпочинається після завершення попередньої та виконується тільки один раз, то команди розміщуються послідовно, як вагончики за потягом. Це — алгоритмічна структура </a:t>
            </a:r>
            <a:r>
              <a:rPr lang="uk-UA" sz="2800" b="1" i="1" kern="0" dirty="0">
                <a:solidFill>
                  <a:srgbClr val="FFFF00"/>
                </a:solidFill>
              </a:rPr>
              <a:t>слідування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109B72-B071-464D-A66F-480034533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109" y="3929835"/>
            <a:ext cx="10947939" cy="257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алгоритми можна реалізувати в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2735171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Алгоритми з використанням структури слідування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лінійними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2F60D-BB9B-43D4-B444-B18396CBD2D7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Слідування</a:t>
            </a:r>
            <a:r>
              <a:rPr lang="uk-UA" sz="2800" b="1" i="1" kern="0" dirty="0">
                <a:solidFill>
                  <a:srgbClr val="FFFFFF"/>
                </a:solidFill>
              </a:rPr>
              <a:t> — це алгоритмічна структура, яка використовується для подання послідовного набору команд, що виконуються одна за одною.</a:t>
            </a:r>
          </a:p>
        </p:txBody>
      </p:sp>
      <p:pic>
        <p:nvPicPr>
          <p:cNvPr id="9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95761B28-1D25-41BD-A637-8E4EA6782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lgorithm, analytics, business, process, sequence, workflow icon">
            <a:extLst>
              <a:ext uri="{FF2B5EF4-FFF2-40B4-BE49-F238E27FC236}">
                <a16:creationId xmlns:a16="http://schemas.microsoft.com/office/drawing/2014/main" id="{EAA2DAB6-1AD8-4934-9466-87027C8C8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54" b="36040"/>
          <a:stretch/>
        </p:blipFill>
        <p:spPr bwMode="auto">
          <a:xfrm>
            <a:off x="1561885" y="3781452"/>
            <a:ext cx="9070388" cy="25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28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алгоритми можна реалізувати в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розв'язування деяких задач потрібно повторяти одні й ті самі дії кілька разів. 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9908FF-B4B5-4289-A821-E322D5405758}"/>
              </a:ext>
            </a:extLst>
          </p:cNvPr>
          <p:cNvSpPr txBox="1"/>
          <p:nvPr/>
        </p:nvSpPr>
        <p:spPr>
          <a:xfrm>
            <a:off x="72008" y="2278064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для того щоб наповнити водою діжку місткістю 50 л, маючи </a:t>
            </a:r>
            <a:r>
              <a:rPr lang="uk-UA" sz="2800" b="1" i="1" kern="0" dirty="0" err="1">
                <a:solidFill>
                  <a:srgbClr val="FFFFFF"/>
                </a:solidFill>
              </a:rPr>
              <a:t>десятилітрове</a:t>
            </a:r>
            <a:r>
              <a:rPr lang="uk-UA" sz="2800" b="1" i="1" kern="0" dirty="0">
                <a:solidFill>
                  <a:srgbClr val="FFFFFF"/>
                </a:solidFill>
              </a:rPr>
              <a:t> відро. </a:t>
            </a:r>
          </a:p>
        </p:txBody>
      </p:sp>
      <p:pic>
        <p:nvPicPr>
          <p:cNvPr id="9" name="Picture 4" descr="http://yak-prosto.com/images/c/d/yak-zrobiti-vidro.jpg">
            <a:extLst>
              <a:ext uri="{FF2B5EF4-FFF2-40B4-BE49-F238E27FC236}">
                <a16:creationId xmlns:a16="http://schemas.microsoft.com/office/drawing/2014/main" id="{67BDA451-2665-4D9C-9AD3-29D067204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062" y="4734701"/>
            <a:ext cx="1466251" cy="155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encrypted-tbn1.gstatic.com/images?q=tbn:ANd9GcSNGguJHDMeCRcjBWjbWfUIHSu2HaysQqe5-ylWdaHYfeWbOmNreA">
            <a:extLst>
              <a:ext uri="{FF2B5EF4-FFF2-40B4-BE49-F238E27FC236}">
                <a16:creationId xmlns:a16="http://schemas.microsoft.com/office/drawing/2014/main" id="{05BBE49B-6E29-4BFB-AC56-92B8CEE43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6" t="4125" r="18559" b="3078"/>
          <a:stretch/>
        </p:blipFill>
        <p:spPr bwMode="auto">
          <a:xfrm>
            <a:off x="9585913" y="3299092"/>
            <a:ext cx="21602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health-treatment.ru/uploads/kypel.jpg">
            <a:extLst>
              <a:ext uri="{FF2B5EF4-FFF2-40B4-BE49-F238E27FC236}">
                <a16:creationId xmlns:a16="http://schemas.microsoft.com/office/drawing/2014/main" id="{95C218E1-165F-4BDF-8CE8-936C274E8B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0"/>
          <a:stretch/>
        </p:blipFill>
        <p:spPr bwMode="auto">
          <a:xfrm>
            <a:off x="697258" y="3347622"/>
            <a:ext cx="3518795" cy="315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95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алгоритми можна реалізувати в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Потрібно виконувати 5 разів одні й ті самі дії: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D62B67-DDEA-47C1-B6C3-F949A62102A8}"/>
              </a:ext>
            </a:extLst>
          </p:cNvPr>
          <p:cNvSpPr txBox="1"/>
          <p:nvPr/>
        </p:nvSpPr>
        <p:spPr>
          <a:xfrm>
            <a:off x="452284" y="1852756"/>
            <a:ext cx="11669866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набрати воду у відро, вилити воду в діжку. 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9F493E-63E7-425C-847B-C5068AD3056D}"/>
              </a:ext>
            </a:extLst>
          </p:cNvPr>
          <p:cNvSpPr txBox="1"/>
          <p:nvPr/>
        </p:nvSpPr>
        <p:spPr>
          <a:xfrm>
            <a:off x="72008" y="2508749"/>
            <a:ext cx="785279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Отже, потрібно використати алгоритмічну структуру </a:t>
            </a:r>
            <a:r>
              <a:rPr lang="uk-UA" sz="2800" b="1" i="1" kern="0" dirty="0">
                <a:solidFill>
                  <a:srgbClr val="FFFF00"/>
                </a:solidFill>
              </a:rPr>
              <a:t>повторення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0B437E-E8AB-43A1-9759-E0B689A01E9E}"/>
              </a:ext>
            </a:extLst>
          </p:cNvPr>
          <p:cNvSpPr txBox="1"/>
          <p:nvPr/>
        </p:nvSpPr>
        <p:spPr>
          <a:xfrm>
            <a:off x="1403648" y="3576165"/>
            <a:ext cx="5960713" cy="267765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Повторення</a:t>
            </a:r>
            <a:r>
              <a:rPr lang="uk-UA" sz="2800" b="1" i="1" kern="0" dirty="0">
                <a:solidFill>
                  <a:srgbClr val="FFFFFF"/>
                </a:solidFill>
              </a:rPr>
              <a:t> — алгоритмічна структура,  яка використовується  для  подання  багаторазового  виконання   набору команд.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1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A5343089-E0C3-4049-B26C-4F647D41B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361445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thumbs.dreamstime.com/z/algorithm-goal-achievement-d-man-standing-computer-target-end-41785517.jpg">
            <a:extLst>
              <a:ext uri="{FF2B5EF4-FFF2-40B4-BE49-F238E27FC236}">
                <a16:creationId xmlns:a16="http://schemas.microsoft.com/office/drawing/2014/main" id="{AB189982-0F09-4FF5-8527-52DB69A86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6103" l="8077" r="88231">
                        <a14:foregroundMark x1="21308" y1="52770" x2="21308" y2="52770"/>
                        <a14:foregroundMark x1="36308" y1="48263" x2="36308" y2="48263"/>
                        <a14:foregroundMark x1="24308" y1="20000" x2="24308" y2="20000"/>
                        <a14:foregroundMark x1="69615" y1="70141" x2="84769" y2="82254"/>
                        <a14:foregroundMark x1="69462" y1="78873" x2="69462" y2="78873"/>
                        <a14:foregroundMark x1="74077" y1="82535" x2="82385" y2="84507"/>
                        <a14:foregroundMark x1="74231" y1="67700" x2="79077" y2="68357"/>
                        <a14:foregroundMark x1="74462" y1="69484" x2="74462" y2="69484"/>
                        <a14:foregroundMark x1="70154" y1="73709" x2="70154" y2="73709"/>
                        <a14:foregroundMark x1="81077" y1="75117" x2="81077" y2="75117"/>
                        <a14:foregroundMark x1="70923" y1="76620" x2="70923" y2="76620"/>
                        <a14:foregroundMark x1="72385" y1="78685" x2="77000" y2="81127"/>
                        <a14:foregroundMark x1="84231" y1="80000" x2="84923" y2="74648"/>
                        <a14:foregroundMark x1="82154" y1="71737" x2="78692" y2="69202"/>
                        <a14:foregroundMark x1="18769" y1="45634" x2="15846" y2="40000"/>
                        <a14:foregroundMark x1="78154" y1="76244" x2="80692" y2="71080"/>
                        <a14:foregroundMark x1="86231" y1="78685" x2="84000" y2="70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99" r="11527" b="14167"/>
          <a:stretch/>
        </p:blipFill>
        <p:spPr bwMode="auto">
          <a:xfrm>
            <a:off x="7463155" y="2476094"/>
            <a:ext cx="4680520" cy="408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круглений прямокутник 8">
            <a:extLst>
              <a:ext uri="{FF2B5EF4-FFF2-40B4-BE49-F238E27FC236}">
                <a16:creationId xmlns:a16="http://schemas.microsoft.com/office/drawing/2014/main" id="{A31D5D7A-54F0-43DD-BE53-042A1154D2F0}"/>
              </a:ext>
            </a:extLst>
          </p:cNvPr>
          <p:cNvSpPr/>
          <p:nvPr/>
        </p:nvSpPr>
        <p:spPr>
          <a:xfrm>
            <a:off x="7607170" y="3796315"/>
            <a:ext cx="2664296" cy="1761443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Стрілка вліво 9">
            <a:extLst>
              <a:ext uri="{FF2B5EF4-FFF2-40B4-BE49-F238E27FC236}">
                <a16:creationId xmlns:a16="http://schemas.microsoft.com/office/drawing/2014/main" id="{4541A8AF-2E8A-4013-AD78-7890758E2A77}"/>
              </a:ext>
            </a:extLst>
          </p:cNvPr>
          <p:cNvSpPr/>
          <p:nvPr/>
        </p:nvSpPr>
        <p:spPr>
          <a:xfrm rot="18900000">
            <a:off x="10007834" y="307482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32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алгоритми можна реалізувати в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Алгоритм, у якому деякі команди повторюються,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циклічним алгоритмом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6" descr="http://thumbs.dreamstime.com/z/algorithm-3d-man-23460065.jpg">
            <a:extLst>
              <a:ext uri="{FF2B5EF4-FFF2-40B4-BE49-F238E27FC236}">
                <a16:creationId xmlns:a16="http://schemas.microsoft.com/office/drawing/2014/main" id="{50B635E3-2440-4660-AD75-6F630B4189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r="3884" b="16454"/>
          <a:stretch/>
        </p:blipFill>
        <p:spPr bwMode="auto">
          <a:xfrm>
            <a:off x="907751" y="2278064"/>
            <a:ext cx="5083844" cy="398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ereleases.com/prfuel/wp-content/uploads/2011/04/analyzing.jpg">
            <a:extLst>
              <a:ext uri="{FF2B5EF4-FFF2-40B4-BE49-F238E27FC236}">
                <a16:creationId xmlns:a16="http://schemas.microsoft.com/office/drawing/2014/main" id="{27D76BD8-3231-42B4-AAD9-088B6E741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t="10943" r="7560" b="22069"/>
          <a:stretch/>
        </p:blipFill>
        <p:spPr bwMode="auto">
          <a:xfrm>
            <a:off x="7208543" y="2303255"/>
            <a:ext cx="3872409" cy="403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10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алгоритми можна реалізувати в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задача має кілька варіантів розв'язку залежно від істинності деякої умови, то використовують алгоритм із </a:t>
            </a:r>
            <a:r>
              <a:rPr lang="uk-UA" sz="2800" b="1" i="1" kern="0" dirty="0">
                <a:solidFill>
                  <a:srgbClr val="FFFF00"/>
                </a:solidFill>
              </a:rPr>
              <a:t>розгалуженням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D73395-9AFD-44D9-86E3-D6C63B026D7E}"/>
              </a:ext>
            </a:extLst>
          </p:cNvPr>
          <p:cNvSpPr txBox="1"/>
          <p:nvPr/>
        </p:nvSpPr>
        <p:spPr>
          <a:xfrm>
            <a:off x="1403648" y="2701089"/>
            <a:ext cx="4620018" cy="39703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Розгалуження</a:t>
            </a:r>
            <a:r>
              <a:rPr lang="uk-UA" sz="2800" b="1" i="1" kern="0" dirty="0">
                <a:solidFill>
                  <a:srgbClr val="FFFFFF"/>
                </a:solidFill>
              </a:rPr>
              <a:t> — алгоритмічна структура, що дає змогу виконавцеві алгоритму вибрати сценарій подальших дій залежно від істинності певної умови.</a:t>
            </a:r>
          </a:p>
        </p:txBody>
      </p:sp>
      <p:pic>
        <p:nvPicPr>
          <p:cNvPr id="9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C740BA7F-93ED-45CE-8760-00FDB31AA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27393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comps.canstockphoto.com/can-stock-photo_csp12775688.jpg">
            <a:extLst>
              <a:ext uri="{FF2B5EF4-FFF2-40B4-BE49-F238E27FC236}">
                <a16:creationId xmlns:a16="http://schemas.microsoft.com/office/drawing/2014/main" id="{A406F9F3-BD94-4C4C-976E-49F3B9FC13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5" b="14377"/>
          <a:stretch/>
        </p:blipFill>
        <p:spPr bwMode="auto">
          <a:xfrm>
            <a:off x="6213986" y="2701089"/>
            <a:ext cx="5908163" cy="3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14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87040</TotalTime>
  <Words>1603</Words>
  <Application>Microsoft Office PowerPoint</Application>
  <PresentationFormat>Широкий екран</PresentationFormat>
  <Paragraphs>226</Paragraphs>
  <Slides>35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35</vt:i4>
      </vt:variant>
    </vt:vector>
  </HeadingPairs>
  <TitlesOfParts>
    <vt:vector size="41" baseType="lpstr">
      <vt:lpstr>Arial</vt:lpstr>
      <vt:lpstr>Calibri</vt:lpstr>
      <vt:lpstr>Times New Roman</vt:lpstr>
      <vt:lpstr>Verdana</vt:lpstr>
      <vt:lpstr>Wingdings</vt:lpstr>
      <vt:lpstr>Тема Office</vt:lpstr>
      <vt:lpstr>Типи алгоритмів</vt:lpstr>
      <vt:lpstr>Розгадайте кросворд</vt:lpstr>
      <vt:lpstr>Які алгоритми можна реалізувати в середовищі Скретч?</vt:lpstr>
      <vt:lpstr>Які алгоритми можна реалізувати в середовищі Скретч?</vt:lpstr>
      <vt:lpstr>Які алгоритми можна реалізувати в середовищі Скретч?</vt:lpstr>
      <vt:lpstr>Які алгоритми можна реалізувати в середовищі Скретч?</vt:lpstr>
      <vt:lpstr>Які алгоритми можна реалізувати в середовищі Скретч?</vt:lpstr>
      <vt:lpstr>Які алгоритми можна реалізувати в середовищі Скретч?</vt:lpstr>
      <vt:lpstr>Які алгоритми можна реалізувати в середовищі Скретч?</vt:lpstr>
      <vt:lpstr>Які алгоритми можна реалізувати в середовищі Скретч?</vt:lpstr>
      <vt:lpstr>Як створити новий проект у середовищі Скретч?</vt:lpstr>
      <vt:lpstr>Як створити новий проект у середовищі Скретч?</vt:lpstr>
      <vt:lpstr>Як створити новий проект у середовищі Скретч?</vt:lpstr>
      <vt:lpstr>Як створити новий проект у середовищі Скретч?</vt:lpstr>
      <vt:lpstr>Як створити новий проект у середовищі Скретч?</vt:lpstr>
      <vt:lpstr>Як створити новий проект у середовищі Скретч?</vt:lpstr>
      <vt:lpstr>Як створити новий проект у середовищі Скретч?</vt:lpstr>
      <vt:lpstr>Як створити новий проект у середовищі Скретч?</vt:lpstr>
      <vt:lpstr>Як створити новий проект у середовищі Скретч?</vt:lpstr>
      <vt:lpstr>Як створити новий проект у середовищі Скретч?</vt:lpstr>
      <vt:lpstr>Які команди використовують у програмі в середовищі Скретч?</vt:lpstr>
      <vt:lpstr>Які команди використовують у програмі в середовищі Скретч?</vt:lpstr>
      <vt:lpstr>Які команди використовують у програмі в середовищі Скретч?</vt:lpstr>
      <vt:lpstr>Які команди використовують у програмі в середовищі Скретч?</vt:lpstr>
      <vt:lpstr>Які команди використовують у програмі в середовищі Скретч?</vt:lpstr>
      <vt:lpstr>Які команди використовують у програмі в середовищі Скретч?</vt:lpstr>
      <vt:lpstr>Які команди використовують у програмі в середовищі Скретч?</vt:lpstr>
      <vt:lpstr>Які команди використовують у програмі в середовищі Скретч?</vt:lpstr>
      <vt:lpstr>Які команди використовують у програмі в середовищі Скретч?</vt:lpstr>
      <vt:lpstr>Які команди використовують у програмі в середовищі Скретч?</vt:lpstr>
      <vt:lpstr>Які команди використовують у програмі в середовищі Скретч?</vt:lpstr>
      <vt:lpstr>Дайте відповіді на запитання</vt:lpstr>
      <vt:lpstr>Розгадайте ребус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Мацаєнко Сергій</cp:lastModifiedBy>
  <cp:revision>376</cp:revision>
  <dcterms:created xsi:type="dcterms:W3CDTF">2016-06-06T19:48:43Z</dcterms:created>
  <dcterms:modified xsi:type="dcterms:W3CDTF">2017-08-24T20:37:10Z</dcterms:modified>
</cp:coreProperties>
</file>