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4A6F13-FE79-4562-B596-E6551627231A}">
  <a:tblStyle styleId="{084A6F13-FE79-4562-B596-E655162723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 хвилина на роздуми.</a:t>
            </a:r>
            <a:endParaRPr/>
          </a:p>
        </p:txBody>
      </p:sp>
      <p:sp>
        <p:nvSpPr>
          <p:cNvPr id="75" name="Google Shape;7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 хвилина на роздуми.</a:t>
            </a:r>
            <a:endParaRPr/>
          </a:p>
        </p:txBody>
      </p:sp>
      <p:sp>
        <p:nvSpPr>
          <p:cNvPr id="90" name="Google Shape;90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 хвилина на роздуми.</a:t>
            </a:r>
            <a:endParaRPr/>
          </a:p>
        </p:txBody>
      </p:sp>
      <p:sp>
        <p:nvSpPr>
          <p:cNvPr id="97" name="Google Shape;9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 хвилина на роздуми.</a:t>
            </a:r>
            <a:endParaRPr/>
          </a:p>
        </p:txBody>
      </p:sp>
      <p:sp>
        <p:nvSpPr>
          <p:cNvPr id="104" name="Google Shape;10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 хвилина на роздуми.</a:t>
            </a:r>
            <a:endParaRPr/>
          </a:p>
        </p:txBody>
      </p:sp>
      <p:sp>
        <p:nvSpPr>
          <p:cNvPr id="110" name="Google Shape;110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00"/>
              </a:buClr>
              <a:buSzPts val="5400"/>
              <a:buFont typeface="Georgia"/>
              <a:buNone/>
              <a:defRPr b="1" sz="540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57290" y="5572140"/>
            <a:ext cx="6400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1" sz="24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objects" type="fourObj">
  <p:cSld name="FOUR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type="ctrTitle"/>
          </p:nvPr>
        </p:nvSpPr>
        <p:spPr>
          <a:xfrm>
            <a:off x="428596" y="357167"/>
            <a:ext cx="7772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200"/>
              </a:buClr>
              <a:buSzPts val="4000"/>
              <a:buFont typeface="Georgia"/>
              <a:buNone/>
              <a:defRPr b="1" sz="400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/>
        </p:nvSpPr>
        <p:spPr>
          <a:xfrm>
            <a:off x="1258887" y="981075"/>
            <a:ext cx="6339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6000"/>
              <a:buFont typeface="Cambria"/>
              <a:buNone/>
            </a:pPr>
            <a:r>
              <a:rPr b="1" i="1" lang="en-US" sz="6000" u="none" cap="none" strike="noStrik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Чотирикутники</a:t>
            </a:r>
            <a:endParaRPr/>
          </a:p>
        </p:txBody>
      </p:sp>
      <p:sp>
        <p:nvSpPr>
          <p:cNvPr id="44" name="Google Shape;44;p9"/>
          <p:cNvSpPr txBox="1"/>
          <p:nvPr/>
        </p:nvSpPr>
        <p:spPr>
          <a:xfrm>
            <a:off x="6575437" y="6216650"/>
            <a:ext cx="2628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Підгірненська ЗОШ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2018</a:t>
            </a:r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75" y="2276475"/>
            <a:ext cx="50990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1187450" y="620712"/>
            <a:ext cx="71280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man Old Style"/>
              <a:buNone/>
            </a:pPr>
            <a:r>
              <a:rPr b="1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Прямокутником</a:t>
            </a:r>
            <a:r>
              <a:rPr b="0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називається паралелограм, в якого всі кути прямі.</a:t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2627312" y="2349500"/>
            <a:ext cx="4176600" cy="1943100"/>
          </a:xfrm>
          <a:prstGeom prst="rect">
            <a:avLst/>
          </a:prstGeom>
          <a:solidFill>
            <a:srgbClr val="53F21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124075" y="2205037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А</a:t>
            </a:r>
          </a:p>
        </p:txBody>
      </p:sp>
      <p:sp>
        <p:nvSpPr>
          <p:cNvPr id="151" name="Shape 151"/>
          <p:cNvSpPr/>
          <p:nvPr/>
        </p:nvSpPr>
        <p:spPr>
          <a:xfrm>
            <a:off x="7092950" y="1989137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В</a:t>
            </a:r>
          </a:p>
        </p:txBody>
      </p:sp>
      <p:sp>
        <p:nvSpPr>
          <p:cNvPr id="152" name="Shape 152"/>
          <p:cNvSpPr/>
          <p:nvPr/>
        </p:nvSpPr>
        <p:spPr>
          <a:xfrm>
            <a:off x="7019925" y="4149725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С</a:t>
            </a:r>
          </a:p>
        </p:txBody>
      </p:sp>
      <p:sp>
        <p:nvSpPr>
          <p:cNvPr id="153" name="Shape 153"/>
          <p:cNvSpPr/>
          <p:nvPr/>
        </p:nvSpPr>
        <p:spPr>
          <a:xfrm>
            <a:off x="2195512" y="4221162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D</a:t>
            </a:r>
          </a:p>
        </p:txBody>
      </p:sp>
      <p:cxnSp>
        <p:nvCxnSpPr>
          <p:cNvPr id="154" name="Google Shape;154;p18"/>
          <p:cNvCxnSpPr/>
          <p:nvPr/>
        </p:nvCxnSpPr>
        <p:spPr>
          <a:xfrm flipH="1">
            <a:off x="2627424" y="2349500"/>
            <a:ext cx="4176600" cy="19431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5" name="Google Shape;155;p18"/>
          <p:cNvCxnSpPr/>
          <p:nvPr/>
        </p:nvCxnSpPr>
        <p:spPr>
          <a:xfrm>
            <a:off x="2627312" y="2349500"/>
            <a:ext cx="4176600" cy="19431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56" name="Google Shape;156;p18"/>
          <p:cNvSpPr/>
          <p:nvPr/>
        </p:nvSpPr>
        <p:spPr>
          <a:xfrm>
            <a:off x="2627312" y="2349500"/>
            <a:ext cx="4105200" cy="1943100"/>
          </a:xfrm>
          <a:prstGeom prst="rtTriangle">
            <a:avLst/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 rot="-5400000">
            <a:off x="3744062" y="1232749"/>
            <a:ext cx="1943100" cy="4176600"/>
          </a:xfrm>
          <a:prstGeom prst="rtTriangle">
            <a:avLst/>
          </a:prstGeom>
          <a:solidFill>
            <a:srgbClr val="CADA3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39750" y="4797425"/>
            <a:ext cx="35274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Дано: АВСD – прямокутник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Довести: АС = ВD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4572000" y="4868862"/>
            <a:ext cx="15129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Доведення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4427537" y="5157787"/>
            <a:ext cx="403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АD = ВС – </a:t>
            </a:r>
            <a:r>
              <a:rPr b="0" i="0" lang="en-US" sz="14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сторони прямокутника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500562" y="5445125"/>
            <a:ext cx="403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DС = DС – </a:t>
            </a:r>
            <a:r>
              <a:rPr b="0" i="0" lang="en-US" sz="14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спільна сторона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4284662" y="5734050"/>
            <a:ext cx="4859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∟D = ∟С = 90º - </a:t>
            </a:r>
            <a:r>
              <a:rPr b="0" i="0" lang="en-US" sz="14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із означення прямокутника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4500562" y="5949950"/>
            <a:ext cx="4859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Δ АDС = Δ DВС- </a:t>
            </a:r>
            <a:r>
              <a:rPr b="0" i="0" lang="en-US" sz="14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 ознака рівності трикутників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4427537" y="6237287"/>
            <a:ext cx="23049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0" i="0" lang="en-US" sz="18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Отже, АС = ВD.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1619250" y="1412875"/>
            <a:ext cx="49689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ookman Old Style"/>
              <a:buNone/>
            </a:pPr>
            <a:r>
              <a:rPr b="1" i="0" lang="en-US" sz="1800" u="none">
                <a:solidFill>
                  <a:schemeClr val="hlink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 прямокутнику діагоналі рівні.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b="0" i="0" lang="en-US" sz="40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Ромб в житті людини</a:t>
            </a:r>
            <a:endParaRPr/>
          </a:p>
        </p:txBody>
      </p:sp>
      <p:pic>
        <p:nvPicPr>
          <p:cNvPr id="171" name="Google Shape;171;p1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937" y="1600200"/>
            <a:ext cx="3413100" cy="21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4025" y="3644900"/>
            <a:ext cx="1731900" cy="2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5450" y="3938587"/>
            <a:ext cx="1562100" cy="21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1700212"/>
            <a:ext cx="4038600" cy="18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1275" y="3860800"/>
            <a:ext cx="2425700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man Old Style"/>
              <a:buNone/>
            </a:pPr>
            <a:r>
              <a:rPr b="0" i="0" lang="en-US" sz="44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Яка з фігур є ромбом?</a:t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1116012" y="3716337"/>
            <a:ext cx="2879700" cy="1511400"/>
          </a:xfrm>
          <a:prstGeom prst="rect">
            <a:avLst/>
          </a:prstGeom>
          <a:solidFill>
            <a:srgbClr val="CADA3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971550" y="1557337"/>
            <a:ext cx="2520900" cy="1512900"/>
          </a:xfrm>
          <a:prstGeom prst="parallelogram">
            <a:avLst>
              <a:gd fmla="val 25000" name="adj"/>
            </a:avLst>
          </a:prstGeom>
          <a:solidFill>
            <a:srgbClr val="53F21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5435600" y="1557337"/>
            <a:ext cx="2087700" cy="18732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26918" y="0"/>
                </a:lnTo>
                <a:lnTo>
                  <a:pt x="93082" y="0"/>
                </a:lnTo>
                <a:lnTo>
                  <a:pt x="120000" y="120000"/>
                </a:lnTo>
                <a:close/>
              </a:path>
            </a:pathLst>
          </a:cu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6659562" y="3789362"/>
            <a:ext cx="1873200" cy="25923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4500562" y="4724400"/>
            <a:ext cx="1655700" cy="1657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3059112" y="2924175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1</a:t>
            </a:r>
          </a:p>
        </p:txBody>
      </p:sp>
      <p:sp>
        <p:nvSpPr>
          <p:cNvPr id="187" name="Shape 187"/>
          <p:cNvSpPr/>
          <p:nvPr/>
        </p:nvSpPr>
        <p:spPr>
          <a:xfrm>
            <a:off x="7380287" y="2492375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2</a:t>
            </a:r>
          </a:p>
        </p:txBody>
      </p:sp>
      <p:sp>
        <p:nvSpPr>
          <p:cNvPr id="188" name="Shape 188"/>
          <p:cNvSpPr/>
          <p:nvPr/>
        </p:nvSpPr>
        <p:spPr>
          <a:xfrm>
            <a:off x="1692275" y="5516562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3</a:t>
            </a:r>
          </a:p>
        </p:txBody>
      </p:sp>
      <p:sp>
        <p:nvSpPr>
          <p:cNvPr id="189" name="Shape 189"/>
          <p:cNvSpPr/>
          <p:nvPr/>
        </p:nvSpPr>
        <p:spPr>
          <a:xfrm>
            <a:off x="3779837" y="5734050"/>
            <a:ext cx="433375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4</a:t>
            </a:r>
          </a:p>
        </p:txBody>
      </p:sp>
      <p:sp>
        <p:nvSpPr>
          <p:cNvPr id="190" name="Shape 190"/>
          <p:cNvSpPr/>
          <p:nvPr/>
        </p:nvSpPr>
        <p:spPr>
          <a:xfrm>
            <a:off x="8101012" y="5661025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/>
        </p:nvSpPr>
        <p:spPr>
          <a:xfrm>
            <a:off x="1187450" y="620712"/>
            <a:ext cx="71280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ookman Old Style"/>
              <a:buNone/>
            </a:pPr>
            <a:r>
              <a:rPr b="1" i="1" lang="en-US" sz="20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Квадратом</a:t>
            </a:r>
            <a:r>
              <a:rPr b="0" i="1" lang="en-US" sz="20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>
                <a:solidFill>
                  <a:schemeClr val="dk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називається паралелограм, в якого всі сторони і кути відповідно рівні.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258887" y="1700212"/>
            <a:ext cx="71280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Bookman Old Style"/>
              <a:buNone/>
            </a:pPr>
            <a:r>
              <a:rPr b="1" i="1" lang="en-US" sz="2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Квадратом</a:t>
            </a:r>
            <a:r>
              <a:rPr b="0" i="1" lang="en-US" sz="2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називається прямокутник, в якого всі сторони рівні.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1331912" y="2636837"/>
            <a:ext cx="71280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man Old Style"/>
              <a:buNone/>
            </a:pPr>
            <a:r>
              <a:rPr b="1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Квадратом</a:t>
            </a:r>
            <a:r>
              <a:rPr b="0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називається ромб, в якого всі кути рівні.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1258887" y="3716337"/>
            <a:ext cx="2089200" cy="1944600"/>
          </a:xfrm>
          <a:prstGeom prst="rect">
            <a:avLst/>
          </a:prstGeom>
          <a:solidFill>
            <a:srgbClr val="53F21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3563937" y="5445125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D</a:t>
            </a:r>
          </a:p>
        </p:txBody>
      </p:sp>
      <p:sp>
        <p:nvSpPr>
          <p:cNvPr id="200" name="Shape 200"/>
          <p:cNvSpPr/>
          <p:nvPr/>
        </p:nvSpPr>
        <p:spPr>
          <a:xfrm>
            <a:off x="755650" y="5445125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А</a:t>
            </a:r>
          </a:p>
        </p:txBody>
      </p:sp>
      <p:sp>
        <p:nvSpPr>
          <p:cNvPr id="201" name="Shape 201"/>
          <p:cNvSpPr/>
          <p:nvPr/>
        </p:nvSpPr>
        <p:spPr>
          <a:xfrm>
            <a:off x="684212" y="3573462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В</a:t>
            </a:r>
          </a:p>
        </p:txBody>
      </p:sp>
      <p:sp>
        <p:nvSpPr>
          <p:cNvPr id="202" name="Shape 202"/>
          <p:cNvSpPr/>
          <p:nvPr/>
        </p:nvSpPr>
        <p:spPr>
          <a:xfrm>
            <a:off x="3635375" y="3573462"/>
            <a:ext cx="314325" cy="533400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Arial"/>
              </a:rPr>
              <a:t>С</a:t>
            </a:r>
          </a:p>
        </p:txBody>
      </p:sp>
      <p:sp>
        <p:nvSpPr>
          <p:cNvPr id="203" name="Google Shape;203;p21"/>
          <p:cNvSpPr txBox="1"/>
          <p:nvPr/>
        </p:nvSpPr>
        <p:spPr>
          <a:xfrm>
            <a:off x="4716462" y="4076700"/>
            <a:ext cx="3456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Квадрат –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ТУНЕЯДЕЦЬ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!!!!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7050" y="333375"/>
            <a:ext cx="20669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>
            <p:ph type="title"/>
          </p:nvPr>
        </p:nvSpPr>
        <p:spPr>
          <a:xfrm>
            <a:off x="179387" y="333375"/>
            <a:ext cx="720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Bookman Old Style"/>
              <a:buNone/>
            </a:pPr>
            <a:r>
              <a:rPr b="1" i="0" lang="en-US" sz="3200" u="none">
                <a:solidFill>
                  <a:schemeClr val="hlink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„Квадратні ” дива ботаніки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Китай.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У південно-східній провінції Чжецзян ростуть дерева заввишки 3 – 5 метрів, що мають квадратний переріз.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Японія.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Селекціонер Томоюкі Оно вивів кавуни, що мають форму куба. Їх зручно перевозити.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Ізраїль.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Інститут сільськогосподарських досліджень. Виростили „квадратні помідори, які легко пакувати”.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США.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На замовлення авіакомпаній генетики „винайшли” кукурудзу, що має „квадратні” зерна. Під час „повітряних обідів” вони не скочуються з тарілки.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/>
        </p:nvSpPr>
        <p:spPr>
          <a:xfrm>
            <a:off x="971550" y="908050"/>
            <a:ext cx="63372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Чотирикутником </a:t>
            </a:r>
            <a:r>
              <a:rPr b="0" i="1" lang="en-US" sz="18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називається фігура, яка складається з чотирьох точок, які не лежать на одній прямій і з'єднані послідовно чотирма відрізками, які не перетинаються.</a:t>
            </a:r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2700337" y="2997200"/>
            <a:ext cx="71400" cy="72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0"/>
          <p:cNvSpPr/>
          <p:nvPr/>
        </p:nvSpPr>
        <p:spPr>
          <a:xfrm>
            <a:off x="4787900" y="2997200"/>
            <a:ext cx="71400" cy="72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3203575" y="5445125"/>
            <a:ext cx="71400" cy="72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4284662" y="5445125"/>
            <a:ext cx="71400" cy="72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2700337" y="3068637"/>
            <a:ext cx="2089200" cy="23766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30000" y="0"/>
                </a:lnTo>
                <a:lnTo>
                  <a:pt x="90000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A5BD4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339975" y="2708275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А</a:t>
            </a:r>
          </a:p>
        </p:txBody>
      </p:sp>
      <p:sp>
        <p:nvSpPr>
          <p:cNvPr id="57" name="Shape 57"/>
          <p:cNvSpPr/>
          <p:nvPr/>
        </p:nvSpPr>
        <p:spPr>
          <a:xfrm>
            <a:off x="2700337" y="5157787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D</a:t>
            </a:r>
          </a:p>
        </p:txBody>
      </p:sp>
      <p:sp>
        <p:nvSpPr>
          <p:cNvPr id="58" name="Shape 58"/>
          <p:cNvSpPr/>
          <p:nvPr/>
        </p:nvSpPr>
        <p:spPr>
          <a:xfrm>
            <a:off x="4572000" y="5084762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С</a:t>
            </a:r>
          </a:p>
        </p:txBody>
      </p:sp>
      <p:sp>
        <p:nvSpPr>
          <p:cNvPr id="59" name="Shape 59"/>
          <p:cNvSpPr/>
          <p:nvPr/>
        </p:nvSpPr>
        <p:spPr>
          <a:xfrm>
            <a:off x="5076825" y="2565400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В</a:t>
            </a:r>
          </a:p>
        </p:txBody>
      </p:sp>
      <p:sp>
        <p:nvSpPr>
          <p:cNvPr id="60" name="Google Shape;60;p10"/>
          <p:cNvSpPr/>
          <p:nvPr/>
        </p:nvSpPr>
        <p:spPr>
          <a:xfrm>
            <a:off x="6516687" y="2205037"/>
            <a:ext cx="71400" cy="14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7019925" y="2708275"/>
            <a:ext cx="71400" cy="14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7380287" y="3213100"/>
            <a:ext cx="71400" cy="14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7308850" y="2133600"/>
            <a:ext cx="71400" cy="14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6372225" y="4437062"/>
            <a:ext cx="714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5795962" y="5734050"/>
            <a:ext cx="714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7451725" y="5734050"/>
            <a:ext cx="714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7524750" y="4437062"/>
            <a:ext cx="714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p10"/>
          <p:cNvCxnSpPr/>
          <p:nvPr/>
        </p:nvCxnSpPr>
        <p:spPr>
          <a:xfrm>
            <a:off x="6443662" y="4508500"/>
            <a:ext cx="1152600" cy="0"/>
          </a:xfrm>
          <a:prstGeom prst="straightConnector1">
            <a:avLst/>
          </a:prstGeom>
          <a:noFill/>
          <a:ln cap="flat" cmpd="sng" w="28575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" name="Google Shape;69;p10"/>
          <p:cNvCxnSpPr/>
          <p:nvPr/>
        </p:nvCxnSpPr>
        <p:spPr>
          <a:xfrm flipH="1">
            <a:off x="5867287" y="4508500"/>
            <a:ext cx="1728900" cy="1296900"/>
          </a:xfrm>
          <a:prstGeom prst="straightConnector1">
            <a:avLst/>
          </a:prstGeom>
          <a:noFill/>
          <a:ln cap="flat" cmpd="sng" w="381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0" name="Google Shape;70;p10"/>
          <p:cNvCxnSpPr/>
          <p:nvPr/>
        </p:nvCxnSpPr>
        <p:spPr>
          <a:xfrm>
            <a:off x="5867400" y="5805487"/>
            <a:ext cx="1512900" cy="0"/>
          </a:xfrm>
          <a:prstGeom prst="straightConnector1">
            <a:avLst/>
          </a:prstGeom>
          <a:noFill/>
          <a:ln cap="flat" cmpd="sng" w="381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1" name="Google Shape;71;p10"/>
          <p:cNvCxnSpPr/>
          <p:nvPr/>
        </p:nvCxnSpPr>
        <p:spPr>
          <a:xfrm>
            <a:off x="6443662" y="4508500"/>
            <a:ext cx="1008000" cy="1296900"/>
          </a:xfrm>
          <a:prstGeom prst="straightConnector1">
            <a:avLst/>
          </a:prstGeom>
          <a:noFill/>
          <a:ln cap="flat" cmpd="sng" w="381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1"/>
          <p:cNvGraphicFramePr/>
          <p:nvPr/>
        </p:nvGraphicFramePr>
        <p:xfrm>
          <a:off x="539750" y="1484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{084A6F13-FE79-4562-B596-E6551627231A}</a:tableStyleId>
              </a:tblPr>
              <a:tblGrid>
                <a:gridCol w="2468550"/>
                <a:gridCol w="2917825"/>
                <a:gridCol w="2767000"/>
              </a:tblGrid>
              <a:tr h="142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effectLst>
                            <a:outerShdw blurRad="38100" algn="tl" dir="2700000" dist="38100">
                              <a:srgbClr val="C0C0C0"/>
                            </a:outerShdw>
                          </a:effectLst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" name="Google Shape;78;p11"/>
          <p:cNvSpPr/>
          <p:nvPr/>
        </p:nvSpPr>
        <p:spPr>
          <a:xfrm>
            <a:off x="3995737" y="2997200"/>
            <a:ext cx="1066800" cy="990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1042981" y="4652980"/>
            <a:ext cx="1295406" cy="9143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3779837" y="4652962"/>
            <a:ext cx="1371600" cy="762000"/>
          </a:xfrm>
          <a:prstGeom prst="cube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3635375" y="1844675"/>
            <a:ext cx="1676400" cy="685800"/>
          </a:xfrm>
          <a:prstGeom prst="parallelogram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258887" y="3284537"/>
            <a:ext cx="1447800" cy="838200"/>
          </a:xfrm>
          <a:prstGeom prst="rtTriangl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6732587" y="1628775"/>
            <a:ext cx="1295400" cy="990600"/>
          </a:xfrm>
          <a:custGeom>
            <a:rect b="b" l="l" r="r" t="t"/>
            <a:pathLst>
              <a:path extrusionOk="0" h="990600" w="1295400">
                <a:moveTo>
                  <a:pt x="1" y="378374"/>
                </a:moveTo>
                <a:lnTo>
                  <a:pt x="494802" y="378377"/>
                </a:lnTo>
                <a:lnTo>
                  <a:pt x="647700" y="0"/>
                </a:lnTo>
                <a:lnTo>
                  <a:pt x="800598" y="378377"/>
                </a:lnTo>
                <a:lnTo>
                  <a:pt x="1295399" y="378374"/>
                </a:lnTo>
                <a:lnTo>
                  <a:pt x="895095" y="612221"/>
                </a:lnTo>
                <a:lnTo>
                  <a:pt x="1048001" y="990597"/>
                </a:lnTo>
                <a:lnTo>
                  <a:pt x="647700" y="756746"/>
                </a:lnTo>
                <a:lnTo>
                  <a:pt x="247399" y="990597"/>
                </a:lnTo>
                <a:lnTo>
                  <a:pt x="400305" y="612221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6732587" y="4365625"/>
            <a:ext cx="1600200" cy="12192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1116012" y="1700212"/>
            <a:ext cx="1295400" cy="10668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6732587" y="3284537"/>
            <a:ext cx="14478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/>
        </p:nvSpPr>
        <p:spPr>
          <a:xfrm>
            <a:off x="1187450" y="620712"/>
            <a:ext cx="7128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Чотирикутники можуть бути</a:t>
            </a:r>
            <a:r>
              <a:rPr b="1" i="1" lang="en-US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опуклими і не опуклими.</a:t>
            </a:r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125537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525" y="1147762"/>
            <a:ext cx="6076950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125537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2" y="314325"/>
            <a:ext cx="7775574" cy="583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2916237" y="692150"/>
            <a:ext cx="360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Bookman Old Style"/>
              <a:buNone/>
            </a:pPr>
            <a:r>
              <a:rPr b="1" i="1" lang="en-US" sz="32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Паралелограм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1258887" y="1700212"/>
            <a:ext cx="69849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Паралелограмом</a:t>
            </a:r>
            <a:r>
              <a:rPr b="0" i="1" lang="en-US" sz="24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називається чотирикутник, у якого протилежні сторони попарно паралельні.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2771775" y="4005262"/>
            <a:ext cx="4249800" cy="1224000"/>
          </a:xfrm>
          <a:prstGeom prst="parallelogram">
            <a:avLst>
              <a:gd fmla="val 25000" name="adj"/>
            </a:avLst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276600" y="3573462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А</a:t>
            </a:r>
          </a:p>
        </p:txBody>
      </p:sp>
      <p:sp>
        <p:nvSpPr>
          <p:cNvPr id="116" name="Shape 116"/>
          <p:cNvSpPr/>
          <p:nvPr/>
        </p:nvSpPr>
        <p:spPr>
          <a:xfrm>
            <a:off x="2268537" y="5157787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К</a:t>
            </a:r>
          </a:p>
        </p:txBody>
      </p:sp>
      <p:sp>
        <p:nvSpPr>
          <p:cNvPr id="117" name="Shape 117"/>
          <p:cNvSpPr/>
          <p:nvPr/>
        </p:nvSpPr>
        <p:spPr>
          <a:xfrm>
            <a:off x="6443662" y="4941887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С</a:t>
            </a:r>
          </a:p>
        </p:txBody>
      </p:sp>
      <p:sp>
        <p:nvSpPr>
          <p:cNvPr id="118" name="Shape 118"/>
          <p:cNvSpPr/>
          <p:nvPr/>
        </p:nvSpPr>
        <p:spPr>
          <a:xfrm>
            <a:off x="7235825" y="3573462"/>
            <a:ext cx="228600" cy="571500"/>
          </a:xfrm>
          <a:prstGeom prst="rect"/>
          <a:gradFill>
            <a:gsLst>
              <a:gs pos="100000">
                <a:srgbClr val="FFFF00"/>
              </a:gs>
              <a:gs pos="0">
                <a:srgbClr val="FF9933"/>
              </a:gs>
            </a:gsLst>
            <a:path path="rect">
              <a:fillToRect b="50000" l="50000" r="50000" t="50000"/>
            </a:path>
          </a:gradFill>
          <a:ln cap="flat" cmpd="sng" algn="ctr">
            <a:noFill/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b="0" i="0" lang="en-US" sz="40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Прямокутники в житті людини</a:t>
            </a:r>
            <a:endParaRPr/>
          </a:p>
        </p:txBody>
      </p:sp>
      <p:pic>
        <p:nvPicPr>
          <p:cNvPr id="124" name="Google Shape;124;p1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87" y="1600200"/>
            <a:ext cx="3781500" cy="21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5087" y="1600200"/>
            <a:ext cx="3043200" cy="21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550" y="3933825"/>
            <a:ext cx="2878200" cy="24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08587" y="3938587"/>
            <a:ext cx="3179700" cy="23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b="0" i="0" lang="en-US" sz="4000" u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Яка з фігур є прямокутником?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1116012" y="3716337"/>
            <a:ext cx="2879700" cy="1511400"/>
          </a:xfrm>
          <a:prstGeom prst="rect">
            <a:avLst/>
          </a:prstGeom>
          <a:solidFill>
            <a:srgbClr val="CADA3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971550" y="1557337"/>
            <a:ext cx="2520900" cy="1512900"/>
          </a:xfrm>
          <a:prstGeom prst="parallelogram">
            <a:avLst>
              <a:gd fmla="val 25000" name="adj"/>
            </a:avLst>
          </a:prstGeom>
          <a:solidFill>
            <a:srgbClr val="53F21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435600" y="1557337"/>
            <a:ext cx="2087700" cy="18732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26918" y="0"/>
                </a:lnTo>
                <a:lnTo>
                  <a:pt x="93082" y="0"/>
                </a:lnTo>
                <a:lnTo>
                  <a:pt x="120000" y="120000"/>
                </a:lnTo>
                <a:close/>
              </a:path>
            </a:pathLst>
          </a:cu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659562" y="3789362"/>
            <a:ext cx="1873200" cy="2303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4500562" y="4724400"/>
            <a:ext cx="1655700" cy="1657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059112" y="2924175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1</a:t>
            </a:r>
          </a:p>
        </p:txBody>
      </p:sp>
      <p:sp>
        <p:nvSpPr>
          <p:cNvPr id="139" name="Shape 139"/>
          <p:cNvSpPr/>
          <p:nvPr/>
        </p:nvSpPr>
        <p:spPr>
          <a:xfrm>
            <a:off x="7380287" y="2492375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2</a:t>
            </a:r>
          </a:p>
        </p:txBody>
      </p:sp>
      <p:sp>
        <p:nvSpPr>
          <p:cNvPr id="140" name="Shape 140"/>
          <p:cNvSpPr/>
          <p:nvPr/>
        </p:nvSpPr>
        <p:spPr>
          <a:xfrm>
            <a:off x="1692275" y="5516562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3</a:t>
            </a:r>
          </a:p>
        </p:txBody>
      </p:sp>
      <p:sp>
        <p:nvSpPr>
          <p:cNvPr id="141" name="Shape 141"/>
          <p:cNvSpPr/>
          <p:nvPr/>
        </p:nvSpPr>
        <p:spPr>
          <a:xfrm>
            <a:off x="3779837" y="5734050"/>
            <a:ext cx="433375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4</a:t>
            </a:r>
          </a:p>
        </p:txBody>
      </p:sp>
      <p:sp>
        <p:nvSpPr>
          <p:cNvPr id="142" name="Shape 142"/>
          <p:cNvSpPr/>
          <p:nvPr/>
        </p:nvSpPr>
        <p:spPr>
          <a:xfrm>
            <a:off x="8101012" y="5661025"/>
            <a:ext cx="304800" cy="523875"/>
          </a:xfrm>
          <a:prstGeom prst="rect"/>
          <a:solidFill>
            <a:srgbClr val="B2B2B2">
              <a:alpha val="50000"/>
            </a:srgbClr>
          </a:solidFill>
          <a:ln cap="flat" cmpd="sng" w="12700" algn="ctr">
            <a:solidFill>
              <a:srgbClr val="3333CC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Презентация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Презентация3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