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72" r:id="rId4"/>
    <p:sldId id="276" r:id="rId5"/>
    <p:sldId id="280" r:id="rId6"/>
    <p:sldId id="279" r:id="rId7"/>
    <p:sldId id="270" r:id="rId8"/>
    <p:sldId id="288" r:id="rId9"/>
    <p:sldId id="289" r:id="rId10"/>
    <p:sldId id="290" r:id="rId11"/>
    <p:sldId id="291" r:id="rId12"/>
    <p:sldId id="285" r:id="rId13"/>
    <p:sldId id="286" r:id="rId14"/>
    <p:sldId id="287" r:id="rId15"/>
    <p:sldId id="28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1" autoAdjust="0"/>
    <p:restoredTop sz="86348" autoAdjust="0"/>
  </p:normalViewPr>
  <p:slideViewPr>
    <p:cSldViewPr>
      <p:cViewPr varScale="1">
        <p:scale>
          <a:sx n="63" d="100"/>
          <a:sy n="63" d="100"/>
        </p:scale>
        <p:origin x="9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145EC-77AC-4ED4-B269-AEB0C33C7CE7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FB08A-1D0E-4490-9F9F-CF112ED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D0DFE-67BD-4E0E-BA13-181271B4EBDC}" type="slidenum">
              <a:rPr lang="ru-RU">
                <a:latin typeface="Arial" pitchFamily="34" charset="0"/>
                <a:cs typeface="Arial" pitchFamily="34" charset="0"/>
              </a:rPr>
              <a:pPr/>
              <a:t>1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6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46E6035D-9C83-45EB-8F1B-7E31164181C0}" type="slidenum">
              <a:rPr lang="ru-RU" sz="1200" b="0">
                <a:latin typeface="Times New Roman" pitchFamily="18" charset="0"/>
                <a:cs typeface="Times New Roman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ru-RU" sz="1200" b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BCEB-0F67-4F86-9D8D-F9A71D13F4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FB08A-1D0E-4490-9F9F-CF112ED4120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6468-131B-4ECC-BCC3-0E82F964211A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FA6D-1A0F-40B9-BAE5-5862E0C19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gif"/><Relationship Id="rId4" Type="http://schemas.openxmlformats.org/officeDocument/2006/relationships/hyperlink" Target="http://smiles.33b.ru/smile.104595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4595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 noChangeArrowheads="1"/>
          </p:cNvSpPr>
          <p:nvPr/>
        </p:nvSpPr>
        <p:spPr bwMode="ltGray">
          <a:xfrm rot="5400000">
            <a:off x="-2422525" y="1711325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0">
            <a:gsLst>
              <a:gs pos="0">
                <a:schemeClr val="tx2">
                  <a:gamma/>
                  <a:tint val="45490"/>
                  <a:invGamma/>
                  <a:alpha val="60001"/>
                </a:schemeClr>
              </a:gs>
              <a:gs pos="100000">
                <a:schemeClr val="tx2">
                  <a:alpha val="60001"/>
                </a:schemeClr>
              </a:gs>
            </a:gsLst>
            <a:lin ang="0" scaled="1"/>
          </a:gra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latin typeface="+mn-lt"/>
              <a:cs typeface="Times New Roman" pitchFamily="18" charset="0"/>
            </a:endParaRP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gray">
          <a:xfrm>
            <a:off x="1979613" y="5373216"/>
            <a:ext cx="4967287" cy="952972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ru-RU" sz="360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КОМПЕТЕНТНІСТЬ</a:t>
            </a:r>
            <a:endParaRPr lang="en-US" sz="360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gray">
          <a:xfrm>
            <a:off x="2411413" y="4149725"/>
            <a:ext cx="4419600" cy="115093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ru-RU" sz="3600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ОБДАРОВАНІСТЬ</a:t>
            </a:r>
            <a:endParaRPr lang="en-US" sz="3600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gray">
          <a:xfrm>
            <a:off x="2411413" y="2997200"/>
            <a:ext cx="4419600" cy="10795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uk-UA" sz="360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РАДІСТЬ</a:t>
            </a:r>
            <a:endParaRPr lang="en-US" sz="360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gray">
          <a:xfrm>
            <a:off x="2124075" y="1628775"/>
            <a:ext cx="4419600" cy="1223963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uk-UA" sz="360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УСПІХ</a:t>
            </a:r>
            <a:endParaRPr lang="en-US" sz="360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54188" y="2392363"/>
            <a:ext cx="381000" cy="434975"/>
            <a:chOff x="2078" y="1680"/>
            <a:chExt cx="1615" cy="1615"/>
          </a:xfrm>
        </p:grpSpPr>
        <p:sp>
          <p:nvSpPr>
            <p:cNvPr id="7202" name="Oval 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203" name="Oval 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gray">
            <a:xfrm>
              <a:off x="2253" y="1857"/>
              <a:ext cx="1265" cy="1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gray">
            <a:xfrm>
              <a:off x="2253" y="1857"/>
              <a:ext cx="1265" cy="126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gray">
            <a:xfrm>
              <a:off x="2334" y="1933"/>
              <a:ext cx="1097" cy="110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gray">
            <a:xfrm>
              <a:off x="2334" y="1933"/>
              <a:ext cx="1097" cy="1108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124075" y="3362325"/>
            <a:ext cx="381000" cy="381000"/>
            <a:chOff x="2078" y="1680"/>
            <a:chExt cx="1615" cy="1615"/>
          </a:xfrm>
        </p:grpSpPr>
        <p:sp>
          <p:nvSpPr>
            <p:cNvPr id="7196" name="Oval 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197" name="Oval 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7201" name="Oval 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057400" y="4500563"/>
            <a:ext cx="381000" cy="381000"/>
            <a:chOff x="2078" y="1680"/>
            <a:chExt cx="1615" cy="1615"/>
          </a:xfrm>
        </p:grpSpPr>
        <p:sp>
          <p:nvSpPr>
            <p:cNvPr id="7190" name="Oval 3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191" name="Oval 3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7193" name="Oval 3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1682750" y="5384800"/>
            <a:ext cx="355600" cy="381000"/>
            <a:chOff x="2078" y="1680"/>
            <a:chExt cx="1615" cy="1615"/>
          </a:xfrm>
        </p:grpSpPr>
        <p:sp>
          <p:nvSpPr>
            <p:cNvPr id="7184" name="Oval 3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185" name="Oval 3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184" name="Oval 40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7187" name="Oval 4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solidFill>
                <a:srgbClr val="FFC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186" name="Oval 42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b="0">
                <a:latin typeface="+mn-lt"/>
                <a:cs typeface="Times New Roman" pitchFamily="18" charset="0"/>
              </a:endParaRPr>
            </a:p>
          </p:txBody>
        </p:sp>
        <p:sp>
          <p:nvSpPr>
            <p:cNvPr id="7189" name="Oval 4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solidFill>
                <a:srgbClr val="FFC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ru-RU" sz="1800" b="0">
                <a:latin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1000100" y="2093443"/>
            <a:ext cx="622285" cy="110454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285852" y="2952705"/>
            <a:ext cx="652744" cy="110207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5400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5400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85852" y="3754375"/>
            <a:ext cx="729688" cy="115385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5400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28662" y="4621609"/>
            <a:ext cx="614272" cy="11452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5400" spc="50" dirty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5400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Рисунок 79" descr="сова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127776" y="692696"/>
            <a:ext cx="201622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7171" grpId="0" animBg="1"/>
      <p:bldP spid="7172" grpId="0" animBg="1"/>
      <p:bldP spid="7173" grpId="0" animBg="1"/>
      <p:bldP spid="7174" grpId="0" animBg="1"/>
      <p:bldP spid="46" grpId="0"/>
      <p:bldP spid="47" grpId="0"/>
      <p:bldP spid="48" grpId="0"/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573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2123728" y="0"/>
            <a:ext cx="7020272" cy="109798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178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Розв‘яжи рівняння.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194421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№ 1456.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2856"/>
            <a:ext cx="30598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1) 1,7х = 11,05;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2132856"/>
            <a:ext cx="615617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х = 11,05 : 1,7 =110,5 : 17 =6,5 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924944"/>
            <a:ext cx="31683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Відповідь:  6,5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717032"/>
            <a:ext cx="320384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3)8,645 :х =3,5;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3717032"/>
            <a:ext cx="60121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х =8,645 : 3,5 =86,45:35 =2,47.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653136"/>
            <a:ext cx="34918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Відповідь:  2,47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4581128"/>
            <a:ext cx="34563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4)7х·1,2 =13,104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373216"/>
            <a:ext cx="74523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    7х =13,104 : 1,2=131,04:12 =10,92; 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6211669"/>
            <a:ext cx="367240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х = 10,92: 7 =1,56;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6093297"/>
            <a:ext cx="34918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Відповідь:  1,56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573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2123728" y="0"/>
            <a:ext cx="7020272" cy="109798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178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Розв‘яжи рівняння.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194421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№ 1478.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2856"/>
            <a:ext cx="529208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1) (х – 3,15)·3,5 = 8,575;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780928"/>
            <a:ext cx="79928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х – 3,15 = 8,575 : 3,5 = 85,75:35=2,45; 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573016"/>
            <a:ext cx="42119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х = 2,45 + 3,15 = 5,6 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34918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Відповідь:  5,6.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437112"/>
            <a:ext cx="439248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2) 14,4 : (х +2,6 ) =3,2;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021288"/>
            <a:ext cx="37799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х = 4,5 – 2,6 =1,9;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5949281"/>
            <a:ext cx="34918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Відповідь:  1,9.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229200"/>
            <a:ext cx="79928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х + 2,6 = 14,4 : 3,2 = 144:32=4,5;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2267744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so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39752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0" y="1556792"/>
            <a:ext cx="2267744" cy="14184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32,526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Line 43"/>
          <p:cNvSpPr>
            <a:spLocks noChangeShapeType="1"/>
          </p:cNvSpPr>
          <p:nvPr/>
        </p:nvSpPr>
        <p:spPr bwMode="auto">
          <a:xfrm flipV="1">
            <a:off x="2195736" y="2492895"/>
            <a:ext cx="720080" cy="1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39752" y="1988841"/>
            <a:ext cx="100811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: 3,9</a:t>
            </a:r>
            <a:endParaRPr lang="ru-RU" sz="2400" b="1" dirty="0"/>
          </a:p>
        </p:txBody>
      </p:sp>
      <p:sp>
        <p:nvSpPr>
          <p:cNvPr id="8" name="Пятно 2 7"/>
          <p:cNvSpPr/>
          <p:nvPr/>
        </p:nvSpPr>
        <p:spPr>
          <a:xfrm>
            <a:off x="2987824" y="1916832"/>
            <a:ext cx="1944216" cy="1008112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>
            <a:off x="4644008" y="2492896"/>
            <a:ext cx="1223541" cy="521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932040" y="1916832"/>
            <a:ext cx="93610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+2,26</a:t>
            </a:r>
            <a:endParaRPr lang="ru-RU" sz="2400" b="1" dirty="0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5940152" y="1916832"/>
            <a:ext cx="1512168" cy="936104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Line 43"/>
          <p:cNvSpPr>
            <a:spLocks noChangeShapeType="1"/>
          </p:cNvSpPr>
          <p:nvPr/>
        </p:nvSpPr>
        <p:spPr bwMode="auto">
          <a:xfrm flipH="1">
            <a:off x="6804247" y="2708921"/>
            <a:ext cx="1" cy="792087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876256" y="2852936"/>
            <a:ext cx="10801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· 5,4</a:t>
            </a:r>
            <a:endParaRPr lang="ru-RU" sz="2400" b="1" dirty="0"/>
          </a:p>
        </p:txBody>
      </p:sp>
      <p:sp>
        <p:nvSpPr>
          <p:cNvPr id="14" name="Овал 13"/>
          <p:cNvSpPr/>
          <p:nvPr/>
        </p:nvSpPr>
        <p:spPr>
          <a:xfrm>
            <a:off x="5940152" y="3501008"/>
            <a:ext cx="1850504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95736" y="4653137"/>
            <a:ext cx="1584176" cy="1469469"/>
          </a:xfrm>
          <a:prstGeom prst="irregularSeal1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8,34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355976" y="4869160"/>
            <a:ext cx="1008112" cy="867311"/>
          </a:xfrm>
          <a:prstGeom prst="flowChartPunchedTape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10,6</a:t>
            </a:r>
            <a:endParaRPr lang="ru-RU" sz="2800" b="1" dirty="0"/>
          </a:p>
        </p:txBody>
      </p:sp>
      <p:pic>
        <p:nvPicPr>
          <p:cNvPr id="19" name="Picture 7" descr="book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661248"/>
            <a:ext cx="3995936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WordArt 14"/>
          <p:cNvSpPr>
            <a:spLocks noChangeArrowheads="1" noChangeShapeType="1" noTextEdit="1"/>
          </p:cNvSpPr>
          <p:nvPr/>
        </p:nvSpPr>
        <p:spPr bwMode="auto">
          <a:xfrm>
            <a:off x="2627784" y="0"/>
            <a:ext cx="6516216" cy="1341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72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Цікаві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вправи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8264" y="4941168"/>
            <a:ext cx="1368152" cy="695265"/>
          </a:xfrm>
          <a:prstGeom prst="hexagon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57,24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09444 -0.4222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-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21267 -0.41991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-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09444 -0.19954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6" grpId="1" animBg="1"/>
      <p:bldP spid="17" grpId="0" animBg="1"/>
      <p:bldP spid="17" grpId="1" animBg="1"/>
      <p:bldP spid="20" grpId="0" animBg="1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0" descr="ANd9GcTJ463V1zUvrWat1cOZfuiKEue6GF8LfwYqlvuDd9W8eFJWnc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0"/>
            <a:ext cx="43195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3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16238" y="0"/>
            <a:ext cx="2122487" cy="1668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44" name="WordArt 12"/>
          <p:cNvSpPr>
            <a:spLocks noChangeArrowheads="1" noChangeShapeType="1" noTextEdit="1"/>
          </p:cNvSpPr>
          <p:nvPr/>
        </p:nvSpPr>
        <p:spPr bwMode="auto">
          <a:xfrm>
            <a:off x="3635375" y="620713"/>
            <a:ext cx="696913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1,63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5003800" y="0"/>
            <a:ext cx="2122488" cy="1668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2916238" y="1628775"/>
            <a:ext cx="2122487" cy="1597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2916238" y="3213100"/>
            <a:ext cx="2122487" cy="1597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5003800" y="1628775"/>
            <a:ext cx="2122488" cy="15970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5003800" y="3213100"/>
            <a:ext cx="2122488" cy="1597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2916238" y="4797425"/>
            <a:ext cx="2232025" cy="206057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5148263" y="4797425"/>
            <a:ext cx="2049462" cy="20605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b="0" i="0">
              <a:latin typeface="Calibri" pitchFamily="34" charset="0"/>
            </a:endParaRPr>
          </a:p>
        </p:txBody>
      </p:sp>
      <p:sp>
        <p:nvSpPr>
          <p:cNvPr id="95252" name="WordArt 20"/>
          <p:cNvSpPr>
            <a:spLocks noChangeArrowheads="1" noChangeShapeType="1" noTextEdit="1"/>
          </p:cNvSpPr>
          <p:nvPr/>
        </p:nvSpPr>
        <p:spPr bwMode="auto">
          <a:xfrm>
            <a:off x="6156325" y="476250"/>
            <a:ext cx="514350" cy="59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54" name="WordArt 22"/>
          <p:cNvSpPr>
            <a:spLocks noChangeArrowheads="1" noChangeShapeType="1" noTextEdit="1"/>
          </p:cNvSpPr>
          <p:nvPr/>
        </p:nvSpPr>
        <p:spPr bwMode="auto">
          <a:xfrm>
            <a:off x="3563938" y="2349500"/>
            <a:ext cx="525462" cy="592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52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55" name="WordArt 23"/>
          <p:cNvSpPr>
            <a:spLocks noChangeArrowheads="1" noChangeShapeType="1" noTextEdit="1"/>
          </p:cNvSpPr>
          <p:nvPr/>
        </p:nvSpPr>
        <p:spPr bwMode="auto">
          <a:xfrm>
            <a:off x="5364088" y="1989138"/>
            <a:ext cx="1512168" cy="592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45,255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56" name="WordArt 24"/>
          <p:cNvSpPr>
            <a:spLocks noChangeArrowheads="1" noChangeShapeType="1" noTextEdit="1"/>
          </p:cNvSpPr>
          <p:nvPr/>
        </p:nvSpPr>
        <p:spPr bwMode="auto">
          <a:xfrm>
            <a:off x="3419872" y="3789040"/>
            <a:ext cx="1368152" cy="6638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0,3</a:t>
            </a:r>
          </a:p>
        </p:txBody>
      </p:sp>
      <p:sp>
        <p:nvSpPr>
          <p:cNvPr id="95257" name="WordArt 25"/>
          <p:cNvSpPr>
            <a:spLocks noChangeArrowheads="1" noChangeShapeType="1" noTextEdit="1"/>
          </p:cNvSpPr>
          <p:nvPr/>
        </p:nvSpPr>
        <p:spPr bwMode="auto">
          <a:xfrm>
            <a:off x="5364088" y="3789363"/>
            <a:ext cx="1439937" cy="65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93,3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58" name="WordArt 26"/>
          <p:cNvSpPr>
            <a:spLocks noChangeArrowheads="1" noChangeShapeType="1" noTextEdit="1"/>
          </p:cNvSpPr>
          <p:nvPr/>
        </p:nvSpPr>
        <p:spPr bwMode="auto">
          <a:xfrm>
            <a:off x="3419872" y="5517232"/>
            <a:ext cx="1440557" cy="7358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14,70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59" name="WordArt 27"/>
          <p:cNvSpPr>
            <a:spLocks noChangeArrowheads="1" noChangeShapeType="1" noTextEdit="1"/>
          </p:cNvSpPr>
          <p:nvPr/>
        </p:nvSpPr>
        <p:spPr bwMode="auto">
          <a:xfrm>
            <a:off x="5724128" y="5517232"/>
            <a:ext cx="749697" cy="8089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53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250825" y="3141663"/>
            <a:ext cx="2233304" cy="55399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163</a:t>
            </a:r>
            <a:r>
              <a:rPr lang="uk-UA" sz="3000" dirty="0" smtClean="0">
                <a:solidFill>
                  <a:srgbClr val="009900"/>
                </a:solidFill>
                <a:latin typeface="Arial Black" pitchFamily="34" charset="0"/>
              </a:rPr>
              <a:t>:0,0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1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0" y="2060848"/>
            <a:ext cx="2463800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2</a:t>
            </a:r>
            <a:r>
              <a:rPr lang="uk-UA" sz="3000" dirty="0" smtClean="0">
                <a:solidFill>
                  <a:srgbClr val="009900"/>
                </a:solidFill>
                <a:latin typeface="Arial Black" pitchFamily="34" charset="0"/>
              </a:rPr>
              <a:t>,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65</a:t>
            </a:r>
            <a:r>
              <a:rPr lang="uk-UA" sz="3000" dirty="0" smtClean="0">
                <a:solidFill>
                  <a:srgbClr val="009900"/>
                </a:solidFill>
                <a:latin typeface="Arial Black" pitchFamily="34" charset="0"/>
              </a:rPr>
              <a:t>: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0,05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95263" name="Text Box 31"/>
          <p:cNvSpPr txBox="1">
            <a:spLocks noChangeArrowheads="1"/>
          </p:cNvSpPr>
          <p:nvPr/>
        </p:nvSpPr>
        <p:spPr bwMode="auto">
          <a:xfrm>
            <a:off x="323528" y="5085184"/>
            <a:ext cx="1916113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5,3 * 2 =</a:t>
            </a:r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0" y="981075"/>
            <a:ext cx="2483768" cy="55399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1,8 : 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0</a:t>
            </a:r>
            <a:r>
              <a:rPr lang="uk-UA" sz="3000" dirty="0" smtClean="0">
                <a:solidFill>
                  <a:srgbClr val="009900"/>
                </a:solidFill>
                <a:latin typeface="Arial Black" pitchFamily="34" charset="0"/>
              </a:rPr>
              <a:t>,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3 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6643688" y="1052513"/>
            <a:ext cx="2668587" cy="519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>
                <a:solidFill>
                  <a:srgbClr val="009900"/>
                </a:solidFill>
                <a:latin typeface="Arial Black" pitchFamily="34" charset="0"/>
              </a:rPr>
              <a:t>0,863-0,563=</a:t>
            </a: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6660232" y="5301208"/>
            <a:ext cx="2483768" cy="55399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10,4 : 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0</a:t>
            </a:r>
            <a:r>
              <a:rPr lang="uk-UA" sz="3000" dirty="0" smtClean="0">
                <a:solidFill>
                  <a:srgbClr val="009900"/>
                </a:solidFill>
                <a:latin typeface="Arial Black" pitchFamily="34" charset="0"/>
              </a:rPr>
              <a:t>.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2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7061200" y="4581525"/>
            <a:ext cx="2082800" cy="549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12,35*2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95268" name="Text Box 36"/>
          <p:cNvSpPr txBox="1">
            <a:spLocks noChangeArrowheads="1"/>
          </p:cNvSpPr>
          <p:nvPr/>
        </p:nvSpPr>
        <p:spPr bwMode="auto">
          <a:xfrm>
            <a:off x="0" y="4437063"/>
            <a:ext cx="2843808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0,311 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*300 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0" y="3789040"/>
            <a:ext cx="2843808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0,27:0</a:t>
            </a:r>
            <a:r>
              <a:rPr lang="uk-UA" sz="3000" dirty="0" smtClean="0">
                <a:solidFill>
                  <a:srgbClr val="009900"/>
                </a:solidFill>
                <a:latin typeface="Arial Black" pitchFamily="34" charset="0"/>
              </a:rPr>
              <a:t>,</a:t>
            </a:r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9 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6657975" y="2708275"/>
            <a:ext cx="2463800" cy="5539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3000" dirty="0" smtClean="0">
                <a:solidFill>
                  <a:srgbClr val="009900"/>
                </a:solidFill>
                <a:latin typeface="Arial Black" pitchFamily="34" charset="0"/>
              </a:rPr>
              <a:t>4,31*10,5</a:t>
            </a:r>
            <a:r>
              <a:rPr lang="ru-RU" sz="3000" dirty="0">
                <a:solidFill>
                  <a:srgbClr val="009900"/>
                </a:solidFill>
                <a:latin typeface="Arial Black" pitchFamily="34" charset="0"/>
              </a:rPr>
              <a:t>=</a:t>
            </a:r>
          </a:p>
        </p:txBody>
      </p:sp>
      <p:sp>
        <p:nvSpPr>
          <p:cNvPr id="9245" name="Text Box 31"/>
          <p:cNvSpPr txBox="1">
            <a:spLocks noChangeArrowheads="1"/>
          </p:cNvSpPr>
          <p:nvPr/>
        </p:nvSpPr>
        <p:spPr bwMode="auto">
          <a:xfrm>
            <a:off x="0" y="5876925"/>
            <a:ext cx="2916238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>
                <a:solidFill>
                  <a:srgbClr val="0000FF"/>
                </a:solidFill>
              </a:rPr>
              <a:t>Відкрий</a:t>
            </a:r>
            <a:r>
              <a:rPr lang="uk-UA" sz="3600" b="1" dirty="0"/>
              <a:t> </a:t>
            </a:r>
          </a:p>
        </p:txBody>
      </p:sp>
      <p:sp>
        <p:nvSpPr>
          <p:cNvPr id="9246" name="Text Box 32"/>
          <p:cNvSpPr txBox="1">
            <a:spLocks noChangeArrowheads="1"/>
          </p:cNvSpPr>
          <p:nvPr/>
        </p:nvSpPr>
        <p:spPr bwMode="auto">
          <a:xfrm>
            <a:off x="7235825" y="6021388"/>
            <a:ext cx="1908175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>
                <a:solidFill>
                  <a:srgbClr val="0000FF"/>
                </a:solidFill>
              </a:rPr>
              <a:t>картинку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7342 0.3898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4827 -0.3567 " pathEditMode="relative" ptsTypes="AA">
                                      <p:cBhvr>
                                        <p:cTn id="54" dur="20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20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1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3 -0.01806 L 0.73455 -0.1423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20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0.0044 L -0.74254 0.4046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2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10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0.01736 L -0.74514 -0.3675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-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2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10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3657 L -0.75018 0.04028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10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8 -0.00139 L 0.77326 -0.13449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 animBg="1"/>
      <p:bldP spid="95244" grpId="0" animBg="1"/>
      <p:bldP spid="95245" grpId="0" animBg="1"/>
      <p:bldP spid="95246" grpId="0" animBg="1"/>
      <p:bldP spid="95247" grpId="0" animBg="1"/>
      <p:bldP spid="95248" grpId="0" animBg="1"/>
      <p:bldP spid="95249" grpId="0" animBg="1"/>
      <p:bldP spid="95250" grpId="0" animBg="1"/>
      <p:bldP spid="95251" grpId="0" animBg="1"/>
      <p:bldP spid="95252" grpId="0" animBg="1"/>
      <p:bldP spid="95254" grpId="0" animBg="1"/>
      <p:bldP spid="95255" grpId="0" animBg="1"/>
      <p:bldP spid="95256" grpId="0" animBg="1"/>
      <p:bldP spid="95257" grpId="0" animBg="1"/>
      <p:bldP spid="95258" grpId="0" animBg="1"/>
      <p:bldP spid="95259" grpId="0" animBg="1"/>
      <p:bldP spid="95261" grpId="0" animBg="1"/>
      <p:bldP spid="95261" grpId="1" animBg="1"/>
      <p:bldP spid="95262" grpId="0" animBg="1"/>
      <p:bldP spid="95262" grpId="1" animBg="1"/>
      <p:bldP spid="95263" grpId="0" animBg="1"/>
      <p:bldP spid="95263" grpId="1" animBg="1"/>
      <p:bldP spid="95264" grpId="0" animBg="1"/>
      <p:bldP spid="95264" grpId="1" animBg="1"/>
      <p:bldP spid="95265" grpId="0" animBg="1"/>
      <p:bldP spid="95265" grpId="1" animBg="1"/>
      <p:bldP spid="95266" grpId="0" animBg="1"/>
      <p:bldP spid="95266" grpId="1" animBg="1"/>
      <p:bldP spid="95267" grpId="0" animBg="1"/>
      <p:bldP spid="95267" grpId="1" animBg="1"/>
      <p:bldP spid="95268" grpId="0" animBg="1"/>
      <p:bldP spid="95268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395288" y="1557338"/>
            <a:ext cx="1944687" cy="9858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7,25 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7007225" y="3784600"/>
            <a:ext cx="1812925" cy="10636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3708400" y="2720975"/>
            <a:ext cx="1944688" cy="8604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3779838" y="3995738"/>
            <a:ext cx="1944687" cy="100806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3611563" y="1685925"/>
            <a:ext cx="1944687" cy="8572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sz="2800" b="1">
              <a:latin typeface="Calibri" pitchFamily="34" charset="0"/>
            </a:endParaRP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7007225" y="1636713"/>
            <a:ext cx="1728788" cy="92233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sz="2800" b="1">
              <a:latin typeface="Calibri" pitchFamily="34" charset="0"/>
            </a:endParaRP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198438" y="3860800"/>
            <a:ext cx="1944687" cy="10080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2484438" y="1989138"/>
            <a:ext cx="1223962" cy="215900"/>
          </a:xfrm>
          <a:prstGeom prst="notchedRightArrow">
            <a:avLst>
              <a:gd name="adj1" fmla="val 50000"/>
              <a:gd name="adj2" fmla="val 141728"/>
            </a:avLst>
          </a:prstGeom>
          <a:solidFill>
            <a:srgbClr val="88B9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5580063" y="1989138"/>
            <a:ext cx="1223962" cy="215900"/>
          </a:xfrm>
          <a:prstGeom prst="notchedRightArrow">
            <a:avLst>
              <a:gd name="adj1" fmla="val 50000"/>
              <a:gd name="adj2" fmla="val 141728"/>
            </a:avLst>
          </a:prstGeom>
          <a:solidFill>
            <a:srgbClr val="88B9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9675590">
            <a:off x="2066925" y="3676650"/>
            <a:ext cx="1873250" cy="215900"/>
          </a:xfrm>
          <a:prstGeom prst="notchedRightArrow">
            <a:avLst>
              <a:gd name="adj1" fmla="val 50000"/>
              <a:gd name="adj2" fmla="val 216912"/>
            </a:avLst>
          </a:prstGeom>
          <a:solidFill>
            <a:srgbClr val="88B9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9701727">
            <a:off x="5581650" y="2659063"/>
            <a:ext cx="1792288" cy="215900"/>
          </a:xfrm>
          <a:prstGeom prst="notchedRightArrow">
            <a:avLst>
              <a:gd name="adj1" fmla="val 50000"/>
              <a:gd name="adj2" fmla="val 207537"/>
            </a:avLst>
          </a:prstGeom>
          <a:solidFill>
            <a:srgbClr val="88B9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2555875" y="4292600"/>
            <a:ext cx="1223963" cy="215900"/>
          </a:xfrm>
          <a:prstGeom prst="notchedRightArrow">
            <a:avLst>
              <a:gd name="adj1" fmla="val 50000"/>
              <a:gd name="adj2" fmla="val 141728"/>
            </a:avLst>
          </a:prstGeom>
          <a:solidFill>
            <a:srgbClr val="88B9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5724525" y="4292600"/>
            <a:ext cx="1223963" cy="215900"/>
          </a:xfrm>
          <a:prstGeom prst="notchedRightArrow">
            <a:avLst>
              <a:gd name="adj1" fmla="val 50000"/>
              <a:gd name="adj2" fmla="val 141728"/>
            </a:avLst>
          </a:prstGeom>
          <a:solidFill>
            <a:srgbClr val="88B9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339752" y="1412776"/>
            <a:ext cx="13686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latin typeface="Times New Roman" pitchFamily="18" charset="0"/>
              </a:rPr>
              <a:t>:0,25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771775" y="3860800"/>
            <a:ext cx="1152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latin typeface="Times New Roman" pitchFamily="18" charset="0"/>
              </a:rPr>
              <a:t>:5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 rot="-942120">
            <a:off x="6084888" y="2182813"/>
            <a:ext cx="115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latin typeface="Times New Roman" pitchFamily="18" charset="0"/>
              </a:rPr>
              <a:t>:0,1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 rot="-1243440">
            <a:off x="2411413" y="3190875"/>
            <a:ext cx="115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>
                <a:latin typeface="Times New Roman" pitchFamily="18" charset="0"/>
              </a:rPr>
              <a:t>:</a:t>
            </a:r>
            <a:r>
              <a:rPr lang="uk-UA" sz="3200" b="1" dirty="0" smtClean="0">
                <a:latin typeface="Times New Roman" pitchFamily="18" charset="0"/>
              </a:rPr>
              <a:t>100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580063" y="1557338"/>
            <a:ext cx="115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latin typeface="Times New Roman" pitchFamily="18" charset="0"/>
              </a:rPr>
              <a:t>:0,2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5795963" y="3860800"/>
            <a:ext cx="1152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latin typeface="Times New Roman" pitchFamily="18" charset="0"/>
              </a:rPr>
              <a:t>:2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68313" y="188913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ln w="50800"/>
                <a:solidFill>
                  <a:srgbClr val="17375E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7375E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sz="5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 “Ланцюжок”</a:t>
            </a:r>
            <a:endParaRPr lang="ru-RU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80102" y="5589240"/>
            <a:ext cx="288032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Молодці! </a:t>
            </a:r>
            <a:endParaRPr lang="ru-RU" sz="4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7092280" y="5373216"/>
            <a:ext cx="2051720" cy="1063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dirty="0" smtClean="0">
                <a:latin typeface="Calibri" pitchFamily="34" charset="0"/>
              </a:rPr>
              <a:t>  </a:t>
            </a:r>
            <a:r>
              <a:rPr lang="uk-UA" sz="6000" b="1" dirty="0" smtClean="0">
                <a:latin typeface="Calibri" pitchFamily="34" charset="0"/>
              </a:rPr>
              <a:t>1,45</a:t>
            </a:r>
            <a:endParaRPr lang="ru-RU" sz="6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52359E-6 L -0.00469 -0.21392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5" grpId="0" animBg="1"/>
      <p:bldP spid="26" grpId="0" animBg="1"/>
      <p:bldP spid="26" grpId="1" animBg="1"/>
      <p:bldP spid="26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Результат пошуку зображень за запитом казкові герої чіп і дей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Результат пошуку зображень за запитом казкові герої чіп і дей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Результат пошуку зображень за запитом казкові герої чіп і дей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504" y="63655"/>
            <a:ext cx="9036496" cy="26215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81636" tIns="40818" rIns="81636" bIns="40818" rtlCol="0">
            <a:spAutoFit/>
          </a:bodyPr>
          <a:lstStyle/>
          <a:p>
            <a:r>
              <a:rPr lang="uk-UA" sz="2800" b="1" dirty="0" smtClean="0"/>
              <a:t>№ 1484. З двох пунктів відстань між якими 9 км, одночасно назустріч один одному виїхали Чіп і Дейл на самокатах. Швидкість </a:t>
            </a:r>
            <a:r>
              <a:rPr lang="uk-UA" sz="2800" b="1" dirty="0" err="1" smtClean="0"/>
              <a:t>Чіпа</a:t>
            </a:r>
            <a:r>
              <a:rPr lang="uk-UA" sz="2800" b="1" dirty="0" smtClean="0"/>
              <a:t> дорівнює 10,5км/</a:t>
            </a:r>
            <a:r>
              <a:rPr lang="uk-UA" sz="2800" b="1" dirty="0" err="1" smtClean="0"/>
              <a:t>год</a:t>
            </a:r>
            <a:r>
              <a:rPr lang="uk-UA" sz="2800" b="1" dirty="0" smtClean="0"/>
              <a:t>,</a:t>
            </a:r>
          </a:p>
          <a:p>
            <a:r>
              <a:rPr lang="uk-UA" sz="2800" b="1" dirty="0" smtClean="0"/>
              <a:t>а </a:t>
            </a:r>
            <a:r>
              <a:rPr lang="uk-UA" sz="2800" b="1" dirty="0" err="1" smtClean="0"/>
              <a:t>швидість</a:t>
            </a:r>
            <a:r>
              <a:rPr lang="uk-UA" sz="2800" b="1" dirty="0" smtClean="0"/>
              <a:t> Дейла – у 1,4 </a:t>
            </a:r>
            <a:r>
              <a:rPr lang="uk-UA" sz="2800" b="1" dirty="0" err="1" smtClean="0"/>
              <a:t>менша.Через</a:t>
            </a:r>
            <a:r>
              <a:rPr lang="uk-UA" sz="2800" b="1" dirty="0" smtClean="0"/>
              <a:t> який час вони зустрінуться</a:t>
            </a:r>
            <a:r>
              <a:rPr lang="en-US" sz="2800" b="1" dirty="0" smtClean="0"/>
              <a:t>?</a:t>
            </a:r>
            <a:r>
              <a:rPr lang="uk-UA" sz="2800" b="1" dirty="0" smtClean="0"/>
              <a:t> </a:t>
            </a:r>
            <a:endParaRPr lang="uk-UA" sz="2800" b="1" dirty="0"/>
          </a:p>
          <a:p>
            <a:endParaRPr lang="ru-RU" sz="2500" dirty="0"/>
          </a:p>
        </p:txBody>
      </p:sp>
      <p:pic>
        <p:nvPicPr>
          <p:cNvPr id="9" name="Picture 6" descr="Правы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8" b="28293"/>
          <a:stretch>
            <a:fillRect/>
          </a:stretch>
        </p:blipFill>
        <p:spPr bwMode="auto">
          <a:xfrm>
            <a:off x="323528" y="4365104"/>
            <a:ext cx="2304256" cy="123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Результат пошуку зображень за запитом казкові герої чіп і дей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365104"/>
            <a:ext cx="792088" cy="936104"/>
          </a:xfrm>
          <a:prstGeom prst="rect">
            <a:avLst/>
          </a:prstGeom>
          <a:noFill/>
        </p:spPr>
      </p:pic>
      <p:pic>
        <p:nvPicPr>
          <p:cNvPr id="11" name="Picture 4" descr="Левы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28381"/>
          <a:stretch>
            <a:fillRect/>
          </a:stretch>
        </p:blipFill>
        <p:spPr bwMode="auto">
          <a:xfrm flipH="1">
            <a:off x="6372199" y="4365104"/>
            <a:ext cx="209846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Чип и Дейл спешат на помощь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221088"/>
            <a:ext cx="853018" cy="1080120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1115616" y="5517232"/>
            <a:ext cx="7488832" cy="7200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55976" y="5661248"/>
            <a:ext cx="1368151" cy="4671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81636" tIns="40818" rIns="81636" bIns="40818" rtlCol="0">
            <a:spAutoFit/>
          </a:bodyPr>
          <a:lstStyle/>
          <a:p>
            <a:r>
              <a:rPr lang="en-US" sz="2500" b="1" dirty="0" smtClean="0"/>
              <a:t> 9</a:t>
            </a:r>
            <a:r>
              <a:rPr lang="uk-UA" sz="2500" b="1" dirty="0" smtClean="0"/>
              <a:t>км</a:t>
            </a:r>
            <a:endParaRPr lang="ru-RU" sz="2500" b="1" dirty="0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645024"/>
            <a:ext cx="2371725" cy="697607"/>
          </a:xfrm>
          <a:prstGeom prst="rect">
            <a:avLst/>
          </a:prstGeom>
          <a:noFill/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907704" y="4293096"/>
            <a:ext cx="2232248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429000"/>
            <a:ext cx="2314575" cy="648072"/>
          </a:xfrm>
          <a:prstGeom prst="rect">
            <a:avLst/>
          </a:prstGeom>
          <a:noFill/>
        </p:spPr>
      </p:pic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5076056" y="4077072"/>
            <a:ext cx="2304256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5536" y="6211669"/>
            <a:ext cx="439248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Відповідь:  </a:t>
            </a:r>
            <a:r>
              <a:rPr lang="en-US" sz="3600" b="1" dirty="0" smtClean="0"/>
              <a:t>0</a:t>
            </a:r>
            <a:r>
              <a:rPr lang="uk-UA" sz="3600" b="1" dirty="0" smtClean="0"/>
              <a:t>,</a:t>
            </a:r>
            <a:r>
              <a:rPr lang="en-US" sz="3600" b="1" dirty="0" smtClean="0"/>
              <a:t>5 </a:t>
            </a:r>
            <a:r>
              <a:rPr lang="uk-UA" sz="3600" b="1" dirty="0" smtClean="0"/>
              <a:t>год.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463480" y="0"/>
            <a:ext cx="4680520" cy="707886"/>
          </a:xfrm>
          <a:prstGeom prst="rect">
            <a:avLst/>
          </a:prstGeom>
          <a:solidFill>
            <a:srgbClr val="FFFF00"/>
          </a:solidFill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Домашнє завдання</a:t>
            </a:r>
          </a:p>
        </p:txBody>
      </p:sp>
      <p:sp>
        <p:nvSpPr>
          <p:cNvPr id="3" name="Прямоугольник 5"/>
          <p:cNvSpPr>
            <a:spLocks noChangeArrowheads="1"/>
          </p:cNvSpPr>
          <p:nvPr/>
        </p:nvSpPr>
        <p:spPr bwMode="auto">
          <a:xfrm>
            <a:off x="1" y="692696"/>
            <a:ext cx="9143999" cy="304698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Вивчити 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</a:t>
            </a:r>
            <a:r>
              <a:rPr lang="uk-UA" sz="32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діленя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десятковий дробів.</a:t>
            </a:r>
          </a:p>
          <a:p>
            <a:pPr eaLnBrk="0" hangingPunct="0"/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§ 41 </a:t>
            </a:r>
            <a:r>
              <a:rPr lang="uk-UA" sz="3200" b="1" dirty="0" err="1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237- 242.)</a:t>
            </a:r>
          </a:p>
          <a:p>
            <a:pPr eaLnBrk="0" hangingPunct="0"/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Виконати 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вправи (</a:t>
            </a:r>
            <a:r>
              <a:rPr lang="uk-UA" sz="3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подiбнi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lang="uk-UA" sz="3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змiстом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за </a:t>
            </a:r>
            <a:r>
              <a:rPr lang="uk-UA" sz="3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рiвнем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200" b="1" dirty="0" err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складностi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тих які розв’язувались у класі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№ 1442 (1;5); № 1145; №155(1);</a:t>
            </a:r>
          </a:p>
          <a:p>
            <a:pPr eaLnBrk="0" hangingPunct="0"/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1457(1); </a:t>
            </a: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№1479(5)  </a:t>
            </a:r>
            <a:r>
              <a:rPr lang="uk-UA" sz="3200" b="1" dirty="0" err="1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додоткова</a:t>
            </a: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бажаючих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581128"/>
            <a:ext cx="4427984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7" descr="78ce56ae5fa75ac85e3ab5e321d88a9d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25144"/>
            <a:ext cx="457200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161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3178969" y="2357438"/>
            <a:ext cx="2357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endParaRPr lang="ru-RU" sz="4800" b="1" kern="0" dirty="0">
              <a:solidFill>
                <a:srgbClr val="FF0000"/>
              </a:solidFill>
            </a:endParaRP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467545" y="188642"/>
            <a:ext cx="5724638" cy="16927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uk-UA" sz="54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Підсумок уроку.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0" y="1916832"/>
            <a:ext cx="65543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1. Під час проведення уроку мені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44208" y="1916834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сподобалось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323528" y="2571750"/>
            <a:ext cx="38734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2. Свої знання 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07904" y="2636912"/>
            <a:ext cx="3096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поповнив …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2" name="TextBox 9"/>
          <p:cNvSpPr txBox="1">
            <a:spLocks noChangeArrowheads="1"/>
          </p:cNvSpPr>
          <p:nvPr/>
        </p:nvSpPr>
        <p:spPr bwMode="auto">
          <a:xfrm>
            <a:off x="179512" y="3357563"/>
            <a:ext cx="2892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3. Я добре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11080" y="3284984"/>
            <a:ext cx="2250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виконав …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4143375"/>
            <a:ext cx="75187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4. Я вважаю, що поставлену мету ми…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373216"/>
            <a:ext cx="2533824" cy="124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79" descr="сова.pn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7236296" y="0"/>
            <a:ext cx="1700808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28184" y="4581128"/>
            <a:ext cx="29158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uk-UA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виконали …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69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/>
      <p:bldP spid="6" grpId="0"/>
      <p:bldP spid="31750" grpId="0"/>
      <p:bldP spid="9" grpId="0"/>
      <p:bldP spid="31752" grpId="0"/>
      <p:bldP spid="11" grpId="0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316" y="692152"/>
            <a:ext cx="703659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18"/>
          <p:cNvSpPr>
            <a:spLocks noChangeArrowheads="1" noChangeShapeType="1" noTextEdit="1"/>
          </p:cNvSpPr>
          <p:nvPr/>
        </p:nvSpPr>
        <p:spPr bwMode="auto">
          <a:xfrm>
            <a:off x="1871664" y="981077"/>
            <a:ext cx="378619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М</a:t>
            </a:r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5786" y="1268415"/>
            <a:ext cx="75842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WordArt 19"/>
          <p:cNvSpPr>
            <a:spLocks noChangeArrowheads="1" noChangeShapeType="1" noTextEdit="1"/>
          </p:cNvSpPr>
          <p:nvPr/>
        </p:nvSpPr>
        <p:spPr bwMode="auto">
          <a:xfrm>
            <a:off x="2574132" y="1557340"/>
            <a:ext cx="378619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О</a:t>
            </a: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410" y="1844677"/>
            <a:ext cx="703659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WordArt 23"/>
          <p:cNvSpPr>
            <a:spLocks noChangeArrowheads="1" noChangeShapeType="1" noTextEdit="1"/>
          </p:cNvSpPr>
          <p:nvPr/>
        </p:nvSpPr>
        <p:spPr bwMode="auto">
          <a:xfrm>
            <a:off x="3330180" y="2133602"/>
            <a:ext cx="378619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Л</a:t>
            </a:r>
          </a:p>
        </p:txBody>
      </p:sp>
      <p:pic>
        <p:nvPicPr>
          <p:cNvPr id="1033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6226" y="2349502"/>
            <a:ext cx="70366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WordArt 20"/>
          <p:cNvSpPr>
            <a:spLocks noChangeArrowheads="1" noChangeShapeType="1" noTextEdit="1"/>
          </p:cNvSpPr>
          <p:nvPr/>
        </p:nvSpPr>
        <p:spPr bwMode="auto">
          <a:xfrm>
            <a:off x="4139805" y="2636840"/>
            <a:ext cx="378619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О</a:t>
            </a:r>
          </a:p>
        </p:txBody>
      </p:sp>
      <p:pic>
        <p:nvPicPr>
          <p:cNvPr id="103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42272" y="2781302"/>
            <a:ext cx="703659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WordArt 21"/>
          <p:cNvSpPr>
            <a:spLocks noChangeArrowheads="1" noChangeShapeType="1" noTextEdit="1"/>
          </p:cNvSpPr>
          <p:nvPr/>
        </p:nvSpPr>
        <p:spPr bwMode="auto">
          <a:xfrm>
            <a:off x="4950620" y="3141663"/>
            <a:ext cx="378619" cy="38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Д</a:t>
            </a:r>
          </a:p>
        </p:txBody>
      </p:sp>
      <p:pic>
        <p:nvPicPr>
          <p:cNvPr id="1037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1897" y="3284538"/>
            <a:ext cx="703659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WordArt 22"/>
          <p:cNvSpPr>
            <a:spLocks noChangeArrowheads="1" noChangeShapeType="1" noTextEdit="1"/>
          </p:cNvSpPr>
          <p:nvPr/>
        </p:nvSpPr>
        <p:spPr bwMode="auto">
          <a:xfrm>
            <a:off x="5760245" y="3573465"/>
            <a:ext cx="378619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Ц</a:t>
            </a: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7944" y="3789365"/>
            <a:ext cx="758429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WordArt 25"/>
          <p:cNvSpPr>
            <a:spLocks noChangeArrowheads="1" noChangeShapeType="1" noTextEdit="1"/>
          </p:cNvSpPr>
          <p:nvPr/>
        </p:nvSpPr>
        <p:spPr bwMode="auto">
          <a:xfrm>
            <a:off x="6624639" y="4076702"/>
            <a:ext cx="107156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latin typeface="Arial"/>
                <a:cs typeface="Arial"/>
              </a:rPr>
              <a:t>і</a:t>
            </a:r>
          </a:p>
        </p:txBody>
      </p:sp>
      <p:pic>
        <p:nvPicPr>
          <p:cNvPr id="1041" name="Picture 26" descr="001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938793">
            <a:off x="5269706" y="1047752"/>
            <a:ext cx="1620441" cy="173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9" name="WordArt 5"/>
          <p:cNvSpPr>
            <a:spLocks noChangeArrowheads="1" noChangeShapeType="1" noTextEdit="1"/>
          </p:cNvSpPr>
          <p:nvPr/>
        </p:nvSpPr>
        <p:spPr bwMode="auto">
          <a:xfrm>
            <a:off x="2033589" y="4797154"/>
            <a:ext cx="5347097" cy="14607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Дякую</a:t>
            </a:r>
            <a:r>
              <a:rPr lang="ru-RU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за  урок!</a:t>
            </a:r>
          </a:p>
        </p:txBody>
      </p:sp>
    </p:spTree>
    <p:extLst>
      <p:ext uri="{BB962C8B-B14F-4D97-AF65-F5344CB8AC3E}">
        <p14:creationId xmlns:p14="http://schemas.microsoft.com/office/powerpoint/2010/main" val="42653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11560" y="1412776"/>
            <a:ext cx="381000" cy="381000"/>
            <a:chOff x="2078" y="1680"/>
            <a:chExt cx="1615" cy="1615"/>
          </a:xfrm>
          <a:solidFill>
            <a:srgbClr val="FF0000"/>
          </a:solidFill>
        </p:grpSpPr>
        <p:sp>
          <p:nvSpPr>
            <p:cNvPr id="23592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pFill/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3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95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97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979712" y="2852936"/>
            <a:ext cx="381000" cy="381000"/>
            <a:chOff x="2078" y="1680"/>
            <a:chExt cx="1615" cy="1615"/>
          </a:xfrm>
          <a:solidFill>
            <a:srgbClr val="FFFF00"/>
          </a:solidFill>
        </p:grpSpPr>
        <p:sp>
          <p:nvSpPr>
            <p:cNvPr id="23580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pFill/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1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3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5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85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1259632" y="5517232"/>
            <a:ext cx="525016" cy="381000"/>
            <a:chOff x="2078" y="1680"/>
            <a:chExt cx="1615" cy="1615"/>
          </a:xfrm>
          <a:solidFill>
            <a:srgbClr val="002060"/>
          </a:solidFill>
        </p:grpSpPr>
        <p:sp>
          <p:nvSpPr>
            <p:cNvPr id="23574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pFill/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5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7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32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9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43" name="AutoShape 50"/>
          <p:cNvSpPr>
            <a:spLocks noChangeArrowheads="1"/>
          </p:cNvSpPr>
          <p:nvPr/>
        </p:nvSpPr>
        <p:spPr bwMode="gray">
          <a:xfrm>
            <a:off x="2411760" y="2636912"/>
            <a:ext cx="6732240" cy="154357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273050" indent="-27305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ü"/>
            </a:pPr>
            <a:r>
              <a:rPr lang="uk-UA" sz="2400" b="1" i="1" dirty="0" smtClean="0"/>
              <a:t>Розвивати обчислювальні навички, пам’ять,</a:t>
            </a:r>
          </a:p>
          <a:p>
            <a:pPr marL="273050" indent="-27305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ü"/>
            </a:pPr>
            <a:r>
              <a:rPr lang="uk-UA" sz="2400" b="1" i="1" dirty="0" smtClean="0"/>
              <a:t> логічне мислення;</a:t>
            </a:r>
          </a:p>
          <a:p>
            <a:pPr marL="273050" indent="-27305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ü"/>
            </a:pPr>
            <a:r>
              <a:rPr lang="uk-UA" sz="2400" b="1" i="1" dirty="0" smtClean="0"/>
              <a:t>математичну компетентність</a:t>
            </a:r>
            <a:endParaRPr lang="uk-UA" sz="2400" b="1" i="1" dirty="0"/>
          </a:p>
        </p:txBody>
      </p:sp>
      <p:sp>
        <p:nvSpPr>
          <p:cNvPr id="23566" name="Заголовок 48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76470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Мета уроку: </a:t>
            </a:r>
            <a:endParaRPr lang="ru-RU" dirty="0" smtClean="0"/>
          </a:p>
        </p:txBody>
      </p:sp>
      <p:pic>
        <p:nvPicPr>
          <p:cNvPr id="23567" name="Picture 4" descr="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8938"/>
            <a:ext cx="16525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AutoShape 52"/>
          <p:cNvSpPr>
            <a:spLocks noChangeArrowheads="1"/>
          </p:cNvSpPr>
          <p:nvPr/>
        </p:nvSpPr>
        <p:spPr bwMode="gray">
          <a:xfrm>
            <a:off x="1403647" y="1124744"/>
            <a:ext cx="7740353" cy="108012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marL="273050" indent="-273050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ü"/>
            </a:pPr>
            <a:r>
              <a:rPr lang="uk-UA" sz="2400" b="1" i="1" dirty="0" smtClean="0"/>
              <a:t>Ввести поняття ділення десяткового дробу</a:t>
            </a:r>
          </a:p>
          <a:p>
            <a:pPr marL="273050" indent="-273050">
              <a:spcBef>
                <a:spcPct val="20000"/>
              </a:spcBef>
              <a:buClr>
                <a:schemeClr val="tx2"/>
              </a:buClr>
              <a:buSzPct val="95000"/>
            </a:pPr>
            <a:r>
              <a:rPr lang="uk-UA" sz="2400" b="1" i="1" dirty="0" smtClean="0"/>
              <a:t>на десятковий дріб.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AutoShape 48"/>
          <p:cNvSpPr>
            <a:spLocks noChangeArrowheads="1"/>
          </p:cNvSpPr>
          <p:nvPr/>
        </p:nvSpPr>
        <p:spPr bwMode="gray">
          <a:xfrm>
            <a:off x="1907704" y="5013176"/>
            <a:ext cx="6120680" cy="144016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Виховувати культуру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математичних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міркувань.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Розвивати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пам’ять.Бажання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вчитися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5" grpId="0" animBg="1"/>
      <p:bldP spid="43" grpId="0" animBg="1"/>
      <p:bldP spid="2356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1127125" y="1336675"/>
            <a:ext cx="595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 sz="2400" b="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9750" y="2708275"/>
            <a:ext cx="3048000" cy="990600"/>
            <a:chOff x="336" y="1680"/>
            <a:chExt cx="1920" cy="624"/>
          </a:xfrm>
        </p:grpSpPr>
        <p:sp>
          <p:nvSpPr>
            <p:cNvPr id="128006" name="Text Box 6"/>
            <p:cNvSpPr txBox="1">
              <a:spLocks noChangeArrowheads="1"/>
            </p:cNvSpPr>
            <p:nvPr/>
          </p:nvSpPr>
          <p:spPr bwMode="auto">
            <a:xfrm>
              <a:off x="336" y="1680"/>
              <a:ext cx="19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 dirty="0" smtClean="0">
                  <a:latin typeface="Times New Roman" pitchFamily="18" charset="0"/>
                </a:rPr>
                <a:t>79 1    </a:t>
              </a:r>
              <a:r>
                <a:rPr lang="ru-RU" sz="3200" dirty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28007" name="Line 7"/>
            <p:cNvSpPr>
              <a:spLocks noChangeShapeType="1"/>
            </p:cNvSpPr>
            <p:nvPr/>
          </p:nvSpPr>
          <p:spPr bwMode="auto">
            <a:xfrm>
              <a:off x="864" y="1680"/>
              <a:ext cx="0" cy="62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08" name="Line 8"/>
            <p:cNvSpPr>
              <a:spLocks noChangeShapeType="1"/>
            </p:cNvSpPr>
            <p:nvPr/>
          </p:nvSpPr>
          <p:spPr bwMode="auto">
            <a:xfrm>
              <a:off x="864" y="1968"/>
              <a:ext cx="76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1476375" y="3141663"/>
            <a:ext cx="287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1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544513" y="31416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dirty="0" smtClean="0">
                <a:latin typeface="Times New Roman" pitchFamily="18" charset="0"/>
              </a:rPr>
              <a:t>7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468313" y="3141663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620713" y="3675063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684213" y="36449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9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544513" y="4056063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684213" y="40767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dirty="0" smtClean="0">
                <a:latin typeface="Times New Roman" pitchFamily="18" charset="0"/>
              </a:rPr>
              <a:t>7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>
            <a:off x="811213" y="4551363"/>
            <a:ext cx="4953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696913" y="45132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dirty="0" smtClean="0">
                <a:latin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971550" y="45085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dirty="0" smtClean="0">
                <a:latin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620713" y="4970463"/>
            <a:ext cx="152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773113" y="5427663"/>
            <a:ext cx="4953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925513" y="53514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0</a:t>
            </a: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3995738" y="3141663"/>
            <a:ext cx="3455987" cy="1403350"/>
          </a:xfrm>
          <a:prstGeom prst="rect">
            <a:avLst/>
          </a:prstGeom>
          <a:solidFill>
            <a:srgbClr val="F0FC04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>791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: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>7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</a:rPr>
              <a:t>=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</a:rPr>
              <a:t>113 </a:t>
            </a:r>
            <a:r>
              <a:rPr lang="uk-UA" sz="3200" b="1" dirty="0">
                <a:solidFill>
                  <a:schemeClr val="tx2"/>
                </a:solidFill>
                <a:latin typeface="Times New Roman" pitchFamily="18" charset="0"/>
              </a:rPr>
              <a:t>тому,</a:t>
            </a:r>
          </a:p>
          <a:p>
            <a:pPr algn="l">
              <a:spcBef>
                <a:spcPct val="50000"/>
              </a:spcBef>
            </a:pPr>
            <a:r>
              <a:rPr lang="uk-UA" sz="3200" b="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</a:rPr>
              <a:t>що</a:t>
            </a:r>
            <a:r>
              <a:rPr lang="ru-RU" sz="3200" b="1" dirty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113 </a:t>
            </a:r>
            <a:r>
              <a:rPr lang="en-US" sz="3600" b="1" dirty="0">
                <a:latin typeface="Times New Roman" pitchFamily="18" charset="0"/>
              </a:rPr>
              <a:t>·</a:t>
            </a:r>
            <a:r>
              <a:rPr lang="uk-UA" sz="3200" b="1" dirty="0">
                <a:latin typeface="Times New Roman" pitchFamily="18" charset="0"/>
              </a:rPr>
              <a:t> </a:t>
            </a:r>
            <a:r>
              <a:rPr lang="uk-UA" sz="3200" b="1" dirty="0" smtClean="0">
                <a:latin typeface="Times New Roman" pitchFamily="18" charset="0"/>
              </a:rPr>
              <a:t>7 </a:t>
            </a:r>
            <a:r>
              <a:rPr lang="uk-UA" sz="3200" b="1" dirty="0">
                <a:latin typeface="Times New Roman" pitchFamily="18" charset="0"/>
              </a:rPr>
              <a:t>= </a:t>
            </a:r>
            <a:r>
              <a:rPr lang="uk-UA" sz="3200" b="1" dirty="0" smtClean="0">
                <a:latin typeface="Times New Roman" pitchFamily="18" charset="0"/>
              </a:rPr>
              <a:t>791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128027" name="AutoShape 27"/>
          <p:cNvSpPr>
            <a:spLocks noChangeArrowheads="1"/>
          </p:cNvSpPr>
          <p:nvPr/>
        </p:nvSpPr>
        <p:spPr bwMode="auto">
          <a:xfrm>
            <a:off x="0" y="6188075"/>
            <a:ext cx="3203575" cy="669925"/>
          </a:xfrm>
          <a:prstGeom prst="roundRect">
            <a:avLst>
              <a:gd name="adj" fmla="val 16667"/>
            </a:avLst>
          </a:prstGeom>
          <a:solidFill>
            <a:srgbClr val="ECEAAA"/>
          </a:solidFill>
          <a:ln w="38100" cmpd="dbl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dirty="0" smtClean="0">
                <a:latin typeface="Times New Roman" pitchFamily="18" charset="0"/>
              </a:rPr>
              <a:t>7</a:t>
            </a:r>
            <a:r>
              <a:rPr lang="uk-UA" sz="3200" b="0" dirty="0" smtClean="0">
                <a:latin typeface="Times New Roman" pitchFamily="18" charset="0"/>
              </a:rPr>
              <a:t>91 </a:t>
            </a:r>
            <a:r>
              <a:rPr lang="uk-UA" sz="3200" b="0" dirty="0">
                <a:latin typeface="Times New Roman" pitchFamily="18" charset="0"/>
              </a:rPr>
              <a:t>– ділене</a:t>
            </a:r>
          </a:p>
        </p:txBody>
      </p:sp>
      <p:sp>
        <p:nvSpPr>
          <p:cNvPr id="128028" name="AutoShape 28"/>
          <p:cNvSpPr>
            <a:spLocks noChangeArrowheads="1"/>
          </p:cNvSpPr>
          <p:nvPr/>
        </p:nvSpPr>
        <p:spPr bwMode="auto">
          <a:xfrm>
            <a:off x="3348038" y="6188075"/>
            <a:ext cx="2663825" cy="669925"/>
          </a:xfrm>
          <a:prstGeom prst="roundRect">
            <a:avLst>
              <a:gd name="adj" fmla="val 16667"/>
            </a:avLst>
          </a:prstGeom>
          <a:solidFill>
            <a:srgbClr val="ECEAAA"/>
          </a:solidFill>
          <a:ln w="38100" cmpd="dbl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dirty="0">
                <a:latin typeface="Times New Roman" pitchFamily="18" charset="0"/>
              </a:rPr>
              <a:t>7</a:t>
            </a:r>
            <a:r>
              <a:rPr lang="uk-UA" sz="3200" b="0" dirty="0" smtClean="0">
                <a:latin typeface="Times New Roman" pitchFamily="18" charset="0"/>
              </a:rPr>
              <a:t> </a:t>
            </a:r>
            <a:r>
              <a:rPr lang="uk-UA" sz="3200" b="0" dirty="0">
                <a:latin typeface="Times New Roman" pitchFamily="18" charset="0"/>
              </a:rPr>
              <a:t>– дільник</a:t>
            </a:r>
          </a:p>
        </p:txBody>
      </p:sp>
      <p:sp>
        <p:nvSpPr>
          <p:cNvPr id="128029" name="AutoShape 29"/>
          <p:cNvSpPr>
            <a:spLocks noChangeArrowheads="1"/>
          </p:cNvSpPr>
          <p:nvPr/>
        </p:nvSpPr>
        <p:spPr bwMode="auto">
          <a:xfrm>
            <a:off x="6227763" y="6188075"/>
            <a:ext cx="2916237" cy="669925"/>
          </a:xfrm>
          <a:prstGeom prst="roundRect">
            <a:avLst>
              <a:gd name="adj" fmla="val 16667"/>
            </a:avLst>
          </a:prstGeom>
          <a:solidFill>
            <a:srgbClr val="ECEAAA"/>
          </a:solidFill>
          <a:ln w="38100" cmpd="dbl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3200" b="0" dirty="0" smtClean="0">
                <a:latin typeface="Times New Roman" pitchFamily="18" charset="0"/>
              </a:rPr>
              <a:t>113 </a:t>
            </a:r>
            <a:r>
              <a:rPr lang="uk-UA" sz="3200" b="0" dirty="0">
                <a:latin typeface="Times New Roman" pitchFamily="18" charset="0"/>
              </a:rPr>
              <a:t>- частка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0" y="260350"/>
            <a:ext cx="2411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/>
          </a:p>
        </p:txBody>
      </p:sp>
      <p:sp>
        <p:nvSpPr>
          <p:cNvPr id="128033" name="Oval 33"/>
          <p:cNvSpPr>
            <a:spLocks noChangeArrowheads="1"/>
          </p:cNvSpPr>
          <p:nvPr/>
        </p:nvSpPr>
        <p:spPr bwMode="auto">
          <a:xfrm>
            <a:off x="1979712" y="1"/>
            <a:ext cx="7164288" cy="1412776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28034" name="Text Box 34"/>
          <p:cNvSpPr txBox="1">
            <a:spLocks noChangeArrowheads="1"/>
          </p:cNvSpPr>
          <p:nvPr/>
        </p:nvSpPr>
        <p:spPr bwMode="auto">
          <a:xfrm>
            <a:off x="2987824" y="260350"/>
            <a:ext cx="547260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4800" dirty="0"/>
              <a:t> </a:t>
            </a:r>
            <a:r>
              <a:rPr lang="uk-UA" sz="6000" b="1" i="1" dirty="0" smtClean="0">
                <a:solidFill>
                  <a:srgbClr val="FF0000"/>
                </a:solidFill>
              </a:rPr>
              <a:t>Пригадай!</a:t>
            </a:r>
            <a:endParaRPr lang="uk-UA" sz="6000" b="1" i="1" dirty="0">
              <a:solidFill>
                <a:srgbClr val="FF0000"/>
              </a:solidFill>
            </a:endParaRPr>
          </a:p>
        </p:txBody>
      </p:sp>
      <p:sp>
        <p:nvSpPr>
          <p:cNvPr id="128035" name="Text Box 35"/>
          <p:cNvSpPr txBox="1">
            <a:spLocks noChangeArrowheads="1"/>
          </p:cNvSpPr>
          <p:nvPr/>
        </p:nvSpPr>
        <p:spPr bwMode="auto">
          <a:xfrm>
            <a:off x="0" y="1484313"/>
            <a:ext cx="9144000" cy="954107"/>
          </a:xfrm>
          <a:prstGeom prst="rect">
            <a:avLst/>
          </a:prstGeom>
          <a:solidFill>
            <a:srgbClr val="F0FC04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/>
              <a:t>Поділити одне число на інше – означає знайти таке третє число, яке у добутку з другим дає перше.</a:t>
            </a:r>
            <a:endParaRPr lang="uk-UA" sz="1600" b="1" dirty="0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>
            <a:off x="1403350" y="2852738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1476375" y="3141663"/>
            <a:ext cx="719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38" name="Line 38"/>
          <p:cNvSpPr>
            <a:spLocks noChangeShapeType="1"/>
          </p:cNvSpPr>
          <p:nvPr/>
        </p:nvSpPr>
        <p:spPr bwMode="auto">
          <a:xfrm>
            <a:off x="827088" y="458152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684213" y="3716338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0" name="Line 40"/>
          <p:cNvSpPr>
            <a:spLocks noChangeShapeType="1"/>
          </p:cNvSpPr>
          <p:nvPr/>
        </p:nvSpPr>
        <p:spPr bwMode="auto">
          <a:xfrm>
            <a:off x="827088" y="544512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1" name="Line 41"/>
          <p:cNvSpPr>
            <a:spLocks noChangeShapeType="1"/>
          </p:cNvSpPr>
          <p:nvPr/>
        </p:nvSpPr>
        <p:spPr bwMode="auto">
          <a:xfrm>
            <a:off x="395288" y="314166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2" name="Line 42"/>
          <p:cNvSpPr>
            <a:spLocks noChangeShapeType="1"/>
          </p:cNvSpPr>
          <p:nvPr/>
        </p:nvSpPr>
        <p:spPr bwMode="auto">
          <a:xfrm>
            <a:off x="539750" y="40767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4" name="Line 44"/>
          <p:cNvSpPr>
            <a:spLocks noChangeShapeType="1"/>
          </p:cNvSpPr>
          <p:nvPr/>
        </p:nvSpPr>
        <p:spPr bwMode="auto">
          <a:xfrm>
            <a:off x="395288" y="494188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5" name="Text Box 45"/>
          <p:cNvSpPr txBox="1">
            <a:spLocks noChangeArrowheads="1"/>
          </p:cNvSpPr>
          <p:nvPr/>
        </p:nvSpPr>
        <p:spPr bwMode="auto">
          <a:xfrm>
            <a:off x="1619250" y="3141663"/>
            <a:ext cx="576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/>
              <a:t>1</a:t>
            </a:r>
          </a:p>
        </p:txBody>
      </p:sp>
      <p:sp>
        <p:nvSpPr>
          <p:cNvPr id="128046" name="Text Box 46"/>
          <p:cNvSpPr txBox="1">
            <a:spLocks noChangeArrowheads="1"/>
          </p:cNvSpPr>
          <p:nvPr/>
        </p:nvSpPr>
        <p:spPr bwMode="auto">
          <a:xfrm>
            <a:off x="1908175" y="3141663"/>
            <a:ext cx="576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/>
              <a:t>3</a:t>
            </a:r>
          </a:p>
        </p:txBody>
      </p:sp>
      <p:sp>
        <p:nvSpPr>
          <p:cNvPr id="128047" name="Text Box 47"/>
          <p:cNvSpPr txBox="1">
            <a:spLocks noChangeArrowheads="1"/>
          </p:cNvSpPr>
          <p:nvPr/>
        </p:nvSpPr>
        <p:spPr bwMode="auto">
          <a:xfrm>
            <a:off x="683568" y="4941888"/>
            <a:ext cx="79280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dirty="0" smtClean="0"/>
              <a:t>2 1</a:t>
            </a:r>
            <a:endParaRPr lang="uk-UA" sz="3200" dirty="0"/>
          </a:p>
        </p:txBody>
      </p:sp>
      <p:pic>
        <p:nvPicPr>
          <p:cNvPr id="40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68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8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2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8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8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8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8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8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8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8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28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8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1" grpId="0"/>
      <p:bldP spid="128017" grpId="0"/>
      <p:bldP spid="128019" grpId="0"/>
      <p:bldP spid="128025" grpId="0"/>
      <p:bldP spid="128026" grpId="0" animBg="1"/>
      <p:bldP spid="128027" grpId="0" animBg="1"/>
      <p:bldP spid="128028" grpId="0" animBg="1"/>
      <p:bldP spid="128029" grpId="0" animBg="1"/>
      <p:bldP spid="128033" grpId="0" animBg="1"/>
      <p:bldP spid="128034" grpId="0"/>
      <p:bldP spid="128035" grpId="0" animBg="1"/>
      <p:bldP spid="128036" grpId="0" animBg="1"/>
      <p:bldP spid="128037" grpId="0" animBg="1"/>
      <p:bldP spid="128038" grpId="0" animBg="1"/>
      <p:bldP spid="128039" grpId="0" animBg="1"/>
      <p:bldP spid="128040" grpId="0" animBg="1"/>
      <p:bldP spid="128041" grpId="0" animBg="1"/>
      <p:bldP spid="128042" grpId="0" animBg="1"/>
      <p:bldP spid="128044" grpId="0" animBg="1"/>
      <p:bldP spid="128046" grpId="0"/>
      <p:bldP spid="1280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7779895" cy="109798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178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Пригадай: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10" descr="C:\Users\PC\Pictures\29244027_199322847327173_66799125132004556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645024"/>
            <a:ext cx="1835696" cy="3212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2" y="1169234"/>
            <a:ext cx="8955743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Щоб помножити десятковий дріб на 0,1; 0,01;0,001; …,треба в цьому дробі перенести кому  вліво на скільки знаків,скільки нулів стоїть у другому множнику  перед </a:t>
            </a:r>
            <a:r>
              <a:rPr lang="uk-UA" sz="3200" b="1" dirty="0" err="1" smtClean="0"/>
              <a:t>одиницєю</a:t>
            </a:r>
            <a:r>
              <a:rPr lang="uk-UA" sz="3200" b="1" dirty="0" smtClean="0"/>
              <a:t> </a:t>
            </a:r>
          </a:p>
          <a:p>
            <a:r>
              <a:rPr lang="uk-UA" sz="3200" b="1" dirty="0" smtClean="0"/>
              <a:t>( враховуючи і нуль цілих).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12793"/>
            <a:ext cx="24117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b="1" dirty="0" smtClean="0"/>
              <a:t>Наприклад :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3861048"/>
            <a:ext cx="4392487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67,9· 0,01 = 0  679</a:t>
            </a:r>
            <a:endParaRPr lang="ru-RU" sz="4400" b="1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4287484" y="4495868"/>
            <a:ext cx="72008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2771800" y="4437112"/>
            <a:ext cx="3089375" cy="146426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 flipV="1">
            <a:off x="5004048" y="4581128"/>
            <a:ext cx="806822" cy="12297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499992" y="5805264"/>
            <a:ext cx="17241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b="1" dirty="0" smtClean="0"/>
              <a:t>ДВА  НУЛІ</a:t>
            </a:r>
            <a:endParaRPr lang="ru-RU" sz="28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51520" y="5301208"/>
            <a:ext cx="2599257" cy="120032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На два знаки вліво</a:t>
            </a:r>
            <a:endParaRPr lang="ru-RU" sz="36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629400" y="5056095"/>
            <a:ext cx="2286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,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0578E-6 L -0.05642 -0.1819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3" grpId="0" animBg="1"/>
      <p:bldP spid="94" grpId="0" animBg="1"/>
      <p:bldP spid="96" grpId="0" animBg="1"/>
      <p:bldP spid="9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2627784" y="0"/>
            <a:ext cx="6516216" cy="109798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178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Зразок: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40768"/>
            <a:ext cx="417646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35,6 : 1,4 =</a:t>
            </a:r>
            <a:endParaRPr lang="ru-RU" sz="6000" b="1" i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V="1">
            <a:off x="899592" y="2132856"/>
            <a:ext cx="1728193" cy="360040"/>
          </a:xfrm>
          <a:prstGeom prst="curvedDownArrow">
            <a:avLst>
              <a:gd name="adj1" fmla="val 28798"/>
              <a:gd name="adj2" fmla="val 84386"/>
              <a:gd name="adj3" fmla="val 36400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1340768"/>
            <a:ext cx="478802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356,0 : 14,0=</a:t>
            </a:r>
            <a:endParaRPr lang="ru-RU" sz="6000" b="1" i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flipV="1">
            <a:off x="4860032" y="2204864"/>
            <a:ext cx="2016224" cy="360040"/>
          </a:xfrm>
          <a:prstGeom prst="curvedDownArrow">
            <a:avLst>
              <a:gd name="adj1" fmla="val 28798"/>
              <a:gd name="adj2" fmla="val 84386"/>
              <a:gd name="adj3" fmla="val 36400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068960"/>
            <a:ext cx="1512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i="1" dirty="0" smtClean="0"/>
              <a:t>3 5 6      </a:t>
            </a:r>
            <a:endParaRPr lang="ru-RU" sz="4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83768" y="2996952"/>
            <a:ext cx="0" cy="20162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55776" y="3789040"/>
            <a:ext cx="194421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827584" y="2564904"/>
            <a:ext cx="720080" cy="576064"/>
          </a:xfrm>
          <a:prstGeom prst="curvedDownArrow">
            <a:avLst>
              <a:gd name="adj1" fmla="val 28798"/>
              <a:gd name="adj2" fmla="val 61146"/>
              <a:gd name="adj3" fmla="val 33333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4149080"/>
            <a:ext cx="64807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5400" b="1" i="1" dirty="0" smtClean="0"/>
              <a:t>2</a:t>
            </a:r>
            <a:endParaRPr lang="ru-RU" sz="5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350100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/>
              <a:t> 2 8</a:t>
            </a:r>
            <a:endParaRPr lang="ru-RU" sz="5400" b="1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67544" y="3645024"/>
            <a:ext cx="21602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9552" y="4221088"/>
            <a:ext cx="151216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43608" y="4077072"/>
            <a:ext cx="679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/>
              <a:t>7</a:t>
            </a:r>
            <a:endParaRPr lang="ru-RU" sz="5400" b="1" i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4149080"/>
            <a:ext cx="679740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5</a:t>
            </a:r>
            <a:endParaRPr lang="ru-RU" sz="5400" b="1" i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547664" y="4077072"/>
            <a:ext cx="832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6</a:t>
            </a:r>
            <a:endParaRPr lang="ru-RU" sz="5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43608" y="458112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/>
              <a:t>7 0</a:t>
            </a:r>
            <a:endParaRPr lang="ru-RU" sz="5400" b="1" i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27584" y="4797152"/>
            <a:ext cx="21602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115616" y="5301208"/>
            <a:ext cx="136815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896" y="4149080"/>
            <a:ext cx="357790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uk-UA" sz="5400" dirty="0" smtClean="0"/>
              <a:t>,</a:t>
            </a:r>
            <a:endParaRPr lang="ru-RU" sz="5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475656" y="5157192"/>
            <a:ext cx="10565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6</a:t>
            </a:r>
            <a:endParaRPr lang="ru-RU" sz="5400" b="1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979712" y="5157192"/>
            <a:ext cx="5692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0</a:t>
            </a:r>
            <a:endParaRPr lang="ru-RU" sz="5400" b="1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851920" y="4149080"/>
            <a:ext cx="679740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5</a:t>
            </a:r>
            <a:endParaRPr lang="ru-RU" sz="54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75656" y="5661248"/>
            <a:ext cx="111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6 0</a:t>
            </a:r>
            <a:endParaRPr lang="ru-RU" sz="54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187624" y="5877272"/>
            <a:ext cx="28803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619672" y="6381328"/>
            <a:ext cx="93610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979712" y="6165304"/>
            <a:ext cx="7132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0</a:t>
            </a:r>
            <a:endParaRPr lang="ru-RU" sz="54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7740352" y="1340768"/>
            <a:ext cx="140364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25,5</a:t>
            </a:r>
            <a:endParaRPr lang="ru-RU" sz="5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99792" y="2996952"/>
            <a:ext cx="886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14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20" grpId="0" animBg="1"/>
      <p:bldP spid="21" grpId="0" animBg="1"/>
      <p:bldP spid="23" grpId="0"/>
      <p:bldP spid="33" grpId="0" animBg="1"/>
      <p:bldP spid="35" grpId="0"/>
      <p:bldP spid="36" grpId="0"/>
      <p:bldP spid="26" grpId="0" animBg="1"/>
      <p:bldP spid="28" grpId="0"/>
      <p:bldP spid="29" grpId="0"/>
      <p:bldP spid="37" grpId="0" animBg="1"/>
      <p:bldP spid="38" grpId="0"/>
      <p:bldP spid="45" grpId="0"/>
      <p:bldP spid="46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2627784" y="0"/>
            <a:ext cx="6516216" cy="109798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178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Зразок: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9"/>
            <a:ext cx="514806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1)185,6 :0,64 =</a:t>
            </a:r>
            <a:endParaRPr lang="ru-RU" sz="6000" b="1" i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flipV="1">
            <a:off x="1907705" y="2204864"/>
            <a:ext cx="1512168" cy="360040"/>
          </a:xfrm>
          <a:prstGeom prst="curvedDownArrow">
            <a:avLst>
              <a:gd name="adj1" fmla="val 28798"/>
              <a:gd name="adj2" fmla="val 84386"/>
              <a:gd name="adj3" fmla="val 36400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1268760"/>
            <a:ext cx="442798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18560, :64,0=</a:t>
            </a:r>
            <a:endParaRPr lang="ru-RU" sz="6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780928"/>
            <a:ext cx="2304256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= 290.</a:t>
            </a:r>
            <a:endParaRPr lang="ru-RU" sz="60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005064"/>
            <a:ext cx="3672408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2)6 : 3,75 =</a:t>
            </a:r>
            <a:endParaRPr lang="ru-RU" sz="60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4005064"/>
            <a:ext cx="3672408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600 : 375 =</a:t>
            </a:r>
            <a:endParaRPr lang="ru-RU" sz="6000" b="1" i="1" dirty="0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 flipV="1">
            <a:off x="1187625" y="4797152"/>
            <a:ext cx="1224136" cy="360040"/>
          </a:xfrm>
          <a:prstGeom prst="curvedDownArrow">
            <a:avLst>
              <a:gd name="adj1" fmla="val 28798"/>
              <a:gd name="adj2" fmla="val 84386"/>
              <a:gd name="adj3" fmla="val 36400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 flipV="1">
            <a:off x="6732240" y="2060848"/>
            <a:ext cx="1512168" cy="360040"/>
          </a:xfrm>
          <a:prstGeom prst="curvedDownArrow">
            <a:avLst>
              <a:gd name="adj1" fmla="val 28798"/>
              <a:gd name="adj2" fmla="val 84386"/>
              <a:gd name="adj3" fmla="val 36400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 flipV="1">
            <a:off x="5004048" y="4725144"/>
            <a:ext cx="1944216" cy="360040"/>
          </a:xfrm>
          <a:prstGeom prst="curvedDownArrow">
            <a:avLst>
              <a:gd name="adj1" fmla="val 28798"/>
              <a:gd name="adj2" fmla="val 84386"/>
              <a:gd name="adj3" fmla="val 36400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uk-UA"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8304" y="4005064"/>
            <a:ext cx="1835696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6000" b="1" i="1" dirty="0" smtClean="0"/>
              <a:t>1,6.</a:t>
            </a:r>
            <a:endParaRPr lang="ru-RU" sz="6000" b="1" i="1" dirty="0"/>
          </a:p>
        </p:txBody>
      </p:sp>
      <p:pic>
        <p:nvPicPr>
          <p:cNvPr id="17" name="Picture 27" descr="78ce56ae5fa75ac85e3ab5e321d88a9d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5157192"/>
            <a:ext cx="4032448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5733256"/>
            <a:ext cx="38519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4000" b="1" i="1" dirty="0" smtClean="0"/>
              <a:t>Зроби висновок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3"/>
          <p:cNvSpPr>
            <a:spLocks noChangeArrowheads="1" noChangeShapeType="1" noTextEdit="1"/>
          </p:cNvSpPr>
          <p:nvPr/>
        </p:nvSpPr>
        <p:spPr bwMode="auto">
          <a:xfrm>
            <a:off x="2411760" y="0"/>
            <a:ext cx="6732240" cy="1772816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4495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Запам’ятай: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916832"/>
            <a:ext cx="9144000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Щоб поділити десятковий дріб на десятковий  дріб, потрібно: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212976"/>
            <a:ext cx="8964488" cy="30243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uk-UA" sz="3600" b="1" dirty="0" smtClean="0">
                <a:solidFill>
                  <a:schemeClr val="tx1"/>
                </a:solidFill>
              </a:rPr>
              <a:t>треба в діленому й дільнику перенести кому вправо на скільки цифр,</a:t>
            </a:r>
            <a:r>
              <a:rPr lang="uk-UA" sz="3600" b="1" dirty="0" err="1" smtClean="0">
                <a:solidFill>
                  <a:schemeClr val="tx1"/>
                </a:solidFill>
              </a:rPr>
              <a:t>скількиїх</a:t>
            </a:r>
            <a:r>
              <a:rPr lang="uk-UA" sz="3600" b="1" dirty="0" smtClean="0">
                <a:solidFill>
                  <a:schemeClr val="tx1"/>
                </a:solidFill>
              </a:rPr>
              <a:t> в дільнику; після чого виконати  ділення на натуральне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44" y="0"/>
            <a:ext cx="6876256" cy="120032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№ 1441   </a:t>
            </a:r>
            <a:r>
              <a:rPr lang="uk-UA" sz="3600" b="1" dirty="0" smtClean="0"/>
              <a:t>Хто швидше досягне  прапорця: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5805264"/>
            <a:ext cx="5544616" cy="1052736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                                                                                              </a:t>
            </a:r>
            <a:r>
              <a:rPr lang="uk-UA" sz="3200" b="1" dirty="0" smtClean="0"/>
              <a:t>1)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4077072"/>
            <a:ext cx="352839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                                3)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2420888"/>
            <a:ext cx="2160240" cy="79208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                 5)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212976"/>
            <a:ext cx="2880320" cy="86409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                        4)  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1628800"/>
            <a:ext cx="1728192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            6)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Результат пошуку зображень за запитом &quot;прапор україн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20688"/>
            <a:ext cx="1368152" cy="93610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5536" y="1844824"/>
            <a:ext cx="2664296" cy="64807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1) 2622 : 6,9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636912"/>
            <a:ext cx="282647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2)304,5 : 0,5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3429000"/>
            <a:ext cx="297887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3) 16,45 : 4,7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4149080"/>
            <a:ext cx="2826477" cy="646331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4)6 : 3,75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5013176"/>
            <a:ext cx="3312368" cy="646331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5) 1,056 :0,032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5877272"/>
            <a:ext cx="2826477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600" b="1" dirty="0" smtClean="0"/>
              <a:t>6)0,378 :0, 14</a:t>
            </a:r>
            <a:endParaRPr lang="ru-RU" sz="3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07904" y="5013176"/>
            <a:ext cx="468052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</a:rPr>
              <a:t>                                          2)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112" y="587727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380</a:t>
            </a:r>
            <a:endParaRPr lang="ru-RU" sz="4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08104" y="5013177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609</a:t>
            </a:r>
            <a:endParaRPr lang="ru-RU" sz="4800" b="1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5508104" y="414908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3,5</a:t>
            </a:r>
            <a:endParaRPr lang="ru-RU" sz="4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64088" y="3429000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1,6</a:t>
            </a:r>
            <a:endParaRPr lang="ru-RU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36096" y="2348880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33</a:t>
            </a:r>
            <a:endParaRPr lang="ru-RU" sz="4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148064" y="1628801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 </a:t>
            </a:r>
            <a:endParaRPr lang="ru-RU" sz="4400" b="1" dirty="0"/>
          </a:p>
        </p:txBody>
      </p:sp>
      <p:pic>
        <p:nvPicPr>
          <p:cNvPr id="30" name="Picture 4" descr="so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573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148064" y="1628800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2,7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573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13"/>
          <p:cNvSpPr>
            <a:spLocks noChangeArrowheads="1" noChangeShapeType="1" noTextEdit="1"/>
          </p:cNvSpPr>
          <p:nvPr/>
        </p:nvSpPr>
        <p:spPr bwMode="auto">
          <a:xfrm>
            <a:off x="2627784" y="0"/>
            <a:ext cx="6516216" cy="109798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178"/>
              </a:avLst>
            </a:prstTxWarp>
          </a:bodyPr>
          <a:lstStyle/>
          <a:p>
            <a:pPr algn="ctr"/>
            <a:r>
              <a:rPr lang="uk-UA" sz="4400" b="1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№ 454.</a:t>
            </a:r>
            <a:endParaRPr lang="ru-RU" sz="4400" b="1" i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11521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b="1" dirty="0" smtClean="0"/>
              <a:t>Х</a:t>
            </a:r>
            <a:endParaRPr lang="ru-RU" sz="6600" b="1" dirty="0"/>
          </a:p>
        </p:txBody>
      </p:sp>
      <p:sp>
        <p:nvSpPr>
          <p:cNvPr id="6" name="Овал 5"/>
          <p:cNvSpPr/>
          <p:nvPr/>
        </p:nvSpPr>
        <p:spPr>
          <a:xfrm>
            <a:off x="2195736" y="1988840"/>
            <a:ext cx="16561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0" b="1" dirty="0" smtClean="0"/>
              <a:t>2,5</a:t>
            </a:r>
            <a:endParaRPr lang="ru-RU" sz="60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23928" y="2492896"/>
            <a:ext cx="36004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572000" y="1988840"/>
            <a:ext cx="1346448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0" b="1" dirty="0" smtClean="0"/>
              <a:t>У</a:t>
            </a:r>
            <a:endParaRPr lang="ru-RU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63689" y="2060848"/>
            <a:ext cx="432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2060848"/>
            <a:ext cx="432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444208" y="2060848"/>
            <a:ext cx="1656184" cy="93610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0" b="1" dirty="0" smtClean="0"/>
              <a:t>1,4</a:t>
            </a:r>
            <a:endParaRPr lang="ru-RU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71600" y="3429000"/>
            <a:ext cx="583264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,ЯКЩО Х = 9,75 , У = 3,36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87624" y="4725144"/>
            <a:ext cx="471475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uk-UA" sz="5400" b="1" dirty="0" smtClean="0"/>
              <a:t>Відповідь : 1,5.</a:t>
            </a:r>
            <a:endParaRPr lang="ru-RU" sz="5400" b="1" dirty="0"/>
          </a:p>
        </p:txBody>
      </p:sp>
      <p:pic>
        <p:nvPicPr>
          <p:cNvPr id="17" name="Picture 7" descr="book2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661248"/>
            <a:ext cx="3995936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 animBg="1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6123110SlideId27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700</Words>
  <Application>Microsoft Office PowerPoint</Application>
  <PresentationFormat>Экран (4:3)</PresentationFormat>
  <Paragraphs>191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Calibri</vt:lpstr>
      <vt:lpstr>Georgia</vt:lpstr>
      <vt:lpstr>Impact</vt:lpstr>
      <vt:lpstr>Times New Roman</vt:lpstr>
      <vt:lpstr>Wingdings</vt:lpstr>
      <vt:lpstr>Тема Office</vt:lpstr>
      <vt:lpstr>Презентация PowerPoint</vt:lpstr>
      <vt:lpstr>Мета уроку: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Админ</cp:lastModifiedBy>
  <cp:revision>56</cp:revision>
  <dcterms:created xsi:type="dcterms:W3CDTF">2020-03-19T10:28:16Z</dcterms:created>
  <dcterms:modified xsi:type="dcterms:W3CDTF">2020-04-29T19:50:04Z</dcterms:modified>
</cp:coreProperties>
</file>