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9" r:id="rId2"/>
    <p:sldId id="260" r:id="rId3"/>
    <p:sldId id="272" r:id="rId4"/>
    <p:sldId id="276" r:id="rId5"/>
    <p:sldId id="280" r:id="rId6"/>
    <p:sldId id="279" r:id="rId7"/>
    <p:sldId id="270" r:id="rId8"/>
    <p:sldId id="288" r:id="rId9"/>
    <p:sldId id="289" r:id="rId10"/>
    <p:sldId id="290" r:id="rId11"/>
    <p:sldId id="291" r:id="rId12"/>
    <p:sldId id="285" r:id="rId13"/>
    <p:sldId id="286" r:id="rId14"/>
    <p:sldId id="287" r:id="rId15"/>
    <p:sldId id="281" r:id="rId16"/>
    <p:sldId id="292" r:id="rId17"/>
    <p:sldId id="293" r:id="rId18"/>
    <p:sldId id="294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611" autoAdjust="0"/>
    <p:restoredTop sz="86348" autoAdjust="0"/>
  </p:normalViewPr>
  <p:slideViewPr>
    <p:cSldViewPr>
      <p:cViewPr varScale="1">
        <p:scale>
          <a:sx n="63" d="100"/>
          <a:sy n="63" d="100"/>
        </p:scale>
        <p:origin x="94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F145EC-77AC-4ED4-B269-AEB0C33C7CE7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6FB08A-1D0E-4490-9F9F-CF112ED4120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DD0DFE-67BD-4E0E-BA13-181271B4EBDC}" type="slidenum">
              <a:rPr lang="ru-RU">
                <a:latin typeface="Arial" pitchFamily="34" charset="0"/>
                <a:cs typeface="Arial" pitchFamily="34" charset="0"/>
              </a:rPr>
              <a:pPr/>
              <a:t>1</a:t>
            </a:fld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45059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60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5061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lnSpc>
                <a:spcPct val="100000"/>
              </a:lnSpc>
              <a:spcBef>
                <a:spcPct val="0"/>
              </a:spcBef>
            </a:pPr>
            <a:fld id="{46E6035D-9C83-45EB-8F1B-7E31164181C0}" type="slidenum">
              <a:rPr lang="ru-RU" sz="1200" b="0">
                <a:latin typeface="Times New Roman" pitchFamily="18" charset="0"/>
                <a:cs typeface="Times New Roman" pitchFamily="18" charset="0"/>
              </a:rPr>
              <a:pPr algn="r">
                <a:lnSpc>
                  <a:spcPct val="100000"/>
                </a:lnSpc>
                <a:spcBef>
                  <a:spcPct val="0"/>
                </a:spcBef>
              </a:pPr>
              <a:t>1</a:t>
            </a:fld>
            <a:endParaRPr lang="ru-RU" sz="1200" b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1ABCEB-0F67-4F86-9D8D-F9A71D13F46D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FB08A-1D0E-4490-9F9F-CF112ED41203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6468-131B-4ECC-BCC3-0E82F964211A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0FA6D-1A0F-40B9-BAE5-5862E0C198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6468-131B-4ECC-BCC3-0E82F964211A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0FA6D-1A0F-40B9-BAE5-5862E0C198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6468-131B-4ECC-BCC3-0E82F964211A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0FA6D-1A0F-40B9-BAE5-5862E0C198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6468-131B-4ECC-BCC3-0E82F964211A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0FA6D-1A0F-40B9-BAE5-5862E0C198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6468-131B-4ECC-BCC3-0E82F964211A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0FA6D-1A0F-40B9-BAE5-5862E0C198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6468-131B-4ECC-BCC3-0E82F964211A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0FA6D-1A0F-40B9-BAE5-5862E0C198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6468-131B-4ECC-BCC3-0E82F964211A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0FA6D-1A0F-40B9-BAE5-5862E0C198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6468-131B-4ECC-BCC3-0E82F964211A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0FA6D-1A0F-40B9-BAE5-5862E0C198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6468-131B-4ECC-BCC3-0E82F964211A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0FA6D-1A0F-40B9-BAE5-5862E0C198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6468-131B-4ECC-BCC3-0E82F964211A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0FA6D-1A0F-40B9-BAE5-5862E0C198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6468-131B-4ECC-BCC3-0E82F964211A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0FA6D-1A0F-40B9-BAE5-5862E0C198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F66468-131B-4ECC-BCC3-0E82F964211A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C0FA6D-1A0F-40B9-BAE5-5862E0C1987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gi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5" Type="http://schemas.openxmlformats.org/officeDocument/2006/relationships/image" Target="../media/image5.gif"/><Relationship Id="rId4" Type="http://schemas.openxmlformats.org/officeDocument/2006/relationships/hyperlink" Target="http://smiles.33b.ru/smile.104595.html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Relationship Id="rId9" Type="http://schemas.openxmlformats.org/officeDocument/2006/relationships/image" Target="../media/image25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smiles.33b.ru/smile.104595.html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AutoShape 3"/>
          <p:cNvSpPr>
            <a:spLocks noChangeArrowheads="1"/>
          </p:cNvSpPr>
          <p:nvPr/>
        </p:nvSpPr>
        <p:spPr bwMode="ltGray">
          <a:xfrm rot="5400000">
            <a:off x="-2422525" y="1711325"/>
            <a:ext cx="4824412" cy="4770438"/>
          </a:xfrm>
          <a:custGeom>
            <a:avLst/>
            <a:gdLst>
              <a:gd name="G0" fmla="+- 10478 0 0"/>
              <a:gd name="G1" fmla="+- -11739500 0 0"/>
              <a:gd name="G2" fmla="+- 0 0 -11739500"/>
              <a:gd name="T0" fmla="*/ 0 256 1"/>
              <a:gd name="T1" fmla="*/ 180 256 1"/>
              <a:gd name="G3" fmla="+- -11739500 T0 T1"/>
              <a:gd name="T2" fmla="*/ 0 256 1"/>
              <a:gd name="T3" fmla="*/ 90 256 1"/>
              <a:gd name="G4" fmla="+- -11739500 T2 T3"/>
              <a:gd name="G5" fmla="*/ G4 2 1"/>
              <a:gd name="T4" fmla="*/ 90 256 1"/>
              <a:gd name="T5" fmla="*/ 0 256 1"/>
              <a:gd name="G6" fmla="+- -11739500 T4 T5"/>
              <a:gd name="G7" fmla="*/ G6 2 1"/>
              <a:gd name="G8" fmla="abs -1173950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10478"/>
              <a:gd name="G18" fmla="*/ 10478 1 2"/>
              <a:gd name="G19" fmla="+- G18 5400 0"/>
              <a:gd name="G20" fmla="cos G19 -11739500"/>
              <a:gd name="G21" fmla="sin G19 -11739500"/>
              <a:gd name="G22" fmla="+- G20 10800 0"/>
              <a:gd name="G23" fmla="+- G21 10800 0"/>
              <a:gd name="G24" fmla="+- 10800 0 G20"/>
              <a:gd name="G25" fmla="+- 10478 10800 0"/>
              <a:gd name="G26" fmla="?: G9 G17 G25"/>
              <a:gd name="G27" fmla="?: G9 0 21600"/>
              <a:gd name="G28" fmla="cos 10800 -11739500"/>
              <a:gd name="G29" fmla="sin 10800 -11739500"/>
              <a:gd name="G30" fmla="sin 10478 -11739500"/>
              <a:gd name="G31" fmla="+- G28 10800 0"/>
              <a:gd name="G32" fmla="+- G29 10800 0"/>
              <a:gd name="G33" fmla="+- G30 10800 0"/>
              <a:gd name="G34" fmla="?: G4 0 G31"/>
              <a:gd name="G35" fmla="?: -11739500 G34 0"/>
              <a:gd name="G36" fmla="?: G6 G35 G31"/>
              <a:gd name="G37" fmla="+- 21600 0 G36"/>
              <a:gd name="G38" fmla="?: G4 0 G33"/>
              <a:gd name="G39" fmla="?: -1173950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162 w 21600"/>
              <a:gd name="T15" fmla="*/ 10638 h 21600"/>
              <a:gd name="T16" fmla="*/ 10800 w 21600"/>
              <a:gd name="T17" fmla="*/ 322 h 21600"/>
              <a:gd name="T18" fmla="*/ 21438 w 21600"/>
              <a:gd name="T19" fmla="*/ 10638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323" y="10641"/>
                </a:moveTo>
                <a:cubicBezTo>
                  <a:pt x="410" y="4916"/>
                  <a:pt x="5075" y="321"/>
                  <a:pt x="10800" y="322"/>
                </a:cubicBezTo>
                <a:cubicBezTo>
                  <a:pt x="16524" y="322"/>
                  <a:pt x="21189" y="4916"/>
                  <a:pt x="21276" y="10641"/>
                </a:cubicBezTo>
                <a:lnTo>
                  <a:pt x="21598" y="10636"/>
                </a:lnTo>
                <a:cubicBezTo>
                  <a:pt x="21509" y="4736"/>
                  <a:pt x="16700" y="-1"/>
                  <a:pt x="10799" y="0"/>
                </a:cubicBezTo>
                <a:cubicBezTo>
                  <a:pt x="4899" y="0"/>
                  <a:pt x="90" y="4736"/>
                  <a:pt x="1" y="10636"/>
                </a:cubicBezTo>
                <a:close/>
              </a:path>
            </a:pathLst>
          </a:custGeom>
          <a:gradFill rotWithShape="0">
            <a:gsLst>
              <a:gs pos="0">
                <a:schemeClr val="tx2">
                  <a:gamma/>
                  <a:tint val="45490"/>
                  <a:invGamma/>
                  <a:alpha val="60001"/>
                </a:schemeClr>
              </a:gs>
              <a:gs pos="100000">
                <a:schemeClr val="tx2">
                  <a:alpha val="60001"/>
                </a:schemeClr>
              </a:gs>
            </a:gsLst>
            <a:lin ang="0" scaled="1"/>
          </a:gradFill>
          <a:ln w="38100" algn="ctr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sz="1800" b="0">
              <a:latin typeface="+mn-lt"/>
              <a:cs typeface="Times New Roman" pitchFamily="18" charset="0"/>
            </a:endParaRPr>
          </a:p>
        </p:txBody>
      </p:sp>
      <p:sp>
        <p:nvSpPr>
          <p:cNvPr id="7171" name="AutoShape 4"/>
          <p:cNvSpPr>
            <a:spLocks noChangeArrowheads="1"/>
          </p:cNvSpPr>
          <p:nvPr/>
        </p:nvSpPr>
        <p:spPr bwMode="gray">
          <a:xfrm>
            <a:off x="1979613" y="5373216"/>
            <a:ext cx="4967287" cy="952972"/>
          </a:xfrm>
          <a:prstGeom prst="roundRect">
            <a:avLst>
              <a:gd name="adj" fmla="val 50000"/>
            </a:avLst>
          </a:prstGeom>
          <a:solidFill>
            <a:srgbClr val="00B0F0"/>
          </a:solidFill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l" eaLnBrk="0" hangingPunct="0">
              <a:lnSpc>
                <a:spcPct val="100000"/>
              </a:lnSpc>
              <a:spcBef>
                <a:spcPct val="0"/>
              </a:spcBef>
            </a:pPr>
            <a:r>
              <a:rPr lang="ru-RU" sz="360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КОМПЕТЕНТНІСТЬ</a:t>
            </a:r>
            <a:endParaRPr lang="en-US" sz="3600">
              <a:solidFill>
                <a:srgbClr val="002060"/>
              </a:solidFill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7172" name="AutoShape 5"/>
          <p:cNvSpPr>
            <a:spLocks noChangeArrowheads="1"/>
          </p:cNvSpPr>
          <p:nvPr/>
        </p:nvSpPr>
        <p:spPr bwMode="gray">
          <a:xfrm>
            <a:off x="2411413" y="4149725"/>
            <a:ext cx="4419600" cy="1150938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l" eaLnBrk="0" hangingPunct="0">
              <a:lnSpc>
                <a:spcPct val="100000"/>
              </a:lnSpc>
              <a:spcBef>
                <a:spcPct val="0"/>
              </a:spcBef>
            </a:pPr>
            <a:r>
              <a:rPr lang="ru-RU" sz="3600" dirty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ОБДАРОВАНІСТЬ</a:t>
            </a:r>
            <a:endParaRPr lang="en-US" sz="3600" dirty="0">
              <a:solidFill>
                <a:srgbClr val="002060"/>
              </a:solidFill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7173" name="AutoShape 7"/>
          <p:cNvSpPr>
            <a:spLocks noChangeArrowheads="1"/>
          </p:cNvSpPr>
          <p:nvPr/>
        </p:nvSpPr>
        <p:spPr bwMode="gray">
          <a:xfrm>
            <a:off x="2411413" y="2997200"/>
            <a:ext cx="4419600" cy="1079500"/>
          </a:xfrm>
          <a:prstGeom prst="roundRect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l" eaLnBrk="0" hangingPunct="0">
              <a:lnSpc>
                <a:spcPct val="100000"/>
              </a:lnSpc>
              <a:spcBef>
                <a:spcPct val="0"/>
              </a:spcBef>
            </a:pPr>
            <a:r>
              <a:rPr lang="uk-UA" sz="360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РАДІСТЬ</a:t>
            </a:r>
            <a:endParaRPr lang="en-US" sz="3600">
              <a:solidFill>
                <a:srgbClr val="002060"/>
              </a:solidFill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7174" name="AutoShape 8"/>
          <p:cNvSpPr>
            <a:spLocks noChangeArrowheads="1"/>
          </p:cNvSpPr>
          <p:nvPr/>
        </p:nvSpPr>
        <p:spPr bwMode="gray">
          <a:xfrm>
            <a:off x="2124075" y="1628775"/>
            <a:ext cx="4419600" cy="1223963"/>
          </a:xfrm>
          <a:prstGeom prst="roundRect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l" eaLnBrk="0" hangingPunct="0">
              <a:lnSpc>
                <a:spcPct val="100000"/>
              </a:lnSpc>
              <a:spcBef>
                <a:spcPct val="0"/>
              </a:spcBef>
            </a:pPr>
            <a:r>
              <a:rPr lang="uk-UA" sz="360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УСПІХ</a:t>
            </a:r>
            <a:endParaRPr lang="en-US" sz="3600">
              <a:solidFill>
                <a:srgbClr val="002060"/>
              </a:solidFill>
              <a:latin typeface="Georgia" pitchFamily="18" charset="0"/>
              <a:cs typeface="Times New Roman" pitchFamily="18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754188" y="2392363"/>
            <a:ext cx="381000" cy="434975"/>
            <a:chOff x="2078" y="1680"/>
            <a:chExt cx="1615" cy="1615"/>
          </a:xfrm>
        </p:grpSpPr>
        <p:sp>
          <p:nvSpPr>
            <p:cNvPr id="7202" name="Oval 10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l">
                <a:lnSpc>
                  <a:spcPct val="100000"/>
                </a:lnSpc>
                <a:spcBef>
                  <a:spcPct val="0"/>
                </a:spcBef>
              </a:pPr>
              <a:endParaRPr lang="ru-RU" sz="1800" b="0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7203" name="Oval 11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l">
                <a:lnSpc>
                  <a:spcPct val="100000"/>
                </a:lnSpc>
                <a:spcBef>
                  <a:spcPct val="0"/>
                </a:spcBef>
              </a:pPr>
              <a:endParaRPr lang="ru-RU" sz="1800" b="0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6156" name="Oval 12"/>
            <p:cNvSpPr>
              <a:spLocks noChangeArrowheads="1"/>
            </p:cNvSpPr>
            <p:nvPr/>
          </p:nvSpPr>
          <p:spPr bwMode="gray">
            <a:xfrm>
              <a:off x="2253" y="1857"/>
              <a:ext cx="1265" cy="1261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800" b="0">
                <a:latin typeface="+mn-lt"/>
                <a:cs typeface="Times New Roman" pitchFamily="18" charset="0"/>
              </a:endParaRPr>
            </a:p>
          </p:txBody>
        </p:sp>
        <p:sp>
          <p:nvSpPr>
            <p:cNvPr id="6157" name="Oval 13"/>
            <p:cNvSpPr>
              <a:spLocks noChangeArrowheads="1"/>
            </p:cNvSpPr>
            <p:nvPr/>
          </p:nvSpPr>
          <p:spPr bwMode="gray">
            <a:xfrm>
              <a:off x="2253" y="1857"/>
              <a:ext cx="1265" cy="1261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0"/>
                    <a:invGamma/>
                  </a:schemeClr>
                </a:gs>
                <a:gs pos="100000">
                  <a:schemeClr val="hlink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800" b="0">
                <a:latin typeface="+mn-lt"/>
                <a:cs typeface="Times New Roman" pitchFamily="18" charset="0"/>
              </a:endParaRPr>
            </a:p>
          </p:txBody>
        </p:sp>
        <p:sp>
          <p:nvSpPr>
            <p:cNvPr id="6158" name="Oval 14"/>
            <p:cNvSpPr>
              <a:spLocks noChangeArrowheads="1"/>
            </p:cNvSpPr>
            <p:nvPr/>
          </p:nvSpPr>
          <p:spPr bwMode="gray">
            <a:xfrm>
              <a:off x="2334" y="1933"/>
              <a:ext cx="1097" cy="110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800" b="0">
                <a:latin typeface="+mn-lt"/>
                <a:cs typeface="Times New Roman" pitchFamily="18" charset="0"/>
              </a:endParaRPr>
            </a:p>
          </p:txBody>
        </p:sp>
        <p:sp>
          <p:nvSpPr>
            <p:cNvPr id="6159" name="Oval 15"/>
            <p:cNvSpPr>
              <a:spLocks noChangeArrowheads="1"/>
            </p:cNvSpPr>
            <p:nvPr/>
          </p:nvSpPr>
          <p:spPr bwMode="gray">
            <a:xfrm>
              <a:off x="2334" y="1933"/>
              <a:ext cx="1097" cy="1108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38100" algn="ctr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800" b="0">
                <a:latin typeface="+mn-lt"/>
                <a:cs typeface="Times New Roman" pitchFamily="18" charset="0"/>
              </a:endParaRPr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2124075" y="3362325"/>
            <a:ext cx="381000" cy="381000"/>
            <a:chOff x="2078" y="1680"/>
            <a:chExt cx="1615" cy="1615"/>
          </a:xfrm>
        </p:grpSpPr>
        <p:sp>
          <p:nvSpPr>
            <p:cNvPr id="7196" name="Oval 17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>
                <a:lnSpc>
                  <a:spcPct val="100000"/>
                </a:lnSpc>
                <a:spcBef>
                  <a:spcPct val="0"/>
                </a:spcBef>
              </a:pPr>
              <a:endParaRPr lang="ru-RU" sz="1800" b="0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7197" name="Oval 18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 algn="ctr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>
                <a:lnSpc>
                  <a:spcPct val="100000"/>
                </a:lnSpc>
                <a:spcBef>
                  <a:spcPct val="0"/>
                </a:spcBef>
              </a:pPr>
              <a:endParaRPr lang="ru-RU" sz="1800" b="0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6163" name="Oval 19"/>
            <p:cNvSpPr>
              <a:spLocks noChangeArrowheads="1"/>
            </p:cNvSpPr>
            <p:nvPr/>
          </p:nvSpPr>
          <p:spPr bwMode="gray">
            <a:xfrm>
              <a:off x="2253" y="1855"/>
              <a:ext cx="1265" cy="126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800" b="0">
                <a:latin typeface="+mn-lt"/>
                <a:cs typeface="Times New Roman" pitchFamily="18" charset="0"/>
              </a:endParaRPr>
            </a:p>
          </p:txBody>
        </p:sp>
        <p:sp>
          <p:nvSpPr>
            <p:cNvPr id="6164" name="Oval 20"/>
            <p:cNvSpPr>
              <a:spLocks noChangeArrowheads="1"/>
            </p:cNvSpPr>
            <p:nvPr/>
          </p:nvSpPr>
          <p:spPr bwMode="gray">
            <a:xfrm>
              <a:off x="2253" y="1855"/>
              <a:ext cx="1265" cy="1265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shade val="0"/>
                    <a:invGamma/>
                  </a:schemeClr>
                </a:gs>
                <a:gs pos="100000">
                  <a:schemeClr val="accent2"/>
                </a:gs>
              </a:gsLst>
              <a:lin ang="2700000" scaled="1"/>
            </a:gradFill>
            <a:ln w="38100" algn="ctr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800" b="0">
                <a:latin typeface="+mn-lt"/>
                <a:cs typeface="Times New Roman" pitchFamily="18" charset="0"/>
              </a:endParaRPr>
            </a:p>
          </p:txBody>
        </p:sp>
        <p:sp>
          <p:nvSpPr>
            <p:cNvPr id="6165" name="Oval 21"/>
            <p:cNvSpPr>
              <a:spLocks noChangeArrowheads="1"/>
            </p:cNvSpPr>
            <p:nvPr/>
          </p:nvSpPr>
          <p:spPr bwMode="gray">
            <a:xfrm>
              <a:off x="2334" y="1936"/>
              <a:ext cx="1097" cy="110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800" b="0">
                <a:latin typeface="+mn-lt"/>
                <a:cs typeface="Times New Roman" pitchFamily="18" charset="0"/>
              </a:endParaRPr>
            </a:p>
          </p:txBody>
        </p:sp>
        <p:sp>
          <p:nvSpPr>
            <p:cNvPr id="7201" name="Oval 22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solidFill>
              <a:srgbClr val="FF0000"/>
            </a:solidFill>
            <a:ln w="38100" algn="ctr">
              <a:solidFill>
                <a:srgbClr val="FF0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l">
                <a:lnSpc>
                  <a:spcPct val="100000"/>
                </a:lnSpc>
                <a:spcBef>
                  <a:spcPct val="0"/>
                </a:spcBef>
              </a:pPr>
              <a:endParaRPr lang="ru-RU" sz="1800" b="0">
                <a:latin typeface="Calibri" pitchFamily="34" charset="0"/>
                <a:cs typeface="Times New Roman" pitchFamily="18" charset="0"/>
              </a:endParaRPr>
            </a:p>
          </p:txBody>
        </p:sp>
      </p:grpSp>
      <p:grpSp>
        <p:nvGrpSpPr>
          <p:cNvPr id="4" name="Group 30"/>
          <p:cNvGrpSpPr>
            <a:grpSpLocks/>
          </p:cNvGrpSpPr>
          <p:nvPr/>
        </p:nvGrpSpPr>
        <p:grpSpPr bwMode="auto">
          <a:xfrm>
            <a:off x="2057400" y="4500563"/>
            <a:ext cx="381000" cy="381000"/>
            <a:chOff x="2078" y="1680"/>
            <a:chExt cx="1615" cy="1615"/>
          </a:xfrm>
        </p:grpSpPr>
        <p:sp>
          <p:nvSpPr>
            <p:cNvPr id="7190" name="Oval 31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rgbClr val="00B0F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>
                <a:lnSpc>
                  <a:spcPct val="100000"/>
                </a:lnSpc>
                <a:spcBef>
                  <a:spcPct val="0"/>
                </a:spcBef>
              </a:pPr>
              <a:endParaRPr lang="ru-RU" sz="1800" b="0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7191" name="Oval 32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 algn="ctr">
              <a:solidFill>
                <a:srgbClr val="00B0F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>
                <a:lnSpc>
                  <a:spcPct val="100000"/>
                </a:lnSpc>
                <a:spcBef>
                  <a:spcPct val="0"/>
                </a:spcBef>
              </a:pPr>
              <a:endParaRPr lang="ru-RU" sz="1800" b="0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6177" name="Oval 33"/>
            <p:cNvSpPr>
              <a:spLocks noChangeArrowheads="1"/>
            </p:cNvSpPr>
            <p:nvPr/>
          </p:nvSpPr>
          <p:spPr bwMode="gray">
            <a:xfrm>
              <a:off x="2253" y="1855"/>
              <a:ext cx="1265" cy="126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solidFill>
                <a:srgbClr val="00B0F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800" b="0">
                <a:latin typeface="+mn-lt"/>
                <a:cs typeface="Times New Roman" pitchFamily="18" charset="0"/>
              </a:endParaRPr>
            </a:p>
          </p:txBody>
        </p:sp>
        <p:sp>
          <p:nvSpPr>
            <p:cNvPr id="7193" name="Oval 34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8D67E1"/>
                </a:gs>
              </a:gsLst>
              <a:lin ang="2700000" scaled="1"/>
            </a:gradFill>
            <a:ln w="38100" algn="ctr">
              <a:solidFill>
                <a:srgbClr val="00B0F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>
                <a:lnSpc>
                  <a:spcPct val="100000"/>
                </a:lnSpc>
                <a:spcBef>
                  <a:spcPct val="0"/>
                </a:spcBef>
              </a:pPr>
              <a:endParaRPr lang="ru-RU" sz="1800" b="0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6179" name="Oval 35"/>
            <p:cNvSpPr>
              <a:spLocks noChangeArrowheads="1"/>
            </p:cNvSpPr>
            <p:nvPr/>
          </p:nvSpPr>
          <p:spPr bwMode="gray">
            <a:xfrm>
              <a:off x="2334" y="1936"/>
              <a:ext cx="1097" cy="110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solidFill>
                <a:srgbClr val="00B0F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800" b="0">
                <a:latin typeface="+mn-lt"/>
                <a:cs typeface="Times New Roman" pitchFamily="18" charset="0"/>
              </a:endParaRPr>
            </a:p>
          </p:txBody>
        </p:sp>
        <p:sp>
          <p:nvSpPr>
            <p:cNvPr id="6180" name="Oval 36"/>
            <p:cNvSpPr>
              <a:spLocks noChangeArrowheads="1"/>
            </p:cNvSpPr>
            <p:nvPr/>
          </p:nvSpPr>
          <p:spPr bwMode="gray">
            <a:xfrm>
              <a:off x="2334" y="1936"/>
              <a:ext cx="1097" cy="1104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38100" algn="ctr">
              <a:solidFill>
                <a:srgbClr val="00B0F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800" b="0">
                <a:latin typeface="+mn-lt"/>
                <a:cs typeface="Times New Roman" pitchFamily="18" charset="0"/>
              </a:endParaRPr>
            </a:p>
          </p:txBody>
        </p:sp>
      </p:grpSp>
      <p:grpSp>
        <p:nvGrpSpPr>
          <p:cNvPr id="5" name="Group 37"/>
          <p:cNvGrpSpPr>
            <a:grpSpLocks/>
          </p:cNvGrpSpPr>
          <p:nvPr/>
        </p:nvGrpSpPr>
        <p:grpSpPr bwMode="auto">
          <a:xfrm>
            <a:off x="1682750" y="5384800"/>
            <a:ext cx="355600" cy="381000"/>
            <a:chOff x="2078" y="1680"/>
            <a:chExt cx="1615" cy="1615"/>
          </a:xfrm>
        </p:grpSpPr>
        <p:sp>
          <p:nvSpPr>
            <p:cNvPr id="7184" name="Oval 38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rgbClr val="FFC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>
                <a:lnSpc>
                  <a:spcPct val="100000"/>
                </a:lnSpc>
                <a:spcBef>
                  <a:spcPct val="0"/>
                </a:spcBef>
              </a:pPr>
              <a:endParaRPr lang="ru-RU" sz="1800" b="0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7185" name="Oval 39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 algn="ctr">
              <a:solidFill>
                <a:srgbClr val="FFC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>
                <a:lnSpc>
                  <a:spcPct val="100000"/>
                </a:lnSpc>
                <a:spcBef>
                  <a:spcPct val="0"/>
                </a:spcBef>
              </a:pPr>
              <a:endParaRPr lang="ru-RU" sz="1800" b="0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6184" name="Oval 40"/>
            <p:cNvSpPr>
              <a:spLocks noChangeArrowheads="1"/>
            </p:cNvSpPr>
            <p:nvPr/>
          </p:nvSpPr>
          <p:spPr bwMode="gray">
            <a:xfrm>
              <a:off x="2251" y="1855"/>
              <a:ext cx="1262" cy="126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solidFill>
                <a:srgbClr val="FFC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800" b="0">
                <a:latin typeface="+mn-lt"/>
                <a:cs typeface="Times New Roman" pitchFamily="18" charset="0"/>
              </a:endParaRPr>
            </a:p>
          </p:txBody>
        </p:sp>
        <p:sp>
          <p:nvSpPr>
            <p:cNvPr id="7187" name="Oval 41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E35E23"/>
                </a:gs>
              </a:gsLst>
              <a:lin ang="2700000" scaled="1"/>
            </a:gradFill>
            <a:ln w="38100" algn="ctr">
              <a:solidFill>
                <a:srgbClr val="FFC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>
                <a:lnSpc>
                  <a:spcPct val="100000"/>
                </a:lnSpc>
                <a:spcBef>
                  <a:spcPct val="0"/>
                </a:spcBef>
              </a:pPr>
              <a:endParaRPr lang="ru-RU" sz="1800" b="0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6186" name="Oval 42"/>
            <p:cNvSpPr>
              <a:spLocks noChangeArrowheads="1"/>
            </p:cNvSpPr>
            <p:nvPr/>
          </p:nvSpPr>
          <p:spPr bwMode="gray">
            <a:xfrm>
              <a:off x="2338" y="1936"/>
              <a:ext cx="1096" cy="110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solidFill>
                <a:srgbClr val="FFC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800" b="0">
                <a:latin typeface="+mn-lt"/>
                <a:cs typeface="Times New Roman" pitchFamily="18" charset="0"/>
              </a:endParaRPr>
            </a:p>
          </p:txBody>
        </p:sp>
        <p:sp>
          <p:nvSpPr>
            <p:cNvPr id="7189" name="Oval 43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E35E23"/>
                </a:gs>
                <a:gs pos="100000">
                  <a:srgbClr val="6E2E11"/>
                </a:gs>
              </a:gsLst>
              <a:lin ang="2700000" scaled="1"/>
            </a:gradFill>
            <a:ln w="38100" algn="ctr">
              <a:solidFill>
                <a:srgbClr val="FFC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l">
                <a:lnSpc>
                  <a:spcPct val="100000"/>
                </a:lnSpc>
                <a:spcBef>
                  <a:spcPct val="0"/>
                </a:spcBef>
              </a:pPr>
              <a:endParaRPr lang="ru-RU" sz="1800" b="0">
                <a:latin typeface="Calibri" pitchFamily="34" charset="0"/>
                <a:cs typeface="Times New Roman" pitchFamily="18" charset="0"/>
              </a:endParaRPr>
            </a:p>
          </p:txBody>
        </p:sp>
      </p:grpSp>
      <p:sp>
        <p:nvSpPr>
          <p:cNvPr id="46" name="Прямоугольник 45"/>
          <p:cNvSpPr/>
          <p:nvPr/>
        </p:nvSpPr>
        <p:spPr>
          <a:xfrm>
            <a:off x="1000100" y="2093443"/>
            <a:ext cx="622285" cy="1104544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lnSpc>
                <a:spcPct val="100000"/>
              </a:lnSpc>
              <a:spcBef>
                <a:spcPct val="0"/>
              </a:spcBef>
              <a:defRPr/>
            </a:pPr>
            <a:r>
              <a:rPr lang="ru-RU" sz="54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</a:t>
            </a:r>
          </a:p>
        </p:txBody>
      </p:sp>
      <p:sp>
        <p:nvSpPr>
          <p:cNvPr id="47" name="Прямоугольник 46"/>
          <p:cNvSpPr/>
          <p:nvPr/>
        </p:nvSpPr>
        <p:spPr>
          <a:xfrm>
            <a:off x="1285852" y="2952705"/>
            <a:ext cx="652744" cy="1102079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lnSpc>
                <a:spcPct val="100000"/>
              </a:lnSpc>
              <a:spcBef>
                <a:spcPct val="0"/>
              </a:spcBef>
              <a:defRPr/>
            </a:pPr>
            <a:r>
              <a:rPr lang="uk-UA" sz="5400" spc="50" dirty="0">
                <a:ln w="11430"/>
                <a:solidFill>
                  <a:srgbClr val="00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</a:t>
            </a:r>
            <a:endParaRPr lang="ru-RU" sz="5400" spc="50" dirty="0">
              <a:ln w="11430"/>
              <a:solidFill>
                <a:srgbClr val="000099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1285852" y="3754375"/>
            <a:ext cx="729688" cy="1153854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lnSpc>
                <a:spcPct val="100000"/>
              </a:lnSpc>
              <a:spcBef>
                <a:spcPct val="0"/>
              </a:spcBef>
              <a:defRPr/>
            </a:pPr>
            <a:r>
              <a:rPr lang="uk-UA" sz="5400" spc="50" dirty="0">
                <a:ln w="11430"/>
                <a:solidFill>
                  <a:srgbClr val="0066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</a:t>
            </a:r>
            <a:endParaRPr lang="ru-RU" sz="5400" spc="50" dirty="0">
              <a:ln w="11430"/>
              <a:solidFill>
                <a:srgbClr val="0066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928662" y="4621609"/>
            <a:ext cx="614272" cy="1145224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lnSpc>
                <a:spcPct val="100000"/>
              </a:lnSpc>
              <a:spcBef>
                <a:spcPct val="0"/>
              </a:spcBef>
              <a:defRPr/>
            </a:pPr>
            <a:r>
              <a:rPr lang="uk-UA" sz="5400" spc="50" dirty="0">
                <a:ln w="11430"/>
                <a:solidFill>
                  <a:srgbClr val="6600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</a:t>
            </a:r>
            <a:endParaRPr lang="ru-RU" sz="5400" spc="50" dirty="0">
              <a:ln w="11430"/>
              <a:solidFill>
                <a:srgbClr val="66006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" name="Рисунок 79" descr="сова.png"/>
          <p:cNvPicPr>
            <a:picLocks noChangeAspect="1"/>
          </p:cNvPicPr>
          <p:nvPr/>
        </p:nvPicPr>
        <p:blipFill>
          <a:blip r:embed="rId3" cstate="print">
            <a:lum bright="-10000" contrast="40000"/>
          </a:blip>
          <a:srcRect/>
          <a:stretch>
            <a:fillRect/>
          </a:stretch>
        </p:blipFill>
        <p:spPr bwMode="auto">
          <a:xfrm>
            <a:off x="7127776" y="692696"/>
            <a:ext cx="2016224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animBg="1"/>
      <p:bldP spid="7171" grpId="0" animBg="1"/>
      <p:bldP spid="7172" grpId="0" animBg="1"/>
      <p:bldP spid="7173" grpId="0" animBg="1"/>
      <p:bldP spid="7174" grpId="0" animBg="1"/>
      <p:bldP spid="46" grpId="0"/>
      <p:bldP spid="47" grpId="0"/>
      <p:bldP spid="48" grpId="0"/>
      <p:bldP spid="4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sov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195736" cy="1340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WordArt 13"/>
          <p:cNvSpPr>
            <a:spLocks noChangeArrowheads="1" noChangeShapeType="1" noTextEdit="1"/>
          </p:cNvSpPr>
          <p:nvPr/>
        </p:nvSpPr>
        <p:spPr bwMode="auto">
          <a:xfrm>
            <a:off x="2123728" y="0"/>
            <a:ext cx="7020272" cy="1097980"/>
          </a:xfrm>
          <a:prstGeom prst="rect">
            <a:avLst/>
          </a:prstGeom>
          <a:solidFill>
            <a:srgbClr val="92D050"/>
          </a:solidFill>
        </p:spPr>
        <p:txBody>
          <a:bodyPr wrap="none" fromWordArt="1">
            <a:prstTxWarp prst="textPlain">
              <a:avLst>
                <a:gd name="adj" fmla="val 50178"/>
              </a:avLst>
            </a:prstTxWarp>
          </a:bodyPr>
          <a:lstStyle/>
          <a:p>
            <a:pPr algn="ctr"/>
            <a:r>
              <a:rPr lang="uk-UA" sz="4400" b="1" i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Розв‘яжи рівняння.</a:t>
            </a:r>
            <a:endParaRPr lang="ru-RU" sz="4400" b="1" i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1484784"/>
            <a:ext cx="1944216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uk-UA" sz="3600" b="1" dirty="0" smtClean="0"/>
              <a:t>№ 1456.</a:t>
            </a:r>
            <a:endParaRPr lang="ru-RU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0" y="2132856"/>
            <a:ext cx="3059832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3600" b="1" dirty="0" smtClean="0"/>
              <a:t>1) 1,7х = 11,05;</a:t>
            </a:r>
            <a:endParaRPr lang="ru-RU" sz="3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987824" y="2132856"/>
            <a:ext cx="6156176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uk-UA" sz="3600" b="1" dirty="0" smtClean="0"/>
              <a:t>х = 11,05 : 1,7 =110,5 : 17 =6,5 </a:t>
            </a:r>
            <a:endParaRPr lang="ru-RU" sz="3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51520" y="2924944"/>
            <a:ext cx="3168352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uk-UA" sz="3600" b="1" dirty="0" smtClean="0"/>
              <a:t>Відповідь:  6,5</a:t>
            </a:r>
            <a:endParaRPr lang="ru-RU" sz="3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0" y="3717032"/>
            <a:ext cx="3203848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3600" b="1" dirty="0" smtClean="0"/>
              <a:t>3)8,645 :х =3,5;</a:t>
            </a:r>
            <a:endParaRPr lang="ru-RU" sz="3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131840" y="3717032"/>
            <a:ext cx="601216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uk-UA" sz="3600" b="1" dirty="0" smtClean="0"/>
              <a:t>х =8,645 : 3,5 =86,45:35 =2,47. </a:t>
            </a:r>
            <a:endParaRPr lang="ru-RU" sz="3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4653136"/>
            <a:ext cx="3491880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uk-UA" sz="3600" b="1" dirty="0" smtClean="0"/>
              <a:t>Відповідь:  2,47</a:t>
            </a:r>
            <a:endParaRPr lang="ru-RU" sz="36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932040" y="4581128"/>
            <a:ext cx="3456384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3600" b="1" dirty="0" smtClean="0"/>
              <a:t>4)7х·1,2 =13,104</a:t>
            </a:r>
            <a:endParaRPr lang="ru-RU" sz="36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0" y="5373216"/>
            <a:ext cx="745232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uk-UA" sz="3600" b="1" dirty="0" smtClean="0"/>
              <a:t>    7х =13,104 : 1,2=131,04:12 =10,92; </a:t>
            </a:r>
            <a:endParaRPr lang="ru-RU" sz="36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251520" y="6211669"/>
            <a:ext cx="3672408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3600" b="1" dirty="0" smtClean="0"/>
              <a:t>х = 10,92: 7 =1,56;</a:t>
            </a:r>
            <a:endParaRPr lang="ru-RU" sz="36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4427984" y="6093297"/>
            <a:ext cx="3491880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uk-UA" sz="3600" b="1" dirty="0" smtClean="0"/>
              <a:t>Відповідь:  1,56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sov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195736" cy="1340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WordArt 13"/>
          <p:cNvSpPr>
            <a:spLocks noChangeArrowheads="1" noChangeShapeType="1" noTextEdit="1"/>
          </p:cNvSpPr>
          <p:nvPr/>
        </p:nvSpPr>
        <p:spPr bwMode="auto">
          <a:xfrm>
            <a:off x="2123728" y="0"/>
            <a:ext cx="7020272" cy="1097980"/>
          </a:xfrm>
          <a:prstGeom prst="rect">
            <a:avLst/>
          </a:prstGeom>
          <a:solidFill>
            <a:srgbClr val="92D050"/>
          </a:solidFill>
        </p:spPr>
        <p:txBody>
          <a:bodyPr wrap="none" fromWordArt="1">
            <a:prstTxWarp prst="textPlain">
              <a:avLst>
                <a:gd name="adj" fmla="val 50178"/>
              </a:avLst>
            </a:prstTxWarp>
          </a:bodyPr>
          <a:lstStyle/>
          <a:p>
            <a:pPr algn="ctr"/>
            <a:r>
              <a:rPr lang="uk-UA" sz="4400" b="1" i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Розв‘яжи рівняння.</a:t>
            </a:r>
            <a:endParaRPr lang="ru-RU" sz="4400" b="1" i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1484784"/>
            <a:ext cx="1944216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uk-UA" sz="3600" b="1" dirty="0" smtClean="0"/>
              <a:t>№ 1478.</a:t>
            </a:r>
            <a:endParaRPr lang="ru-RU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0" y="2132856"/>
            <a:ext cx="529208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3600" b="1" dirty="0" smtClean="0"/>
              <a:t>1) (х – 3,15)·3,5 = 8,575;</a:t>
            </a:r>
            <a:endParaRPr lang="ru-RU" sz="3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51520" y="2780928"/>
            <a:ext cx="7992888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uk-UA" sz="3600" b="1" dirty="0" smtClean="0"/>
              <a:t>х – 3,15 = 8,575 : 3,5 = 85,75:35=2,45; </a:t>
            </a:r>
            <a:endParaRPr lang="ru-RU" sz="3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0" y="3573016"/>
            <a:ext cx="421196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uk-UA" sz="3600" b="1" dirty="0" smtClean="0"/>
              <a:t>х = 2,45 + 3,15 = 5,6 </a:t>
            </a:r>
            <a:endParaRPr lang="ru-RU" sz="3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499992" y="3573016"/>
            <a:ext cx="3491880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uk-UA" sz="3600" b="1" dirty="0" smtClean="0"/>
              <a:t>Відповідь:  5,6.</a:t>
            </a:r>
            <a:endParaRPr lang="ru-RU" sz="36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79512" y="4437112"/>
            <a:ext cx="4392488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3600" b="1" dirty="0" smtClean="0"/>
              <a:t>2) 14,4 : (х +2,6 ) =3,2;</a:t>
            </a:r>
            <a:endParaRPr lang="ru-RU" sz="36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0" y="6021288"/>
            <a:ext cx="3779912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3600" b="1" dirty="0" smtClean="0"/>
              <a:t>х = 4,5 – 2,6 =1,9;</a:t>
            </a:r>
            <a:endParaRPr lang="ru-RU" sz="36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4427984" y="5949281"/>
            <a:ext cx="3491880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uk-UA" sz="3600" b="1" dirty="0" smtClean="0"/>
              <a:t>Відповідь:  1,9.</a:t>
            </a:r>
            <a:endParaRPr lang="ru-RU" sz="36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0" y="5229200"/>
            <a:ext cx="7992888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uk-UA" sz="3600" b="1" dirty="0" smtClean="0"/>
              <a:t>х + 2,6 = 14,4 : 3,2 = 144:32=4,5; 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9" grpId="0" animBg="1"/>
      <p:bldP spid="10" grpId="0" animBg="1"/>
      <p:bldP spid="11" grpId="0" animBg="1"/>
      <p:bldP spid="13" grpId="0" animBg="1"/>
      <p:bldP spid="14" grpId="0" animBg="1"/>
      <p:bldP spid="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Рисунок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149080"/>
            <a:ext cx="2267744" cy="2708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sov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339752" cy="1412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Овал 4"/>
          <p:cNvSpPr/>
          <p:nvPr/>
        </p:nvSpPr>
        <p:spPr>
          <a:xfrm>
            <a:off x="0" y="1556792"/>
            <a:ext cx="2267744" cy="141845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chemeClr val="tx1"/>
                </a:solidFill>
              </a:rPr>
              <a:t>32,526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6" name="Line 43"/>
          <p:cNvSpPr>
            <a:spLocks noChangeShapeType="1"/>
          </p:cNvSpPr>
          <p:nvPr/>
        </p:nvSpPr>
        <p:spPr bwMode="auto">
          <a:xfrm flipV="1">
            <a:off x="2195736" y="2492895"/>
            <a:ext cx="720080" cy="1"/>
          </a:xfrm>
          <a:prstGeom prst="line">
            <a:avLst/>
          </a:prstGeom>
          <a:noFill/>
          <a:ln w="57150">
            <a:solidFill>
              <a:srgbClr val="FF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2339752" y="1988841"/>
            <a:ext cx="1008112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uk-UA" sz="2400" b="1" dirty="0" smtClean="0"/>
              <a:t>: 3,9</a:t>
            </a:r>
            <a:endParaRPr lang="ru-RU" sz="2400" b="1" dirty="0"/>
          </a:p>
        </p:txBody>
      </p:sp>
      <p:sp>
        <p:nvSpPr>
          <p:cNvPr id="8" name="Пятно 2 7"/>
          <p:cNvSpPr/>
          <p:nvPr/>
        </p:nvSpPr>
        <p:spPr>
          <a:xfrm>
            <a:off x="2987824" y="1916832"/>
            <a:ext cx="1944216" cy="1008112"/>
          </a:xfrm>
          <a:prstGeom prst="irregularSeal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Line 43"/>
          <p:cNvSpPr>
            <a:spLocks noChangeShapeType="1"/>
          </p:cNvSpPr>
          <p:nvPr/>
        </p:nvSpPr>
        <p:spPr bwMode="auto">
          <a:xfrm>
            <a:off x="4644008" y="2492896"/>
            <a:ext cx="1223541" cy="521"/>
          </a:xfrm>
          <a:prstGeom prst="line">
            <a:avLst/>
          </a:prstGeom>
          <a:noFill/>
          <a:ln w="57150">
            <a:solidFill>
              <a:srgbClr val="FF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4932040" y="1916832"/>
            <a:ext cx="936104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uk-UA" sz="2400" b="1" dirty="0" smtClean="0"/>
              <a:t>+2,26</a:t>
            </a:r>
            <a:endParaRPr lang="ru-RU" sz="2400" b="1" dirty="0"/>
          </a:p>
        </p:txBody>
      </p:sp>
      <p:sp>
        <p:nvSpPr>
          <p:cNvPr id="11" name="Блок-схема: перфолента 10"/>
          <p:cNvSpPr/>
          <p:nvPr/>
        </p:nvSpPr>
        <p:spPr>
          <a:xfrm>
            <a:off x="5940152" y="1916832"/>
            <a:ext cx="1512168" cy="936104"/>
          </a:xfrm>
          <a:prstGeom prst="flowChartPunchedTap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Line 43"/>
          <p:cNvSpPr>
            <a:spLocks noChangeShapeType="1"/>
          </p:cNvSpPr>
          <p:nvPr/>
        </p:nvSpPr>
        <p:spPr bwMode="auto">
          <a:xfrm flipH="1">
            <a:off x="6804247" y="2708921"/>
            <a:ext cx="1" cy="792087"/>
          </a:xfrm>
          <a:prstGeom prst="line">
            <a:avLst/>
          </a:prstGeom>
          <a:noFill/>
          <a:ln w="57150">
            <a:solidFill>
              <a:srgbClr val="FF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6876256" y="2852936"/>
            <a:ext cx="108012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uk-UA" sz="2400" b="1" dirty="0" smtClean="0"/>
              <a:t>· 5,4</a:t>
            </a:r>
            <a:endParaRPr lang="ru-RU" sz="2400" b="1" dirty="0"/>
          </a:p>
        </p:txBody>
      </p:sp>
      <p:sp>
        <p:nvSpPr>
          <p:cNvPr id="14" name="Овал 13"/>
          <p:cNvSpPr/>
          <p:nvPr/>
        </p:nvSpPr>
        <p:spPr>
          <a:xfrm>
            <a:off x="5940152" y="3501008"/>
            <a:ext cx="1850504" cy="100811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2195736" y="4653137"/>
            <a:ext cx="1584176" cy="1469469"/>
          </a:xfrm>
          <a:prstGeom prst="irregularSeal1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uk-UA" sz="2800" b="1" dirty="0" smtClean="0"/>
              <a:t>8,34</a:t>
            </a:r>
            <a:endParaRPr lang="ru-RU" sz="28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4355976" y="4869160"/>
            <a:ext cx="1008112" cy="867311"/>
          </a:xfrm>
          <a:prstGeom prst="flowChartPunchedTape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uk-UA" sz="2800" b="1" dirty="0" smtClean="0"/>
              <a:t>10,6</a:t>
            </a:r>
            <a:endParaRPr lang="ru-RU" sz="2800" b="1" dirty="0"/>
          </a:p>
        </p:txBody>
      </p:sp>
      <p:pic>
        <p:nvPicPr>
          <p:cNvPr id="19" name="Picture 7" descr="book20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8064" y="5661248"/>
            <a:ext cx="3995936" cy="1196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WordArt 14"/>
          <p:cNvSpPr>
            <a:spLocks noChangeArrowheads="1" noChangeShapeType="1" noTextEdit="1"/>
          </p:cNvSpPr>
          <p:nvPr/>
        </p:nvSpPr>
        <p:spPr bwMode="auto">
          <a:xfrm>
            <a:off x="2627784" y="0"/>
            <a:ext cx="6516216" cy="134143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fromWordArt="1">
            <a:prstTxWarp prst="textPlain">
              <a:avLst>
                <a:gd name="adj" fmla="val 49572"/>
              </a:avLst>
            </a:prstTxWarp>
          </a:bodyPr>
          <a:lstStyle/>
          <a:p>
            <a:pPr algn="ctr"/>
            <a:r>
              <a:rPr lang="ru-RU" sz="3600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Цікаві</a:t>
            </a:r>
            <a:r>
              <a:rPr lang="ru-RU" sz="36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ru-RU" sz="3600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вправи</a:t>
            </a:r>
            <a:endParaRPr lang="ru-RU" sz="3600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948264" y="4941168"/>
            <a:ext cx="1368152" cy="695265"/>
          </a:xfrm>
          <a:prstGeom prst="hexagon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uk-UA" sz="2800" b="1" dirty="0" smtClean="0"/>
              <a:t>57,24</a:t>
            </a:r>
            <a:endParaRPr lang="ru-RU" sz="28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1.85185E-6 L 0.09444 -0.42222 " pathEditMode="relative" rAng="0" ptsTypes="AA">
                                      <p:cBhvr>
                                        <p:cTn id="9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00" y="-21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3.33333E-6 L 0.21267 -0.41991 " pathEditMode="relative" rAng="0" ptsTypes="AA">
                                      <p:cBhvr>
                                        <p:cTn id="10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600" y="-21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3.7037E-6 L -0.09444 -0.19954 " pathEditMode="relative" rAng="0" ptsTypes="AA">
                                      <p:cBhvr>
                                        <p:cTn id="113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00" y="-10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6" grpId="0" animBg="1"/>
      <p:bldP spid="16" grpId="1" animBg="1"/>
      <p:bldP spid="17" grpId="0" animBg="1"/>
      <p:bldP spid="17" grpId="1" animBg="1"/>
      <p:bldP spid="20" grpId="0" animBg="1"/>
      <p:bldP spid="22" grpId="0" animBg="1"/>
      <p:bldP spid="22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30" descr="ANd9GcTJ463V1zUvrWat1cOZfuiKEue6GF8LfwYqlvuDd9W8eFJWnc7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6238" y="0"/>
            <a:ext cx="431958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5243" name="Rectangle 11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2916238" y="0"/>
            <a:ext cx="2122487" cy="16684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l"/>
            <a:endParaRPr lang="ru-RU" b="0" i="0">
              <a:latin typeface="Calibri" pitchFamily="34" charset="0"/>
            </a:endParaRPr>
          </a:p>
        </p:txBody>
      </p:sp>
      <p:sp>
        <p:nvSpPr>
          <p:cNvPr id="95244" name="WordArt 12"/>
          <p:cNvSpPr>
            <a:spLocks noChangeArrowheads="1" noChangeShapeType="1" noTextEdit="1"/>
          </p:cNvSpPr>
          <p:nvPr/>
        </p:nvSpPr>
        <p:spPr bwMode="auto">
          <a:xfrm>
            <a:off x="3635375" y="620713"/>
            <a:ext cx="696913" cy="5921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1,63</a:t>
            </a:r>
            <a:endParaRPr lang="ru-RU" sz="36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  <p:sp>
        <p:nvSpPr>
          <p:cNvPr id="95245" name="Rectangle 13"/>
          <p:cNvSpPr>
            <a:spLocks noChangeArrowheads="1"/>
          </p:cNvSpPr>
          <p:nvPr/>
        </p:nvSpPr>
        <p:spPr bwMode="auto">
          <a:xfrm>
            <a:off x="5003800" y="0"/>
            <a:ext cx="2122488" cy="16684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l"/>
            <a:endParaRPr lang="ru-RU" b="0" i="0">
              <a:latin typeface="Calibri" pitchFamily="34" charset="0"/>
            </a:endParaRPr>
          </a:p>
        </p:txBody>
      </p:sp>
      <p:sp>
        <p:nvSpPr>
          <p:cNvPr id="95246" name="Rectangle 14"/>
          <p:cNvSpPr>
            <a:spLocks noChangeArrowheads="1"/>
          </p:cNvSpPr>
          <p:nvPr/>
        </p:nvSpPr>
        <p:spPr bwMode="auto">
          <a:xfrm>
            <a:off x="2916238" y="1628775"/>
            <a:ext cx="2122487" cy="15970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l"/>
            <a:endParaRPr lang="ru-RU" b="0" i="0">
              <a:latin typeface="Calibri" pitchFamily="34" charset="0"/>
            </a:endParaRPr>
          </a:p>
        </p:txBody>
      </p:sp>
      <p:sp>
        <p:nvSpPr>
          <p:cNvPr id="95247" name="Rectangle 15"/>
          <p:cNvSpPr>
            <a:spLocks noChangeArrowheads="1"/>
          </p:cNvSpPr>
          <p:nvPr/>
        </p:nvSpPr>
        <p:spPr bwMode="auto">
          <a:xfrm>
            <a:off x="2916238" y="3213100"/>
            <a:ext cx="2122487" cy="15970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l"/>
            <a:endParaRPr lang="ru-RU" b="0" i="0">
              <a:latin typeface="Calibri" pitchFamily="34" charset="0"/>
            </a:endParaRPr>
          </a:p>
        </p:txBody>
      </p:sp>
      <p:sp>
        <p:nvSpPr>
          <p:cNvPr id="95248" name="Rectangle 16"/>
          <p:cNvSpPr>
            <a:spLocks noChangeArrowheads="1"/>
          </p:cNvSpPr>
          <p:nvPr/>
        </p:nvSpPr>
        <p:spPr bwMode="auto">
          <a:xfrm>
            <a:off x="5003800" y="1628775"/>
            <a:ext cx="2122488" cy="15970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ru-RU" b="0" i="0">
              <a:latin typeface="Calibri" pitchFamily="34" charset="0"/>
            </a:endParaRPr>
          </a:p>
        </p:txBody>
      </p:sp>
      <p:sp>
        <p:nvSpPr>
          <p:cNvPr id="95249" name="Rectangle 17"/>
          <p:cNvSpPr>
            <a:spLocks noChangeArrowheads="1"/>
          </p:cNvSpPr>
          <p:nvPr/>
        </p:nvSpPr>
        <p:spPr bwMode="auto">
          <a:xfrm>
            <a:off x="5003800" y="3213100"/>
            <a:ext cx="2122488" cy="15970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l"/>
            <a:endParaRPr lang="ru-RU" b="0" i="0">
              <a:latin typeface="Calibri" pitchFamily="34" charset="0"/>
            </a:endParaRPr>
          </a:p>
        </p:txBody>
      </p:sp>
      <p:sp>
        <p:nvSpPr>
          <p:cNvPr id="95250" name="Rectangle 18"/>
          <p:cNvSpPr>
            <a:spLocks noChangeArrowheads="1"/>
          </p:cNvSpPr>
          <p:nvPr/>
        </p:nvSpPr>
        <p:spPr bwMode="auto">
          <a:xfrm>
            <a:off x="2916238" y="4797425"/>
            <a:ext cx="2232025" cy="2060575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ru-RU" b="0" i="0">
              <a:latin typeface="Calibri" pitchFamily="34" charset="0"/>
            </a:endParaRPr>
          </a:p>
        </p:txBody>
      </p:sp>
      <p:sp>
        <p:nvSpPr>
          <p:cNvPr id="95251" name="Rectangle 19"/>
          <p:cNvSpPr>
            <a:spLocks noChangeArrowheads="1"/>
          </p:cNvSpPr>
          <p:nvPr/>
        </p:nvSpPr>
        <p:spPr bwMode="auto">
          <a:xfrm>
            <a:off x="5148263" y="4797425"/>
            <a:ext cx="2049462" cy="20605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ru-RU" b="0" i="0">
              <a:latin typeface="Calibri" pitchFamily="34" charset="0"/>
            </a:endParaRPr>
          </a:p>
        </p:txBody>
      </p:sp>
      <p:sp>
        <p:nvSpPr>
          <p:cNvPr id="95252" name="WordArt 20"/>
          <p:cNvSpPr>
            <a:spLocks noChangeArrowheads="1" noChangeShapeType="1" noTextEdit="1"/>
          </p:cNvSpPr>
          <p:nvPr/>
        </p:nvSpPr>
        <p:spPr bwMode="auto">
          <a:xfrm>
            <a:off x="6156325" y="476250"/>
            <a:ext cx="514350" cy="5921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6</a:t>
            </a:r>
            <a:endParaRPr lang="ru-RU" sz="36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  <p:sp>
        <p:nvSpPr>
          <p:cNvPr id="95254" name="WordArt 22"/>
          <p:cNvSpPr>
            <a:spLocks noChangeArrowheads="1" noChangeShapeType="1" noTextEdit="1"/>
          </p:cNvSpPr>
          <p:nvPr/>
        </p:nvSpPr>
        <p:spPr bwMode="auto">
          <a:xfrm>
            <a:off x="3563938" y="2349500"/>
            <a:ext cx="525462" cy="5921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52</a:t>
            </a:r>
            <a:endParaRPr lang="ru-RU" sz="36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  <p:sp>
        <p:nvSpPr>
          <p:cNvPr id="95255" name="WordArt 23"/>
          <p:cNvSpPr>
            <a:spLocks noChangeArrowheads="1" noChangeShapeType="1" noTextEdit="1"/>
          </p:cNvSpPr>
          <p:nvPr/>
        </p:nvSpPr>
        <p:spPr bwMode="auto">
          <a:xfrm>
            <a:off x="5364088" y="1989138"/>
            <a:ext cx="1512168" cy="5921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45,255</a:t>
            </a:r>
            <a:endParaRPr lang="ru-RU" sz="36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  <p:sp>
        <p:nvSpPr>
          <p:cNvPr id="95256" name="WordArt 24"/>
          <p:cNvSpPr>
            <a:spLocks noChangeArrowheads="1" noChangeShapeType="1" noTextEdit="1"/>
          </p:cNvSpPr>
          <p:nvPr/>
        </p:nvSpPr>
        <p:spPr bwMode="auto">
          <a:xfrm>
            <a:off x="3419872" y="3789040"/>
            <a:ext cx="1368152" cy="66389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0,3</a:t>
            </a:r>
          </a:p>
        </p:txBody>
      </p:sp>
      <p:sp>
        <p:nvSpPr>
          <p:cNvPr id="95257" name="WordArt 25"/>
          <p:cNvSpPr>
            <a:spLocks noChangeArrowheads="1" noChangeShapeType="1" noTextEdit="1"/>
          </p:cNvSpPr>
          <p:nvPr/>
        </p:nvSpPr>
        <p:spPr bwMode="auto">
          <a:xfrm>
            <a:off x="5364088" y="3789363"/>
            <a:ext cx="1439937" cy="6556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93,3</a:t>
            </a:r>
            <a:endParaRPr lang="ru-RU" sz="36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  <p:sp>
        <p:nvSpPr>
          <p:cNvPr id="95258" name="WordArt 26"/>
          <p:cNvSpPr>
            <a:spLocks noChangeArrowheads="1" noChangeShapeType="1" noTextEdit="1"/>
          </p:cNvSpPr>
          <p:nvPr/>
        </p:nvSpPr>
        <p:spPr bwMode="auto">
          <a:xfrm>
            <a:off x="3419872" y="5517232"/>
            <a:ext cx="1440557" cy="73580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14,70</a:t>
            </a:r>
            <a:endParaRPr lang="ru-RU" sz="36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  <p:sp>
        <p:nvSpPr>
          <p:cNvPr id="95259" name="WordArt 27"/>
          <p:cNvSpPr>
            <a:spLocks noChangeArrowheads="1" noChangeShapeType="1" noTextEdit="1"/>
          </p:cNvSpPr>
          <p:nvPr/>
        </p:nvSpPr>
        <p:spPr bwMode="auto">
          <a:xfrm>
            <a:off x="5724128" y="5517232"/>
            <a:ext cx="749697" cy="80895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53</a:t>
            </a:r>
            <a:endParaRPr lang="ru-RU" sz="36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  <p:sp>
        <p:nvSpPr>
          <p:cNvPr id="95261" name="Text Box 29"/>
          <p:cNvSpPr txBox="1">
            <a:spLocks noChangeArrowheads="1"/>
          </p:cNvSpPr>
          <p:nvPr/>
        </p:nvSpPr>
        <p:spPr bwMode="auto">
          <a:xfrm>
            <a:off x="250825" y="3141663"/>
            <a:ext cx="2233304" cy="553998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ru-RU" sz="3000" dirty="0" smtClean="0">
                <a:solidFill>
                  <a:srgbClr val="009900"/>
                </a:solidFill>
                <a:latin typeface="Arial Black" pitchFamily="34" charset="0"/>
              </a:rPr>
              <a:t>163</a:t>
            </a:r>
            <a:r>
              <a:rPr lang="uk-UA" sz="3000" dirty="0" smtClean="0">
                <a:solidFill>
                  <a:srgbClr val="009900"/>
                </a:solidFill>
                <a:latin typeface="Arial Black" pitchFamily="34" charset="0"/>
              </a:rPr>
              <a:t>:0,0</a:t>
            </a:r>
            <a:r>
              <a:rPr lang="ru-RU" sz="3000" dirty="0" smtClean="0">
                <a:solidFill>
                  <a:srgbClr val="009900"/>
                </a:solidFill>
                <a:latin typeface="Arial Black" pitchFamily="34" charset="0"/>
              </a:rPr>
              <a:t>1</a:t>
            </a:r>
            <a:r>
              <a:rPr lang="ru-RU" sz="3000" dirty="0">
                <a:solidFill>
                  <a:srgbClr val="009900"/>
                </a:solidFill>
                <a:latin typeface="Arial Black" pitchFamily="34" charset="0"/>
              </a:rPr>
              <a:t>=</a:t>
            </a:r>
          </a:p>
        </p:txBody>
      </p:sp>
      <p:sp>
        <p:nvSpPr>
          <p:cNvPr id="95262" name="Text Box 30"/>
          <p:cNvSpPr txBox="1">
            <a:spLocks noChangeArrowheads="1"/>
          </p:cNvSpPr>
          <p:nvPr/>
        </p:nvSpPr>
        <p:spPr bwMode="auto">
          <a:xfrm>
            <a:off x="0" y="2060848"/>
            <a:ext cx="2463800" cy="55399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/>
            <a:r>
              <a:rPr lang="ru-RU" sz="3000" dirty="0" smtClean="0">
                <a:solidFill>
                  <a:srgbClr val="009900"/>
                </a:solidFill>
                <a:latin typeface="Arial Black" pitchFamily="34" charset="0"/>
              </a:rPr>
              <a:t>2</a:t>
            </a:r>
            <a:r>
              <a:rPr lang="uk-UA" sz="3000" dirty="0" smtClean="0">
                <a:solidFill>
                  <a:srgbClr val="009900"/>
                </a:solidFill>
                <a:latin typeface="Arial Black" pitchFamily="34" charset="0"/>
              </a:rPr>
              <a:t>,</a:t>
            </a:r>
            <a:r>
              <a:rPr lang="ru-RU" sz="3000" dirty="0" smtClean="0">
                <a:solidFill>
                  <a:srgbClr val="009900"/>
                </a:solidFill>
                <a:latin typeface="Arial Black" pitchFamily="34" charset="0"/>
              </a:rPr>
              <a:t>65</a:t>
            </a:r>
            <a:r>
              <a:rPr lang="uk-UA" sz="3000" dirty="0" smtClean="0">
                <a:solidFill>
                  <a:srgbClr val="009900"/>
                </a:solidFill>
                <a:latin typeface="Arial Black" pitchFamily="34" charset="0"/>
              </a:rPr>
              <a:t>:</a:t>
            </a:r>
            <a:r>
              <a:rPr lang="ru-RU" sz="3000" dirty="0" smtClean="0">
                <a:solidFill>
                  <a:srgbClr val="009900"/>
                </a:solidFill>
                <a:latin typeface="Arial Black" pitchFamily="34" charset="0"/>
              </a:rPr>
              <a:t>0,05</a:t>
            </a:r>
            <a:r>
              <a:rPr lang="ru-RU" sz="3000" dirty="0">
                <a:solidFill>
                  <a:srgbClr val="009900"/>
                </a:solidFill>
                <a:latin typeface="Arial Black" pitchFamily="34" charset="0"/>
              </a:rPr>
              <a:t>=</a:t>
            </a:r>
          </a:p>
        </p:txBody>
      </p:sp>
      <p:sp>
        <p:nvSpPr>
          <p:cNvPr id="95263" name="Text Box 31"/>
          <p:cNvSpPr txBox="1">
            <a:spLocks noChangeArrowheads="1"/>
          </p:cNvSpPr>
          <p:nvPr/>
        </p:nvSpPr>
        <p:spPr bwMode="auto">
          <a:xfrm>
            <a:off x="323528" y="5085184"/>
            <a:ext cx="1916113" cy="55399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/>
            <a:r>
              <a:rPr lang="ru-RU" sz="3000" dirty="0">
                <a:solidFill>
                  <a:srgbClr val="009900"/>
                </a:solidFill>
                <a:latin typeface="Arial Black" pitchFamily="34" charset="0"/>
              </a:rPr>
              <a:t>5,3 * 2 =</a:t>
            </a:r>
          </a:p>
        </p:txBody>
      </p:sp>
      <p:sp>
        <p:nvSpPr>
          <p:cNvPr id="95264" name="Text Box 32"/>
          <p:cNvSpPr txBox="1">
            <a:spLocks noChangeArrowheads="1"/>
          </p:cNvSpPr>
          <p:nvPr/>
        </p:nvSpPr>
        <p:spPr bwMode="auto">
          <a:xfrm>
            <a:off x="0" y="981075"/>
            <a:ext cx="2483768" cy="553998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ru-RU" sz="3000" dirty="0">
                <a:solidFill>
                  <a:srgbClr val="009900"/>
                </a:solidFill>
                <a:latin typeface="Arial Black" pitchFamily="34" charset="0"/>
              </a:rPr>
              <a:t>1,8 : </a:t>
            </a:r>
            <a:r>
              <a:rPr lang="ru-RU" sz="3000" dirty="0" smtClean="0">
                <a:solidFill>
                  <a:srgbClr val="009900"/>
                </a:solidFill>
                <a:latin typeface="Arial Black" pitchFamily="34" charset="0"/>
              </a:rPr>
              <a:t>0</a:t>
            </a:r>
            <a:r>
              <a:rPr lang="uk-UA" sz="3000" dirty="0" smtClean="0">
                <a:solidFill>
                  <a:srgbClr val="009900"/>
                </a:solidFill>
                <a:latin typeface="Arial Black" pitchFamily="34" charset="0"/>
              </a:rPr>
              <a:t>,</a:t>
            </a:r>
            <a:r>
              <a:rPr lang="ru-RU" sz="3000" dirty="0" smtClean="0">
                <a:solidFill>
                  <a:srgbClr val="009900"/>
                </a:solidFill>
                <a:latin typeface="Arial Black" pitchFamily="34" charset="0"/>
              </a:rPr>
              <a:t>3 </a:t>
            </a:r>
            <a:r>
              <a:rPr lang="ru-RU" sz="3000" dirty="0">
                <a:solidFill>
                  <a:srgbClr val="009900"/>
                </a:solidFill>
                <a:latin typeface="Arial Black" pitchFamily="34" charset="0"/>
              </a:rPr>
              <a:t>=</a:t>
            </a:r>
          </a:p>
        </p:txBody>
      </p:sp>
      <p:sp>
        <p:nvSpPr>
          <p:cNvPr id="95265" name="Text Box 33"/>
          <p:cNvSpPr txBox="1">
            <a:spLocks noChangeArrowheads="1"/>
          </p:cNvSpPr>
          <p:nvPr/>
        </p:nvSpPr>
        <p:spPr bwMode="auto">
          <a:xfrm>
            <a:off x="6643688" y="1052513"/>
            <a:ext cx="2668587" cy="51911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ru-RU" sz="2800">
                <a:solidFill>
                  <a:srgbClr val="009900"/>
                </a:solidFill>
                <a:latin typeface="Arial Black" pitchFamily="34" charset="0"/>
              </a:rPr>
              <a:t>0,863-0,563=</a:t>
            </a:r>
          </a:p>
        </p:txBody>
      </p:sp>
      <p:sp>
        <p:nvSpPr>
          <p:cNvPr id="95266" name="Text Box 34"/>
          <p:cNvSpPr txBox="1">
            <a:spLocks noChangeArrowheads="1"/>
          </p:cNvSpPr>
          <p:nvPr/>
        </p:nvSpPr>
        <p:spPr bwMode="auto">
          <a:xfrm>
            <a:off x="6660232" y="5301208"/>
            <a:ext cx="2483768" cy="553998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ru-RU" sz="3000" dirty="0">
                <a:solidFill>
                  <a:srgbClr val="009900"/>
                </a:solidFill>
                <a:latin typeface="Arial Black" pitchFamily="34" charset="0"/>
              </a:rPr>
              <a:t>10,4 : </a:t>
            </a:r>
            <a:r>
              <a:rPr lang="ru-RU" sz="3000" dirty="0" smtClean="0">
                <a:solidFill>
                  <a:srgbClr val="009900"/>
                </a:solidFill>
                <a:latin typeface="Arial Black" pitchFamily="34" charset="0"/>
              </a:rPr>
              <a:t>0</a:t>
            </a:r>
            <a:r>
              <a:rPr lang="uk-UA" sz="3000" dirty="0" smtClean="0">
                <a:solidFill>
                  <a:srgbClr val="009900"/>
                </a:solidFill>
                <a:latin typeface="Arial Black" pitchFamily="34" charset="0"/>
              </a:rPr>
              <a:t>.</a:t>
            </a:r>
            <a:r>
              <a:rPr lang="ru-RU" sz="3000" dirty="0" smtClean="0">
                <a:solidFill>
                  <a:srgbClr val="009900"/>
                </a:solidFill>
                <a:latin typeface="Arial Black" pitchFamily="34" charset="0"/>
              </a:rPr>
              <a:t>2</a:t>
            </a:r>
            <a:r>
              <a:rPr lang="ru-RU" sz="3000" dirty="0">
                <a:solidFill>
                  <a:srgbClr val="009900"/>
                </a:solidFill>
                <a:latin typeface="Arial Black" pitchFamily="34" charset="0"/>
              </a:rPr>
              <a:t>=</a:t>
            </a:r>
          </a:p>
        </p:txBody>
      </p:sp>
      <p:sp>
        <p:nvSpPr>
          <p:cNvPr id="95267" name="Text Box 35"/>
          <p:cNvSpPr txBox="1">
            <a:spLocks noChangeArrowheads="1"/>
          </p:cNvSpPr>
          <p:nvPr/>
        </p:nvSpPr>
        <p:spPr bwMode="auto">
          <a:xfrm>
            <a:off x="7061200" y="4581525"/>
            <a:ext cx="2082800" cy="5492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l"/>
            <a:r>
              <a:rPr lang="ru-RU" sz="3000" dirty="0" smtClean="0">
                <a:solidFill>
                  <a:srgbClr val="009900"/>
                </a:solidFill>
                <a:latin typeface="Arial Black" pitchFamily="34" charset="0"/>
              </a:rPr>
              <a:t>12,35*2</a:t>
            </a:r>
            <a:r>
              <a:rPr lang="ru-RU" sz="3000" dirty="0">
                <a:solidFill>
                  <a:srgbClr val="009900"/>
                </a:solidFill>
                <a:latin typeface="Arial Black" pitchFamily="34" charset="0"/>
              </a:rPr>
              <a:t>=</a:t>
            </a:r>
          </a:p>
        </p:txBody>
      </p:sp>
      <p:sp>
        <p:nvSpPr>
          <p:cNvPr id="95268" name="Text Box 36"/>
          <p:cNvSpPr txBox="1">
            <a:spLocks noChangeArrowheads="1"/>
          </p:cNvSpPr>
          <p:nvPr/>
        </p:nvSpPr>
        <p:spPr bwMode="auto">
          <a:xfrm>
            <a:off x="0" y="4437063"/>
            <a:ext cx="2843808" cy="55399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/>
            <a:r>
              <a:rPr lang="ru-RU" sz="3000" dirty="0">
                <a:solidFill>
                  <a:srgbClr val="009900"/>
                </a:solidFill>
                <a:latin typeface="Arial Black" pitchFamily="34" charset="0"/>
              </a:rPr>
              <a:t>0,311 </a:t>
            </a:r>
            <a:r>
              <a:rPr lang="ru-RU" sz="3000" dirty="0" smtClean="0">
                <a:solidFill>
                  <a:srgbClr val="009900"/>
                </a:solidFill>
                <a:latin typeface="Arial Black" pitchFamily="34" charset="0"/>
              </a:rPr>
              <a:t>*300 </a:t>
            </a:r>
            <a:r>
              <a:rPr lang="ru-RU" sz="3000" dirty="0">
                <a:solidFill>
                  <a:srgbClr val="009900"/>
                </a:solidFill>
                <a:latin typeface="Arial Black" pitchFamily="34" charset="0"/>
              </a:rPr>
              <a:t>=</a:t>
            </a:r>
          </a:p>
        </p:txBody>
      </p:sp>
      <p:sp>
        <p:nvSpPr>
          <p:cNvPr id="28" name="Text Box 32"/>
          <p:cNvSpPr txBox="1">
            <a:spLocks noChangeArrowheads="1"/>
          </p:cNvSpPr>
          <p:nvPr/>
        </p:nvSpPr>
        <p:spPr bwMode="auto">
          <a:xfrm>
            <a:off x="0" y="3789040"/>
            <a:ext cx="2843808" cy="55399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/>
            <a:r>
              <a:rPr lang="ru-RU" sz="3000" dirty="0" smtClean="0">
                <a:solidFill>
                  <a:srgbClr val="009900"/>
                </a:solidFill>
                <a:latin typeface="Arial Black" pitchFamily="34" charset="0"/>
              </a:rPr>
              <a:t>0,27:0</a:t>
            </a:r>
            <a:r>
              <a:rPr lang="uk-UA" sz="3000" dirty="0" smtClean="0">
                <a:solidFill>
                  <a:srgbClr val="009900"/>
                </a:solidFill>
                <a:latin typeface="Arial Black" pitchFamily="34" charset="0"/>
              </a:rPr>
              <a:t>,</a:t>
            </a:r>
            <a:r>
              <a:rPr lang="ru-RU" sz="3000" dirty="0" smtClean="0">
                <a:solidFill>
                  <a:srgbClr val="009900"/>
                </a:solidFill>
                <a:latin typeface="Arial Black" pitchFamily="34" charset="0"/>
              </a:rPr>
              <a:t>9 </a:t>
            </a:r>
            <a:r>
              <a:rPr lang="ru-RU" sz="3000" dirty="0">
                <a:solidFill>
                  <a:srgbClr val="009900"/>
                </a:solidFill>
                <a:latin typeface="Arial Black" pitchFamily="34" charset="0"/>
              </a:rPr>
              <a:t>=</a:t>
            </a:r>
          </a:p>
        </p:txBody>
      </p:sp>
      <p:sp>
        <p:nvSpPr>
          <p:cNvPr id="29" name="Text Box 32"/>
          <p:cNvSpPr txBox="1">
            <a:spLocks noChangeArrowheads="1"/>
          </p:cNvSpPr>
          <p:nvPr/>
        </p:nvSpPr>
        <p:spPr bwMode="auto">
          <a:xfrm>
            <a:off x="6657975" y="2708275"/>
            <a:ext cx="2463800" cy="55399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l"/>
            <a:r>
              <a:rPr lang="ru-RU" sz="3000" dirty="0" smtClean="0">
                <a:solidFill>
                  <a:srgbClr val="009900"/>
                </a:solidFill>
                <a:latin typeface="Arial Black" pitchFamily="34" charset="0"/>
              </a:rPr>
              <a:t>4,31*10,5</a:t>
            </a:r>
            <a:r>
              <a:rPr lang="ru-RU" sz="3000" dirty="0">
                <a:solidFill>
                  <a:srgbClr val="009900"/>
                </a:solidFill>
                <a:latin typeface="Arial Black" pitchFamily="34" charset="0"/>
              </a:rPr>
              <a:t>=</a:t>
            </a:r>
          </a:p>
        </p:txBody>
      </p:sp>
      <p:sp>
        <p:nvSpPr>
          <p:cNvPr id="9245" name="Text Box 31"/>
          <p:cNvSpPr txBox="1">
            <a:spLocks noChangeArrowheads="1"/>
          </p:cNvSpPr>
          <p:nvPr/>
        </p:nvSpPr>
        <p:spPr bwMode="auto">
          <a:xfrm>
            <a:off x="0" y="5876925"/>
            <a:ext cx="2916238" cy="646331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600" b="1" dirty="0">
                <a:solidFill>
                  <a:srgbClr val="0000FF"/>
                </a:solidFill>
              </a:rPr>
              <a:t>Відкрий</a:t>
            </a:r>
            <a:r>
              <a:rPr lang="uk-UA" sz="3600" b="1" dirty="0"/>
              <a:t> </a:t>
            </a:r>
          </a:p>
        </p:txBody>
      </p:sp>
      <p:sp>
        <p:nvSpPr>
          <p:cNvPr id="9246" name="Text Box 32"/>
          <p:cNvSpPr txBox="1">
            <a:spLocks noChangeArrowheads="1"/>
          </p:cNvSpPr>
          <p:nvPr/>
        </p:nvSpPr>
        <p:spPr bwMode="auto">
          <a:xfrm>
            <a:off x="7235825" y="6021388"/>
            <a:ext cx="1908175" cy="584775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200" b="1" dirty="0">
                <a:solidFill>
                  <a:srgbClr val="0000FF"/>
                </a:solidFill>
              </a:rPr>
              <a:t>картинку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5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5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1  E" pathEditMode="relative" rAng="0" ptsTypes="">
                                      <p:cBhvr>
                                        <p:cTn id="12" dur="2000" fill="hold"/>
                                        <p:tgtEl>
                                          <p:spTgt spid="952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8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5" dur="2000"/>
                                        <p:tgtEl>
                                          <p:spTgt spid="952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5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1000"/>
                                        <p:tgtEl>
                                          <p:spTgt spid="952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5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95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95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44444E-6 L 0.7342 0.38982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952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7" y="1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8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2000"/>
                                        <p:tgtEl>
                                          <p:spTgt spid="952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5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1000"/>
                                        <p:tgtEl>
                                          <p:spTgt spid="952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5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95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95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74827 -0.3567 " pathEditMode="relative" ptsTypes="AA">
                                      <p:cBhvr>
                                        <p:cTn id="54" dur="2000" fill="hold"/>
                                        <p:tgtEl>
                                          <p:spTgt spid="952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8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57" dur="2000"/>
                                        <p:tgtEl>
                                          <p:spTgt spid="952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5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0" dur="1000"/>
                                        <p:tgtEl>
                                          <p:spTgt spid="952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5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000"/>
                            </p:stCondLst>
                            <p:childTnLst>
                              <p:par>
                                <p:cTn id="6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95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1000" fill="hold"/>
                                        <p:tgtEl>
                                          <p:spTgt spid="95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493 -0.01806 L 0.73455 -0.14237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952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5" y="-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8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73" dur="2000"/>
                                        <p:tgtEl>
                                          <p:spTgt spid="952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5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6" dur="1000"/>
                                        <p:tgtEl>
                                          <p:spTgt spid="952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5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4000"/>
                            </p:stCondLst>
                            <p:childTnLst>
                              <p:par>
                                <p:cTn id="7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1000" fill="hold"/>
                                        <p:tgtEl>
                                          <p:spTgt spid="95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1000" fill="hold"/>
                                        <p:tgtEl>
                                          <p:spTgt spid="95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8 0.0044 L -0.74254 0.40463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952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2" y="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000"/>
                            </p:stCondLst>
                            <p:childTnLst>
                              <p:par>
                                <p:cTn id="88" presetID="8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89" dur="2000"/>
                                        <p:tgtEl>
                                          <p:spTgt spid="952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5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2" dur="1000"/>
                                        <p:tgtEl>
                                          <p:spTgt spid="952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5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4000"/>
                            </p:stCondLst>
                            <p:childTnLst>
                              <p:par>
                                <p:cTn id="9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"/>
                            </p:stCondLst>
                            <p:childTnLst>
                              <p:par>
                                <p:cTn id="10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1000" fill="hold"/>
                                        <p:tgtEl>
                                          <p:spTgt spid="95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1000" fill="hold"/>
                                        <p:tgtEl>
                                          <p:spTgt spid="95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642 0.01736 L -0.74514 -0.36759 " pathEditMode="relative" rAng="0" ptsTypes="AA">
                                      <p:cBhvr>
                                        <p:cTn id="112" dur="2000" fill="hold"/>
                                        <p:tgtEl>
                                          <p:spTgt spid="952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6" y="-1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14" presetID="8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5" dur="2000"/>
                                        <p:tgtEl>
                                          <p:spTgt spid="952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5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8" dur="1000"/>
                                        <p:tgtEl>
                                          <p:spTgt spid="952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5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4000"/>
                            </p:stCondLst>
                            <p:childTnLst>
                              <p:par>
                                <p:cTn id="121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1000" fill="hold"/>
                                        <p:tgtEl>
                                          <p:spTgt spid="95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1000" fill="hold"/>
                                        <p:tgtEl>
                                          <p:spTgt spid="95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69 -0.03657 L -0.75018 0.04028 " pathEditMode="relative" rAng="0" ptsTypes="AA">
                                      <p:cBhvr>
                                        <p:cTn id="128" dur="2000" fill="hold"/>
                                        <p:tgtEl>
                                          <p:spTgt spid="952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6" y="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2000"/>
                            </p:stCondLst>
                            <p:childTnLst>
                              <p:par>
                                <p:cTn id="130" presetID="8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1" dur="2000"/>
                                        <p:tgtEl>
                                          <p:spTgt spid="952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5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4" dur="1000"/>
                                        <p:tgtEl>
                                          <p:spTgt spid="952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5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4000"/>
                            </p:stCondLst>
                            <p:childTnLst>
                              <p:par>
                                <p:cTn id="137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1000" fill="hold"/>
                                        <p:tgtEl>
                                          <p:spTgt spid="95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1000" fill="hold"/>
                                        <p:tgtEl>
                                          <p:spTgt spid="95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68 -0.00139 L 0.77326 -0.13449 " pathEditMode="relative" rAng="0" ptsTypes="AA">
                                      <p:cBhvr>
                                        <p:cTn id="144" dur="2000" fill="hold"/>
                                        <p:tgtEl>
                                          <p:spTgt spid="952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8" y="-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2000"/>
                            </p:stCondLst>
                            <p:childTnLst>
                              <p:par>
                                <p:cTn id="146" presetID="8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47" dur="2000"/>
                                        <p:tgtEl>
                                          <p:spTgt spid="952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5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0" dur="1000"/>
                                        <p:tgtEl>
                                          <p:spTgt spid="952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5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43" grpId="0" animBg="1"/>
      <p:bldP spid="95244" grpId="0" animBg="1"/>
      <p:bldP spid="95245" grpId="0" animBg="1"/>
      <p:bldP spid="95246" grpId="0" animBg="1"/>
      <p:bldP spid="95247" grpId="0" animBg="1"/>
      <p:bldP spid="95248" grpId="0" animBg="1"/>
      <p:bldP spid="95249" grpId="0" animBg="1"/>
      <p:bldP spid="95250" grpId="0" animBg="1"/>
      <p:bldP spid="95251" grpId="0" animBg="1"/>
      <p:bldP spid="95252" grpId="0" animBg="1"/>
      <p:bldP spid="95254" grpId="0" animBg="1"/>
      <p:bldP spid="95255" grpId="0" animBg="1"/>
      <p:bldP spid="95256" grpId="0" animBg="1"/>
      <p:bldP spid="95257" grpId="0" animBg="1"/>
      <p:bldP spid="95258" grpId="0" animBg="1"/>
      <p:bldP spid="95259" grpId="0" animBg="1"/>
      <p:bldP spid="95261" grpId="0" animBg="1"/>
      <p:bldP spid="95261" grpId="1" animBg="1"/>
      <p:bldP spid="95262" grpId="0" animBg="1"/>
      <p:bldP spid="95262" grpId="1" animBg="1"/>
      <p:bldP spid="95263" grpId="0" animBg="1"/>
      <p:bldP spid="95263" grpId="1" animBg="1"/>
      <p:bldP spid="95264" grpId="0" animBg="1"/>
      <p:bldP spid="95264" grpId="1" animBg="1"/>
      <p:bldP spid="95265" grpId="0" animBg="1"/>
      <p:bldP spid="95265" grpId="1" animBg="1"/>
      <p:bldP spid="95266" grpId="0" animBg="1"/>
      <p:bldP spid="95266" grpId="1" animBg="1"/>
      <p:bldP spid="95267" grpId="0" animBg="1"/>
      <p:bldP spid="95267" grpId="1" animBg="1"/>
      <p:bldP spid="95268" grpId="0" animBg="1"/>
      <p:bldP spid="95268" grpId="1" animBg="1"/>
      <p:bldP spid="28" grpId="0" animBg="1"/>
      <p:bldP spid="28" grpId="1" animBg="1"/>
      <p:bldP spid="29" grpId="0" animBg="1"/>
      <p:bldP spid="29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8"/>
          <p:cNvSpPr>
            <a:spLocks noChangeArrowheads="1"/>
          </p:cNvSpPr>
          <p:nvPr/>
        </p:nvSpPr>
        <p:spPr bwMode="auto">
          <a:xfrm>
            <a:off x="395288" y="1557338"/>
            <a:ext cx="1944687" cy="985837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FF66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7,25 </a:t>
            </a:r>
            <a:endParaRPr lang="ru-RU" sz="2800" b="1" dirty="0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sp>
        <p:nvSpPr>
          <p:cNvPr id="5" name="Oval 9"/>
          <p:cNvSpPr>
            <a:spLocks noChangeArrowheads="1"/>
          </p:cNvSpPr>
          <p:nvPr/>
        </p:nvSpPr>
        <p:spPr bwMode="auto">
          <a:xfrm>
            <a:off x="7007225" y="3784600"/>
            <a:ext cx="1812925" cy="1063625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6" name="Oval 10"/>
          <p:cNvSpPr>
            <a:spLocks noChangeArrowheads="1"/>
          </p:cNvSpPr>
          <p:nvPr/>
        </p:nvSpPr>
        <p:spPr bwMode="auto">
          <a:xfrm>
            <a:off x="3708400" y="2720975"/>
            <a:ext cx="1944688" cy="860425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33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7" name="Oval 11"/>
          <p:cNvSpPr>
            <a:spLocks noChangeArrowheads="1"/>
          </p:cNvSpPr>
          <p:nvPr/>
        </p:nvSpPr>
        <p:spPr bwMode="auto">
          <a:xfrm>
            <a:off x="3779838" y="3995738"/>
            <a:ext cx="1944687" cy="1008062"/>
          </a:xfrm>
          <a:prstGeom prst="ellipse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8" name="Oval 12"/>
          <p:cNvSpPr>
            <a:spLocks noChangeArrowheads="1"/>
          </p:cNvSpPr>
          <p:nvPr/>
        </p:nvSpPr>
        <p:spPr bwMode="auto">
          <a:xfrm>
            <a:off x="3611563" y="1685925"/>
            <a:ext cx="1944687" cy="857250"/>
          </a:xfrm>
          <a:prstGeom prst="ellipse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 sz="2800" b="1">
              <a:latin typeface="Calibri" pitchFamily="34" charset="0"/>
            </a:endParaRPr>
          </a:p>
        </p:txBody>
      </p:sp>
      <p:sp>
        <p:nvSpPr>
          <p:cNvPr id="9" name="Oval 13"/>
          <p:cNvSpPr>
            <a:spLocks noChangeArrowheads="1"/>
          </p:cNvSpPr>
          <p:nvPr/>
        </p:nvSpPr>
        <p:spPr bwMode="auto">
          <a:xfrm>
            <a:off x="7007225" y="1636713"/>
            <a:ext cx="1728788" cy="922337"/>
          </a:xfrm>
          <a:prstGeom prst="ellipse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 sz="2800" b="1">
              <a:latin typeface="Calibri" pitchFamily="34" charset="0"/>
            </a:endParaRPr>
          </a:p>
        </p:txBody>
      </p:sp>
      <p:sp>
        <p:nvSpPr>
          <p:cNvPr id="10" name="Oval 14"/>
          <p:cNvSpPr>
            <a:spLocks noChangeArrowheads="1"/>
          </p:cNvSpPr>
          <p:nvPr/>
        </p:nvSpPr>
        <p:spPr bwMode="auto">
          <a:xfrm>
            <a:off x="198438" y="3860800"/>
            <a:ext cx="1944687" cy="1008063"/>
          </a:xfrm>
          <a:prstGeom prst="ellipse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1" name="AutoShape 16"/>
          <p:cNvSpPr>
            <a:spLocks noChangeArrowheads="1"/>
          </p:cNvSpPr>
          <p:nvPr/>
        </p:nvSpPr>
        <p:spPr bwMode="auto">
          <a:xfrm>
            <a:off x="2484438" y="1989138"/>
            <a:ext cx="1223962" cy="215900"/>
          </a:xfrm>
          <a:prstGeom prst="notchedRightArrow">
            <a:avLst>
              <a:gd name="adj1" fmla="val 50000"/>
              <a:gd name="adj2" fmla="val 141728"/>
            </a:avLst>
          </a:prstGeom>
          <a:solidFill>
            <a:srgbClr val="88B9F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2" name="AutoShape 17"/>
          <p:cNvSpPr>
            <a:spLocks noChangeArrowheads="1"/>
          </p:cNvSpPr>
          <p:nvPr/>
        </p:nvSpPr>
        <p:spPr bwMode="auto">
          <a:xfrm>
            <a:off x="5580063" y="1989138"/>
            <a:ext cx="1223962" cy="215900"/>
          </a:xfrm>
          <a:prstGeom prst="notchedRightArrow">
            <a:avLst>
              <a:gd name="adj1" fmla="val 50000"/>
              <a:gd name="adj2" fmla="val 141728"/>
            </a:avLst>
          </a:prstGeom>
          <a:solidFill>
            <a:srgbClr val="88B9F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3" name="AutoShape 18"/>
          <p:cNvSpPr>
            <a:spLocks noChangeArrowheads="1"/>
          </p:cNvSpPr>
          <p:nvPr/>
        </p:nvSpPr>
        <p:spPr bwMode="auto">
          <a:xfrm rot="9675590">
            <a:off x="2066925" y="3676650"/>
            <a:ext cx="1873250" cy="215900"/>
          </a:xfrm>
          <a:prstGeom prst="notchedRightArrow">
            <a:avLst>
              <a:gd name="adj1" fmla="val 50000"/>
              <a:gd name="adj2" fmla="val 216912"/>
            </a:avLst>
          </a:prstGeom>
          <a:solidFill>
            <a:srgbClr val="88B9F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4" name="AutoShape 19"/>
          <p:cNvSpPr>
            <a:spLocks noChangeArrowheads="1"/>
          </p:cNvSpPr>
          <p:nvPr/>
        </p:nvSpPr>
        <p:spPr bwMode="auto">
          <a:xfrm rot="9701727">
            <a:off x="5581650" y="2659063"/>
            <a:ext cx="1792288" cy="215900"/>
          </a:xfrm>
          <a:prstGeom prst="notchedRightArrow">
            <a:avLst>
              <a:gd name="adj1" fmla="val 50000"/>
              <a:gd name="adj2" fmla="val 207537"/>
            </a:avLst>
          </a:prstGeom>
          <a:solidFill>
            <a:srgbClr val="88B9F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5" name="AutoShape 20"/>
          <p:cNvSpPr>
            <a:spLocks noChangeArrowheads="1"/>
          </p:cNvSpPr>
          <p:nvPr/>
        </p:nvSpPr>
        <p:spPr bwMode="auto">
          <a:xfrm>
            <a:off x="2555875" y="4292600"/>
            <a:ext cx="1223963" cy="215900"/>
          </a:xfrm>
          <a:prstGeom prst="notchedRightArrow">
            <a:avLst>
              <a:gd name="adj1" fmla="val 50000"/>
              <a:gd name="adj2" fmla="val 141728"/>
            </a:avLst>
          </a:prstGeom>
          <a:solidFill>
            <a:srgbClr val="88B9F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6" name="AutoShape 21"/>
          <p:cNvSpPr>
            <a:spLocks noChangeArrowheads="1"/>
          </p:cNvSpPr>
          <p:nvPr/>
        </p:nvSpPr>
        <p:spPr bwMode="auto">
          <a:xfrm>
            <a:off x="5724525" y="4292600"/>
            <a:ext cx="1223963" cy="215900"/>
          </a:xfrm>
          <a:prstGeom prst="notchedRightArrow">
            <a:avLst>
              <a:gd name="adj1" fmla="val 50000"/>
              <a:gd name="adj2" fmla="val 141728"/>
            </a:avLst>
          </a:prstGeom>
          <a:solidFill>
            <a:srgbClr val="88B9F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7" name="Text Box 22"/>
          <p:cNvSpPr txBox="1">
            <a:spLocks noChangeArrowheads="1"/>
          </p:cNvSpPr>
          <p:nvPr/>
        </p:nvSpPr>
        <p:spPr bwMode="auto">
          <a:xfrm>
            <a:off x="2339752" y="1412776"/>
            <a:ext cx="136864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200" b="1" dirty="0" smtClean="0">
                <a:latin typeface="Times New Roman" pitchFamily="18" charset="0"/>
              </a:rPr>
              <a:t>:0,25</a:t>
            </a:r>
            <a:endParaRPr lang="ru-RU" sz="3200" b="1" dirty="0">
              <a:latin typeface="Times New Roman" pitchFamily="18" charset="0"/>
            </a:endParaRPr>
          </a:p>
        </p:txBody>
      </p:sp>
      <p:sp>
        <p:nvSpPr>
          <p:cNvPr id="18" name="Text Box 23"/>
          <p:cNvSpPr txBox="1">
            <a:spLocks noChangeArrowheads="1"/>
          </p:cNvSpPr>
          <p:nvPr/>
        </p:nvSpPr>
        <p:spPr bwMode="auto">
          <a:xfrm>
            <a:off x="2771775" y="3860800"/>
            <a:ext cx="1152525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200" b="1">
                <a:latin typeface="Times New Roman" pitchFamily="18" charset="0"/>
              </a:rPr>
              <a:t>:5</a:t>
            </a:r>
            <a:endParaRPr lang="ru-RU" sz="3200" b="1">
              <a:latin typeface="Times New Roman" pitchFamily="18" charset="0"/>
            </a:endParaRPr>
          </a:p>
        </p:txBody>
      </p:sp>
      <p:sp>
        <p:nvSpPr>
          <p:cNvPr id="19" name="Text Box 24"/>
          <p:cNvSpPr txBox="1">
            <a:spLocks noChangeArrowheads="1"/>
          </p:cNvSpPr>
          <p:nvPr/>
        </p:nvSpPr>
        <p:spPr bwMode="auto">
          <a:xfrm rot="-942120">
            <a:off x="6084888" y="2182813"/>
            <a:ext cx="11525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200" b="1" dirty="0" smtClean="0">
                <a:latin typeface="Times New Roman" pitchFamily="18" charset="0"/>
              </a:rPr>
              <a:t>:0,1</a:t>
            </a:r>
            <a:endParaRPr lang="ru-RU" sz="3200" b="1" dirty="0">
              <a:latin typeface="Times New Roman" pitchFamily="18" charset="0"/>
            </a:endParaRPr>
          </a:p>
        </p:txBody>
      </p:sp>
      <p:sp>
        <p:nvSpPr>
          <p:cNvPr id="20" name="Text Box 25"/>
          <p:cNvSpPr txBox="1">
            <a:spLocks noChangeArrowheads="1"/>
          </p:cNvSpPr>
          <p:nvPr/>
        </p:nvSpPr>
        <p:spPr bwMode="auto">
          <a:xfrm rot="-1243440">
            <a:off x="2411413" y="3190875"/>
            <a:ext cx="11525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200" b="1" dirty="0">
                <a:latin typeface="Times New Roman" pitchFamily="18" charset="0"/>
              </a:rPr>
              <a:t>:</a:t>
            </a:r>
            <a:r>
              <a:rPr lang="uk-UA" sz="3200" b="1" dirty="0" smtClean="0">
                <a:latin typeface="Times New Roman" pitchFamily="18" charset="0"/>
              </a:rPr>
              <a:t>100</a:t>
            </a:r>
            <a:endParaRPr lang="ru-RU" sz="3200" b="1" dirty="0">
              <a:latin typeface="Times New Roman" pitchFamily="18" charset="0"/>
            </a:endParaRPr>
          </a:p>
        </p:txBody>
      </p:sp>
      <p:sp>
        <p:nvSpPr>
          <p:cNvPr id="21" name="Text Box 26"/>
          <p:cNvSpPr txBox="1">
            <a:spLocks noChangeArrowheads="1"/>
          </p:cNvSpPr>
          <p:nvPr/>
        </p:nvSpPr>
        <p:spPr bwMode="auto">
          <a:xfrm>
            <a:off x="5580063" y="1557338"/>
            <a:ext cx="11525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200" b="1" dirty="0" smtClean="0">
                <a:latin typeface="Times New Roman" pitchFamily="18" charset="0"/>
              </a:rPr>
              <a:t>:0,2</a:t>
            </a:r>
            <a:endParaRPr lang="ru-RU" sz="3200" b="1" dirty="0">
              <a:latin typeface="Times New Roman" pitchFamily="18" charset="0"/>
            </a:endParaRPr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5795963" y="3860800"/>
            <a:ext cx="1152525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200" b="1">
                <a:latin typeface="Times New Roman" pitchFamily="18" charset="0"/>
              </a:rPr>
              <a:t>:2</a:t>
            </a:r>
            <a:endParaRPr lang="ru-RU" sz="3200" b="1">
              <a:latin typeface="Times New Roman" pitchFamily="18" charset="0"/>
            </a:endParaRPr>
          </a:p>
        </p:txBody>
      </p:sp>
      <p:sp>
        <p:nvSpPr>
          <p:cNvPr id="24" name="Заголовок 1"/>
          <p:cNvSpPr txBox="1">
            <a:spLocks/>
          </p:cNvSpPr>
          <p:nvPr/>
        </p:nvSpPr>
        <p:spPr>
          <a:xfrm>
            <a:off x="468313" y="188913"/>
            <a:ext cx="8229600" cy="1143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 kern="1200">
                <a:ln w="50800"/>
                <a:solidFill>
                  <a:srgbClr val="17375E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17375E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17375E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17375E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17375E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17375E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17375E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17375E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17375E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uk-UA" sz="5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Гра “Ланцюжок”</a:t>
            </a:r>
            <a:endParaRPr lang="ru-RU" sz="54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280102" y="5589240"/>
            <a:ext cx="2880320" cy="83099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uk-UA" sz="4800" b="1" dirty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Молодці! </a:t>
            </a:r>
            <a:endParaRPr lang="ru-RU" sz="4800" b="1" dirty="0">
              <a:ln w="1905"/>
              <a:solidFill>
                <a:schemeClr val="tx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Oval 9"/>
          <p:cNvSpPr>
            <a:spLocks noChangeArrowheads="1"/>
          </p:cNvSpPr>
          <p:nvPr/>
        </p:nvSpPr>
        <p:spPr bwMode="auto">
          <a:xfrm>
            <a:off x="7092280" y="5373216"/>
            <a:ext cx="2051720" cy="1063625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990099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90099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uk-UA" dirty="0" smtClean="0">
                <a:latin typeface="Calibri" pitchFamily="34" charset="0"/>
              </a:rPr>
              <a:t>  </a:t>
            </a:r>
            <a:r>
              <a:rPr lang="uk-UA" sz="6000" b="1" dirty="0" smtClean="0">
                <a:latin typeface="Calibri" pitchFamily="34" charset="0"/>
              </a:rPr>
              <a:t>1,45</a:t>
            </a:r>
            <a:endParaRPr lang="ru-RU" sz="6000" b="1" dirty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4.52359E-6 L -0.00469 -0.21392 " pathEditMode="relative" rAng="0" ptsTypes="AA">
                                      <p:cBhvr>
                                        <p:cTn id="104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0" y="-10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/>
      <p:bldP spid="18" grpId="0"/>
      <p:bldP spid="19" grpId="0"/>
      <p:bldP spid="20" grpId="0"/>
      <p:bldP spid="21" grpId="0"/>
      <p:bldP spid="22" grpId="0"/>
      <p:bldP spid="24" grpId="0" animBg="1"/>
      <p:bldP spid="25" grpId="0" animBg="1"/>
      <p:bldP spid="26" grpId="0" animBg="1"/>
      <p:bldP spid="26" grpId="1" animBg="1"/>
      <p:bldP spid="26" grpId="2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2" descr="Результат пошуку зображень за запитом казкові герої чіп і дейл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4580" name="AutoShape 4" descr="Результат пошуку зображень за запитом казкові герої чіп і дейл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4582" name="AutoShape 6" descr="Результат пошуку зображень за запитом казкові герої чіп і дейл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107504" y="63655"/>
            <a:ext cx="9036496" cy="262159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81636" tIns="40818" rIns="81636" bIns="40818" rtlCol="0">
            <a:spAutoFit/>
          </a:bodyPr>
          <a:lstStyle/>
          <a:p>
            <a:r>
              <a:rPr lang="uk-UA" sz="2800" b="1" dirty="0" smtClean="0"/>
              <a:t>№ 1484. З двох пунктів відстань між якими 9 км, одночасно назустріч один одному виїхали Чіп і Дейл на самокатах. Швидкість </a:t>
            </a:r>
            <a:r>
              <a:rPr lang="uk-UA" sz="2800" b="1" dirty="0" err="1" smtClean="0"/>
              <a:t>Чіпа</a:t>
            </a:r>
            <a:r>
              <a:rPr lang="uk-UA" sz="2800" b="1" dirty="0" smtClean="0"/>
              <a:t> дорівнює 10,5км/</a:t>
            </a:r>
            <a:r>
              <a:rPr lang="uk-UA" sz="2800" b="1" dirty="0" err="1" smtClean="0"/>
              <a:t>год</a:t>
            </a:r>
            <a:r>
              <a:rPr lang="uk-UA" sz="2800" b="1" dirty="0" smtClean="0"/>
              <a:t>,</a:t>
            </a:r>
          </a:p>
          <a:p>
            <a:r>
              <a:rPr lang="uk-UA" sz="2800" b="1" dirty="0" smtClean="0"/>
              <a:t>а </a:t>
            </a:r>
            <a:r>
              <a:rPr lang="uk-UA" sz="2800" b="1" dirty="0" err="1" smtClean="0"/>
              <a:t>швидість</a:t>
            </a:r>
            <a:r>
              <a:rPr lang="uk-UA" sz="2800" b="1" dirty="0" smtClean="0"/>
              <a:t> Дейла – у 1,4 </a:t>
            </a:r>
            <a:r>
              <a:rPr lang="uk-UA" sz="2800" b="1" dirty="0" err="1" smtClean="0"/>
              <a:t>менша.Через</a:t>
            </a:r>
            <a:r>
              <a:rPr lang="uk-UA" sz="2800" b="1" dirty="0" smtClean="0"/>
              <a:t> який час вони зустрінуться</a:t>
            </a:r>
            <a:r>
              <a:rPr lang="en-US" sz="2800" b="1" dirty="0" smtClean="0"/>
              <a:t>?</a:t>
            </a:r>
            <a:r>
              <a:rPr lang="uk-UA" sz="2800" b="1" dirty="0" smtClean="0"/>
              <a:t> </a:t>
            </a:r>
            <a:endParaRPr lang="uk-UA" sz="2800" b="1" dirty="0"/>
          </a:p>
          <a:p>
            <a:endParaRPr lang="ru-RU" sz="2500" dirty="0"/>
          </a:p>
        </p:txBody>
      </p:sp>
      <p:pic>
        <p:nvPicPr>
          <p:cNvPr id="9" name="Picture 6" descr="Правый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18" b="28293"/>
          <a:stretch>
            <a:fillRect/>
          </a:stretch>
        </p:blipFill>
        <p:spPr bwMode="auto">
          <a:xfrm>
            <a:off x="323528" y="4365104"/>
            <a:ext cx="2304256" cy="1239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0" descr="Результат пошуку зображень за запитом казкові герої чіп і дейл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3608" y="4365104"/>
            <a:ext cx="792088" cy="936104"/>
          </a:xfrm>
          <a:prstGeom prst="rect">
            <a:avLst/>
          </a:prstGeom>
          <a:noFill/>
        </p:spPr>
      </p:pic>
      <p:pic>
        <p:nvPicPr>
          <p:cNvPr id="11" name="Picture 4" descr="Левый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b="28381"/>
          <a:stretch>
            <a:fillRect/>
          </a:stretch>
        </p:blipFill>
        <p:spPr bwMode="auto">
          <a:xfrm flipH="1">
            <a:off x="6372199" y="4365104"/>
            <a:ext cx="2098461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8" descr="Чип и Дейл спешат на помощь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20272" y="4221088"/>
            <a:ext cx="853018" cy="1080120"/>
          </a:xfrm>
          <a:prstGeom prst="rect">
            <a:avLst/>
          </a:prstGeom>
          <a:noFill/>
        </p:spPr>
      </p:pic>
      <p:cxnSp>
        <p:nvCxnSpPr>
          <p:cNvPr id="13" name="Прямая со стрелкой 12"/>
          <p:cNvCxnSpPr/>
          <p:nvPr/>
        </p:nvCxnSpPr>
        <p:spPr>
          <a:xfrm flipV="1">
            <a:off x="1115616" y="5517232"/>
            <a:ext cx="7488832" cy="72008"/>
          </a:xfrm>
          <a:prstGeom prst="straightConnector1">
            <a:avLst/>
          </a:prstGeom>
          <a:ln w="571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355976" y="5661248"/>
            <a:ext cx="1368151" cy="46715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lIns="81636" tIns="40818" rIns="81636" bIns="40818" rtlCol="0">
            <a:spAutoFit/>
          </a:bodyPr>
          <a:lstStyle/>
          <a:p>
            <a:r>
              <a:rPr lang="en-US" sz="2500" b="1" dirty="0" smtClean="0"/>
              <a:t> 9</a:t>
            </a:r>
            <a:r>
              <a:rPr lang="uk-UA" sz="2500" b="1" dirty="0" smtClean="0"/>
              <a:t>км</a:t>
            </a:r>
            <a:endParaRPr lang="ru-RU" sz="2500" b="1" dirty="0"/>
          </a:p>
        </p:txBody>
      </p:sp>
      <p:sp>
        <p:nvSpPr>
          <p:cNvPr id="24588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4587" name="Picture 11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63688" y="3645024"/>
            <a:ext cx="2371725" cy="697607"/>
          </a:xfrm>
          <a:prstGeom prst="rect">
            <a:avLst/>
          </a:prstGeom>
          <a:noFill/>
        </p:spPr>
      </p:pic>
      <p:sp>
        <p:nvSpPr>
          <p:cNvPr id="24589" name="Rectangle 13"/>
          <p:cNvSpPr>
            <a:spLocks noChangeArrowheads="1"/>
          </p:cNvSpPr>
          <p:nvPr/>
        </p:nvSpPr>
        <p:spPr bwMode="auto">
          <a:xfrm>
            <a:off x="0" y="8667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7" name="Прямая со стрелкой 36"/>
          <p:cNvCxnSpPr/>
          <p:nvPr/>
        </p:nvCxnSpPr>
        <p:spPr>
          <a:xfrm>
            <a:off x="1907704" y="4293096"/>
            <a:ext cx="2232248" cy="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91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4590" name="Picture 14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4048" y="3429000"/>
            <a:ext cx="2314575" cy="648072"/>
          </a:xfrm>
          <a:prstGeom prst="rect">
            <a:avLst/>
          </a:prstGeom>
          <a:noFill/>
        </p:spPr>
      </p:pic>
      <p:sp>
        <p:nvSpPr>
          <p:cNvPr id="24592" name="Rectangle 16"/>
          <p:cNvSpPr>
            <a:spLocks noChangeArrowheads="1"/>
          </p:cNvSpPr>
          <p:nvPr/>
        </p:nvSpPr>
        <p:spPr bwMode="auto">
          <a:xfrm>
            <a:off x="0" y="8953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8" name="Прямая со стрелкой 47"/>
          <p:cNvCxnSpPr/>
          <p:nvPr/>
        </p:nvCxnSpPr>
        <p:spPr>
          <a:xfrm flipH="1">
            <a:off x="5076056" y="4077072"/>
            <a:ext cx="2304256" cy="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395536" y="6211669"/>
            <a:ext cx="4392488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uk-UA" sz="3600" b="1" dirty="0" smtClean="0"/>
              <a:t>Відповідь:  </a:t>
            </a:r>
            <a:r>
              <a:rPr lang="en-US" sz="3600" b="1" dirty="0" smtClean="0"/>
              <a:t>0</a:t>
            </a:r>
            <a:r>
              <a:rPr lang="uk-UA" sz="3600" b="1" dirty="0" smtClean="0"/>
              <a:t>,</a:t>
            </a:r>
            <a:r>
              <a:rPr lang="en-US" sz="3600" b="1" dirty="0" smtClean="0"/>
              <a:t>5 </a:t>
            </a:r>
            <a:r>
              <a:rPr lang="uk-UA" sz="3600" b="1" dirty="0" smtClean="0"/>
              <a:t>год.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45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4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45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45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3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3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9" grpId="0" animBg="1"/>
      <p:bldP spid="5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4463480" y="0"/>
            <a:ext cx="4680520" cy="707886"/>
          </a:xfrm>
          <a:prstGeom prst="rect">
            <a:avLst/>
          </a:prstGeom>
          <a:solidFill>
            <a:srgbClr val="FFFF00"/>
          </a:solidFill>
          <a:ln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ru-RU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Домашнє завдання</a:t>
            </a:r>
          </a:p>
        </p:txBody>
      </p:sp>
      <p:sp>
        <p:nvSpPr>
          <p:cNvPr id="3" name="Прямоугольник 5"/>
          <p:cNvSpPr>
            <a:spLocks noChangeArrowheads="1"/>
          </p:cNvSpPr>
          <p:nvPr/>
        </p:nvSpPr>
        <p:spPr bwMode="auto">
          <a:xfrm>
            <a:off x="1" y="692696"/>
            <a:ext cx="9143999" cy="3046988"/>
          </a:xfrm>
          <a:prstGeom prst="rect">
            <a:avLst/>
          </a:prstGeom>
          <a:solidFill>
            <a:srgbClr val="FFFF00"/>
          </a:solidFill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0" hangingPunct="0"/>
            <a:r>
              <a:rPr lang="uk-UA" sz="3200" b="1" dirty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Вивчити </a:t>
            </a:r>
            <a:r>
              <a:rPr lang="uk-UA" sz="32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правила </a:t>
            </a:r>
            <a:r>
              <a:rPr lang="uk-UA" sz="3200" b="1" dirty="0" err="1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діленя</a:t>
            </a:r>
            <a:r>
              <a:rPr lang="uk-UA" sz="32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десятковий дробів.</a:t>
            </a:r>
          </a:p>
          <a:p>
            <a:pPr eaLnBrk="0" hangingPunct="0"/>
            <a:r>
              <a:rPr lang="uk-UA" sz="32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 § 41 </a:t>
            </a:r>
            <a:r>
              <a:rPr lang="uk-UA" sz="3200" b="1" dirty="0" err="1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</a:t>
            </a:r>
            <a:r>
              <a:rPr lang="uk-UA" sz="32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237- 242.)</a:t>
            </a:r>
          </a:p>
          <a:p>
            <a:pPr eaLnBrk="0" hangingPunct="0"/>
            <a:r>
              <a:rPr lang="uk-UA" sz="32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Виконати </a:t>
            </a:r>
            <a:r>
              <a:rPr lang="uk-UA" sz="3200" b="1" dirty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вправи (</a:t>
            </a:r>
            <a:r>
              <a:rPr lang="uk-UA" sz="3200" b="1" dirty="0" err="1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подiбнi</a:t>
            </a:r>
            <a:r>
              <a:rPr lang="uk-UA" sz="3200" b="1" dirty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 </a:t>
            </a:r>
            <a:r>
              <a:rPr lang="uk-UA" sz="3200" b="1" dirty="0" err="1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змiстом</a:t>
            </a:r>
            <a:r>
              <a:rPr lang="uk-UA" sz="3200" b="1" dirty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за </a:t>
            </a:r>
            <a:r>
              <a:rPr lang="uk-UA" sz="3200" b="1" dirty="0" err="1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рiвнем</a:t>
            </a:r>
            <a:r>
              <a:rPr lang="uk-UA" sz="3200" b="1" dirty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uk-UA" sz="3200" b="1" dirty="0" err="1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складностi</a:t>
            </a:r>
            <a:r>
              <a:rPr lang="uk-UA" sz="3200" b="1" dirty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uk-UA" sz="32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 тих які розв’язувались у класі</a:t>
            </a:r>
            <a:r>
              <a:rPr lang="uk-UA" sz="32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 № 1442 (1;5); № 1145; №155(1);</a:t>
            </a:r>
          </a:p>
          <a:p>
            <a:pPr eaLnBrk="0" hangingPunct="0"/>
            <a:r>
              <a:rPr lang="uk-UA" sz="32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№ 1457(1); </a:t>
            </a:r>
            <a:r>
              <a:rPr lang="uk-UA" sz="3200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№1479(5)  </a:t>
            </a:r>
            <a:r>
              <a:rPr lang="uk-UA" sz="3200" b="1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додоткова</a:t>
            </a:r>
            <a:r>
              <a:rPr lang="uk-UA" sz="32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для бажаючих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4581128"/>
            <a:ext cx="4427984" cy="227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7" descr="78ce56ae5fa75ac85e3ab5e321d88a9d">
            <a:hlinkClick r:id="rId4"/>
          </p:cNvPr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4725144"/>
            <a:ext cx="4572000" cy="2132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31619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0"/>
          <p:cNvSpPr txBox="1">
            <a:spLocks noChangeArrowheads="1"/>
          </p:cNvSpPr>
          <p:nvPr/>
        </p:nvSpPr>
        <p:spPr bwMode="auto">
          <a:xfrm>
            <a:off x="3178969" y="2357438"/>
            <a:ext cx="2357438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0" hangingPunct="0">
              <a:defRPr/>
            </a:pPr>
            <a:endParaRPr lang="ru-RU" sz="4800" b="1" kern="0" dirty="0">
              <a:solidFill>
                <a:srgbClr val="FF0000"/>
              </a:solidFill>
            </a:endParaRPr>
          </a:p>
        </p:txBody>
      </p:sp>
      <p:sp>
        <p:nvSpPr>
          <p:cNvPr id="31747" name="TextBox 3"/>
          <p:cNvSpPr txBox="1">
            <a:spLocks noChangeArrowheads="1"/>
          </p:cNvSpPr>
          <p:nvPr/>
        </p:nvSpPr>
        <p:spPr bwMode="auto">
          <a:xfrm>
            <a:off x="467545" y="188642"/>
            <a:ext cx="5724638" cy="169277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uk-UA" sz="5400" b="1" u="sng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Підсумок уроку.</a:t>
            </a:r>
          </a:p>
          <a:p>
            <a:pPr algn="l">
              <a:lnSpc>
                <a:spcPct val="100000"/>
              </a:lnSpc>
              <a:spcBef>
                <a:spcPct val="0"/>
              </a:spcBef>
            </a:pP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100000"/>
              </a:lnSpc>
              <a:spcBef>
                <a:spcPct val="0"/>
              </a:spcBef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48" name="TextBox 4"/>
          <p:cNvSpPr txBox="1">
            <a:spLocks noChangeArrowheads="1"/>
          </p:cNvSpPr>
          <p:nvPr/>
        </p:nvSpPr>
        <p:spPr bwMode="auto">
          <a:xfrm>
            <a:off x="0" y="1916832"/>
            <a:ext cx="655439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1. Під час проведення уроку мені 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444208" y="1916834"/>
            <a:ext cx="230425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uk-UA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сподобалось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50" name="TextBox 7"/>
          <p:cNvSpPr txBox="1">
            <a:spLocks noChangeArrowheads="1"/>
          </p:cNvSpPr>
          <p:nvPr/>
        </p:nvSpPr>
        <p:spPr bwMode="auto">
          <a:xfrm>
            <a:off x="323528" y="2571750"/>
            <a:ext cx="387342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2. Свої знання я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707904" y="2636912"/>
            <a:ext cx="309634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uk-UA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поповнив …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52" name="TextBox 9"/>
          <p:cNvSpPr txBox="1">
            <a:spLocks noChangeArrowheads="1"/>
          </p:cNvSpPr>
          <p:nvPr/>
        </p:nvSpPr>
        <p:spPr bwMode="auto">
          <a:xfrm>
            <a:off x="179512" y="3357563"/>
            <a:ext cx="289230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3. Я добре 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911080" y="3284984"/>
            <a:ext cx="225028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uk-UA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виконав … 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0" y="4143375"/>
            <a:ext cx="751879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4. Я вважаю, що поставлену мету ми…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175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5373216"/>
            <a:ext cx="2533824" cy="1248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Рисунок 79" descr="сова.png"/>
          <p:cNvPicPr>
            <a:picLocks noChangeAspect="1"/>
          </p:cNvPicPr>
          <p:nvPr/>
        </p:nvPicPr>
        <p:blipFill>
          <a:blip r:embed="rId3" cstate="print">
            <a:lum bright="-10000" contrast="40000"/>
          </a:blip>
          <a:srcRect/>
          <a:stretch>
            <a:fillRect/>
          </a:stretch>
        </p:blipFill>
        <p:spPr bwMode="auto">
          <a:xfrm>
            <a:off x="7236296" y="0"/>
            <a:ext cx="1700808" cy="1916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6228184" y="4581128"/>
            <a:ext cx="291581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uk-UA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виконали … 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656927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317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17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 tmFilter="0,0; .5, 1; 1, 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animBg="1"/>
      <p:bldP spid="31748" grpId="0"/>
      <p:bldP spid="6" grpId="0"/>
      <p:bldP spid="31750" grpId="0"/>
      <p:bldP spid="9" grpId="0"/>
      <p:bldP spid="31752" grpId="0"/>
      <p:bldP spid="11" grpId="0"/>
      <p:bldP spid="12" grpId="0"/>
      <p:bldP spid="1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316" y="692152"/>
            <a:ext cx="703659" cy="81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WordArt 18"/>
          <p:cNvSpPr>
            <a:spLocks noChangeArrowheads="1" noChangeShapeType="1" noTextEdit="1"/>
          </p:cNvSpPr>
          <p:nvPr/>
        </p:nvSpPr>
        <p:spPr bwMode="auto">
          <a:xfrm>
            <a:off x="1871664" y="981077"/>
            <a:ext cx="378619" cy="460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FF66"/>
                </a:solidFill>
                <a:latin typeface="Arial"/>
                <a:cs typeface="Arial"/>
              </a:rPr>
              <a:t>М</a:t>
            </a:r>
          </a:p>
        </p:txBody>
      </p:sp>
      <p:pic>
        <p:nvPicPr>
          <p:cNvPr id="1029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65786" y="1268415"/>
            <a:ext cx="758428" cy="884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WordArt 19"/>
          <p:cNvSpPr>
            <a:spLocks noChangeArrowheads="1" noChangeShapeType="1" noTextEdit="1"/>
          </p:cNvSpPr>
          <p:nvPr/>
        </p:nvSpPr>
        <p:spPr bwMode="auto">
          <a:xfrm>
            <a:off x="2574132" y="1557340"/>
            <a:ext cx="378619" cy="460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FF66"/>
                </a:solidFill>
                <a:latin typeface="Arial"/>
                <a:cs typeface="Arial"/>
              </a:rPr>
              <a:t>О</a:t>
            </a:r>
          </a:p>
        </p:txBody>
      </p:sp>
      <p:pic>
        <p:nvPicPr>
          <p:cNvPr id="1031" name="Picture 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5410" y="1844677"/>
            <a:ext cx="703659" cy="81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WordArt 23"/>
          <p:cNvSpPr>
            <a:spLocks noChangeArrowheads="1" noChangeShapeType="1" noTextEdit="1"/>
          </p:cNvSpPr>
          <p:nvPr/>
        </p:nvSpPr>
        <p:spPr bwMode="auto">
          <a:xfrm>
            <a:off x="3330180" y="2133602"/>
            <a:ext cx="378619" cy="460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FF66"/>
                </a:solidFill>
                <a:latin typeface="Arial"/>
                <a:cs typeface="Arial"/>
              </a:rPr>
              <a:t>Л</a:t>
            </a:r>
          </a:p>
        </p:txBody>
      </p:sp>
      <p:pic>
        <p:nvPicPr>
          <p:cNvPr id="1033" name="Picture 1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86226" y="2349502"/>
            <a:ext cx="703660" cy="81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4" name="WordArt 20"/>
          <p:cNvSpPr>
            <a:spLocks noChangeArrowheads="1" noChangeShapeType="1" noTextEdit="1"/>
          </p:cNvSpPr>
          <p:nvPr/>
        </p:nvSpPr>
        <p:spPr bwMode="auto">
          <a:xfrm>
            <a:off x="4139805" y="2636840"/>
            <a:ext cx="378619" cy="460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FF66"/>
                </a:solidFill>
                <a:latin typeface="Arial"/>
                <a:cs typeface="Arial"/>
              </a:rPr>
              <a:t>О</a:t>
            </a:r>
          </a:p>
        </p:txBody>
      </p:sp>
      <p:pic>
        <p:nvPicPr>
          <p:cNvPr id="1035" name="Picture 1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842272" y="2781302"/>
            <a:ext cx="703659" cy="81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6" name="WordArt 21"/>
          <p:cNvSpPr>
            <a:spLocks noChangeArrowheads="1" noChangeShapeType="1" noTextEdit="1"/>
          </p:cNvSpPr>
          <p:nvPr/>
        </p:nvSpPr>
        <p:spPr bwMode="auto">
          <a:xfrm>
            <a:off x="4950620" y="3141663"/>
            <a:ext cx="378619" cy="387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FF66"/>
                </a:solidFill>
                <a:latin typeface="Arial"/>
                <a:cs typeface="Arial"/>
              </a:rPr>
              <a:t>Д</a:t>
            </a:r>
          </a:p>
        </p:txBody>
      </p:sp>
      <p:pic>
        <p:nvPicPr>
          <p:cNvPr id="1037" name="Picture 10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651897" y="3284538"/>
            <a:ext cx="703659" cy="81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8" name="WordArt 22"/>
          <p:cNvSpPr>
            <a:spLocks noChangeArrowheads="1" noChangeShapeType="1" noTextEdit="1"/>
          </p:cNvSpPr>
          <p:nvPr/>
        </p:nvSpPr>
        <p:spPr bwMode="auto">
          <a:xfrm>
            <a:off x="5760245" y="3573465"/>
            <a:ext cx="378619" cy="460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FF66"/>
                </a:solidFill>
                <a:latin typeface="Arial"/>
                <a:cs typeface="Arial"/>
              </a:rPr>
              <a:t>Ц</a:t>
            </a:r>
          </a:p>
        </p:txBody>
      </p:sp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407944" y="3789365"/>
            <a:ext cx="758429" cy="884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0" name="WordArt 25"/>
          <p:cNvSpPr>
            <a:spLocks noChangeArrowheads="1" noChangeShapeType="1" noTextEdit="1"/>
          </p:cNvSpPr>
          <p:nvPr/>
        </p:nvSpPr>
        <p:spPr bwMode="auto">
          <a:xfrm>
            <a:off x="6624639" y="4076702"/>
            <a:ext cx="107156" cy="460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FF66"/>
                </a:solidFill>
                <a:latin typeface="Arial"/>
                <a:cs typeface="Arial"/>
              </a:rPr>
              <a:t>і</a:t>
            </a:r>
          </a:p>
        </p:txBody>
      </p:sp>
      <p:pic>
        <p:nvPicPr>
          <p:cNvPr id="1041" name="Picture 26" descr="001"/>
          <p:cNvPicPr>
            <a:picLocks noChangeAspect="1" noChangeArrowheads="1" noCrop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 rot="938793">
            <a:off x="5269706" y="1047752"/>
            <a:ext cx="1620441" cy="17383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  <p:sp>
        <p:nvSpPr>
          <p:cNvPr id="19" name="WordArt 5"/>
          <p:cNvSpPr>
            <a:spLocks noChangeArrowheads="1" noChangeShapeType="1" noTextEdit="1"/>
          </p:cNvSpPr>
          <p:nvPr/>
        </p:nvSpPr>
        <p:spPr bwMode="auto">
          <a:xfrm>
            <a:off x="2033589" y="4797154"/>
            <a:ext cx="5347097" cy="146077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Дякую</a:t>
            </a:r>
            <a:r>
              <a:rPr lang="ru-RU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 за  урок!</a:t>
            </a:r>
          </a:p>
        </p:txBody>
      </p:sp>
    </p:spTree>
    <p:extLst>
      <p:ext uri="{BB962C8B-B14F-4D97-AF65-F5344CB8AC3E}">
        <p14:creationId xmlns:p14="http://schemas.microsoft.com/office/powerpoint/2010/main" val="4265392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47"/>
          <p:cNvSpPr>
            <a:spLocks noChangeArrowheads="1"/>
          </p:cNvSpPr>
          <p:nvPr/>
        </p:nvSpPr>
        <p:spPr bwMode="ltGray">
          <a:xfrm rot="5400000" flipH="1">
            <a:off x="-2016918" y="1910556"/>
            <a:ext cx="4032250" cy="3929063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771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744" y="10800"/>
                </a:moveTo>
                <a:cubicBezTo>
                  <a:pt x="10744" y="10769"/>
                  <a:pt x="10769" y="10744"/>
                  <a:pt x="10800" y="10744"/>
                </a:cubicBezTo>
                <a:cubicBezTo>
                  <a:pt x="10830" y="10743"/>
                  <a:pt x="10855" y="10769"/>
                  <a:pt x="10856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ru-RU"/>
          </a:p>
        </p:txBody>
      </p:sp>
      <p:sp>
        <p:nvSpPr>
          <p:cNvPr id="5" name="AutoShape 46"/>
          <p:cNvSpPr>
            <a:spLocks noChangeArrowheads="1"/>
          </p:cNvSpPr>
          <p:nvPr/>
        </p:nvSpPr>
        <p:spPr bwMode="ltGray">
          <a:xfrm rot="5400000">
            <a:off x="-2422526" y="1474788"/>
            <a:ext cx="4824413" cy="4770438"/>
          </a:xfrm>
          <a:custGeom>
            <a:avLst/>
            <a:gdLst>
              <a:gd name="G0" fmla="+- 10478 0 0"/>
              <a:gd name="G1" fmla="+- -11739500 0 0"/>
              <a:gd name="G2" fmla="+- 0 0 -11739500"/>
              <a:gd name="T0" fmla="*/ 0 256 1"/>
              <a:gd name="T1" fmla="*/ 180 256 1"/>
              <a:gd name="G3" fmla="+- -11739500 T0 T1"/>
              <a:gd name="T2" fmla="*/ 0 256 1"/>
              <a:gd name="T3" fmla="*/ 90 256 1"/>
              <a:gd name="G4" fmla="+- -11739500 T2 T3"/>
              <a:gd name="G5" fmla="*/ G4 2 1"/>
              <a:gd name="T4" fmla="*/ 90 256 1"/>
              <a:gd name="T5" fmla="*/ 0 256 1"/>
              <a:gd name="G6" fmla="+- -11739500 T4 T5"/>
              <a:gd name="G7" fmla="*/ G6 2 1"/>
              <a:gd name="G8" fmla="abs -1173950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10478"/>
              <a:gd name="G18" fmla="*/ 10478 1 2"/>
              <a:gd name="G19" fmla="+- G18 5400 0"/>
              <a:gd name="G20" fmla="cos G19 -11739500"/>
              <a:gd name="G21" fmla="sin G19 -11739500"/>
              <a:gd name="G22" fmla="+- G20 10800 0"/>
              <a:gd name="G23" fmla="+- G21 10800 0"/>
              <a:gd name="G24" fmla="+- 10800 0 G20"/>
              <a:gd name="G25" fmla="+- 10478 10800 0"/>
              <a:gd name="G26" fmla="?: G9 G17 G25"/>
              <a:gd name="G27" fmla="?: G9 0 21600"/>
              <a:gd name="G28" fmla="cos 10800 -11739500"/>
              <a:gd name="G29" fmla="sin 10800 -11739500"/>
              <a:gd name="G30" fmla="sin 10478 -11739500"/>
              <a:gd name="G31" fmla="+- G28 10800 0"/>
              <a:gd name="G32" fmla="+- G29 10800 0"/>
              <a:gd name="G33" fmla="+- G30 10800 0"/>
              <a:gd name="G34" fmla="?: G4 0 G31"/>
              <a:gd name="G35" fmla="?: -11739500 G34 0"/>
              <a:gd name="G36" fmla="?: G6 G35 G31"/>
              <a:gd name="G37" fmla="+- 21600 0 G36"/>
              <a:gd name="G38" fmla="?: G4 0 G33"/>
              <a:gd name="G39" fmla="?: -1173950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162 w 21600"/>
              <a:gd name="T15" fmla="*/ 10638 h 21600"/>
              <a:gd name="T16" fmla="*/ 10800 w 21600"/>
              <a:gd name="T17" fmla="*/ 322 h 21600"/>
              <a:gd name="T18" fmla="*/ 21438 w 21600"/>
              <a:gd name="T19" fmla="*/ 10638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323" y="10641"/>
                </a:moveTo>
                <a:cubicBezTo>
                  <a:pt x="410" y="4916"/>
                  <a:pt x="5075" y="321"/>
                  <a:pt x="10800" y="322"/>
                </a:cubicBezTo>
                <a:cubicBezTo>
                  <a:pt x="16524" y="322"/>
                  <a:pt x="21189" y="4916"/>
                  <a:pt x="21276" y="10641"/>
                </a:cubicBezTo>
                <a:lnTo>
                  <a:pt x="21598" y="10636"/>
                </a:lnTo>
                <a:cubicBezTo>
                  <a:pt x="21509" y="4736"/>
                  <a:pt x="16700" y="-1"/>
                  <a:pt x="10799" y="0"/>
                </a:cubicBezTo>
                <a:cubicBezTo>
                  <a:pt x="4899" y="0"/>
                  <a:pt x="90" y="4736"/>
                  <a:pt x="1" y="10636"/>
                </a:cubicBez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ru-RU"/>
          </a:p>
        </p:txBody>
      </p:sp>
      <p:grpSp>
        <p:nvGrpSpPr>
          <p:cNvPr id="2" name="Group 53"/>
          <p:cNvGrpSpPr>
            <a:grpSpLocks/>
          </p:cNvGrpSpPr>
          <p:nvPr/>
        </p:nvGrpSpPr>
        <p:grpSpPr bwMode="auto">
          <a:xfrm>
            <a:off x="611560" y="1412776"/>
            <a:ext cx="381000" cy="381000"/>
            <a:chOff x="2078" y="1680"/>
            <a:chExt cx="1615" cy="1615"/>
          </a:xfrm>
          <a:solidFill>
            <a:srgbClr val="FF0000"/>
          </a:solidFill>
        </p:grpSpPr>
        <p:sp>
          <p:nvSpPr>
            <p:cNvPr id="23592" name="Oval 54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pFill/>
            <a:ln w="57150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93" name="Oval 55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pFill/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" name="Oval 56"/>
            <p:cNvSpPr>
              <a:spLocks noChangeArrowheads="1"/>
            </p:cNvSpPr>
            <p:nvPr/>
          </p:nvSpPr>
          <p:spPr bwMode="gray">
            <a:xfrm>
              <a:off x="2253" y="1855"/>
              <a:ext cx="1265" cy="1265"/>
            </a:xfrm>
            <a:prstGeom prst="ellipse">
              <a:avLst/>
            </a:prstGeom>
            <a:grpFill/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595" name="Oval 57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pFill/>
            <a:ln w="38100" algn="ctr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11" name="Oval 58"/>
            <p:cNvSpPr>
              <a:spLocks noChangeArrowheads="1"/>
            </p:cNvSpPr>
            <p:nvPr/>
          </p:nvSpPr>
          <p:spPr bwMode="gray">
            <a:xfrm>
              <a:off x="2334" y="1936"/>
              <a:ext cx="1097" cy="1104"/>
            </a:xfrm>
            <a:prstGeom prst="ellipse">
              <a:avLst/>
            </a:prstGeom>
            <a:grpFill/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597" name="Oval 59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pFill/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</p:grpSp>
      <p:grpSp>
        <p:nvGrpSpPr>
          <p:cNvPr id="3" name="Group 67"/>
          <p:cNvGrpSpPr>
            <a:grpSpLocks/>
          </p:cNvGrpSpPr>
          <p:nvPr/>
        </p:nvGrpSpPr>
        <p:grpSpPr bwMode="auto">
          <a:xfrm>
            <a:off x="1979712" y="2852936"/>
            <a:ext cx="381000" cy="381000"/>
            <a:chOff x="2078" y="1680"/>
            <a:chExt cx="1615" cy="1615"/>
          </a:xfrm>
          <a:solidFill>
            <a:srgbClr val="FFFF00"/>
          </a:solidFill>
        </p:grpSpPr>
        <p:sp>
          <p:nvSpPr>
            <p:cNvPr id="23580" name="Oval 68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pFill/>
            <a:ln w="57150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81" name="Oval 69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pFill/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" name="Oval 70"/>
            <p:cNvSpPr>
              <a:spLocks noChangeArrowheads="1"/>
            </p:cNvSpPr>
            <p:nvPr/>
          </p:nvSpPr>
          <p:spPr bwMode="gray">
            <a:xfrm>
              <a:off x="2253" y="1855"/>
              <a:ext cx="1265" cy="1265"/>
            </a:xfrm>
            <a:prstGeom prst="ellipse">
              <a:avLst/>
            </a:prstGeom>
            <a:grpFill/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583" name="Oval 71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pFill/>
            <a:ln w="38100" algn="ctr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25" name="Oval 72"/>
            <p:cNvSpPr>
              <a:spLocks noChangeArrowheads="1"/>
            </p:cNvSpPr>
            <p:nvPr/>
          </p:nvSpPr>
          <p:spPr bwMode="gray">
            <a:xfrm>
              <a:off x="2334" y="1936"/>
              <a:ext cx="1097" cy="1104"/>
            </a:xfrm>
            <a:prstGeom prst="ellipse">
              <a:avLst/>
            </a:prstGeom>
            <a:grpFill/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585" name="Oval 73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pFill/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</p:grpSp>
      <p:grpSp>
        <p:nvGrpSpPr>
          <p:cNvPr id="4" name="Group 74"/>
          <p:cNvGrpSpPr>
            <a:grpSpLocks/>
          </p:cNvGrpSpPr>
          <p:nvPr/>
        </p:nvGrpSpPr>
        <p:grpSpPr bwMode="auto">
          <a:xfrm>
            <a:off x="1259632" y="5517232"/>
            <a:ext cx="525016" cy="381000"/>
            <a:chOff x="2078" y="1680"/>
            <a:chExt cx="1615" cy="1615"/>
          </a:xfrm>
          <a:solidFill>
            <a:srgbClr val="002060"/>
          </a:solidFill>
        </p:grpSpPr>
        <p:sp>
          <p:nvSpPr>
            <p:cNvPr id="23574" name="Oval 75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pFill/>
            <a:ln w="57150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75" name="Oval 76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pFill/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" name="Oval 77"/>
            <p:cNvSpPr>
              <a:spLocks noChangeArrowheads="1"/>
            </p:cNvSpPr>
            <p:nvPr/>
          </p:nvSpPr>
          <p:spPr bwMode="gray">
            <a:xfrm>
              <a:off x="2253" y="1855"/>
              <a:ext cx="1265" cy="1265"/>
            </a:xfrm>
            <a:prstGeom prst="ellipse">
              <a:avLst/>
            </a:prstGeom>
            <a:grpFill/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577" name="Oval 78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pFill/>
            <a:ln w="38100" algn="ctr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32" name="Oval 79"/>
            <p:cNvSpPr>
              <a:spLocks noChangeArrowheads="1"/>
            </p:cNvSpPr>
            <p:nvPr/>
          </p:nvSpPr>
          <p:spPr bwMode="gray">
            <a:xfrm>
              <a:off x="2334" y="1936"/>
              <a:ext cx="1097" cy="1104"/>
            </a:xfrm>
            <a:prstGeom prst="ellipse">
              <a:avLst/>
            </a:prstGeom>
            <a:grpFill/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579" name="Oval 80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pFill/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</p:grpSp>
      <p:sp>
        <p:nvSpPr>
          <p:cNvPr id="43" name="AutoShape 50"/>
          <p:cNvSpPr>
            <a:spLocks noChangeArrowheads="1"/>
          </p:cNvSpPr>
          <p:nvPr/>
        </p:nvSpPr>
        <p:spPr bwMode="gray">
          <a:xfrm>
            <a:off x="2411760" y="2636912"/>
            <a:ext cx="6732240" cy="1543574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marL="273050" indent="-273050">
              <a:spcBef>
                <a:spcPct val="20000"/>
              </a:spcBef>
              <a:buClr>
                <a:schemeClr val="tx2"/>
              </a:buClr>
              <a:buSzPct val="95000"/>
              <a:buFont typeface="Wingdings" pitchFamily="2" charset="2"/>
              <a:buChar char="ü"/>
            </a:pPr>
            <a:r>
              <a:rPr lang="uk-UA" sz="2400" b="1" i="1" dirty="0" smtClean="0"/>
              <a:t>Розвивати обчислювальні навички, пам’ять,</a:t>
            </a:r>
          </a:p>
          <a:p>
            <a:pPr marL="273050" indent="-273050">
              <a:spcBef>
                <a:spcPct val="20000"/>
              </a:spcBef>
              <a:buClr>
                <a:schemeClr val="tx2"/>
              </a:buClr>
              <a:buSzPct val="95000"/>
              <a:buFont typeface="Wingdings" pitchFamily="2" charset="2"/>
              <a:buChar char="ü"/>
            </a:pPr>
            <a:r>
              <a:rPr lang="uk-UA" sz="2400" b="1" i="1" dirty="0" smtClean="0"/>
              <a:t> логічне мислення;</a:t>
            </a:r>
          </a:p>
          <a:p>
            <a:pPr marL="273050" indent="-273050">
              <a:spcBef>
                <a:spcPct val="20000"/>
              </a:spcBef>
              <a:buClr>
                <a:schemeClr val="tx2"/>
              </a:buClr>
              <a:buSzPct val="95000"/>
              <a:buFont typeface="Wingdings" pitchFamily="2" charset="2"/>
              <a:buChar char="ü"/>
            </a:pPr>
            <a:r>
              <a:rPr lang="uk-UA" sz="2400" b="1" i="1" dirty="0" smtClean="0"/>
              <a:t>математичну компетентність</a:t>
            </a:r>
            <a:endParaRPr lang="uk-UA" sz="2400" b="1" i="1" dirty="0"/>
          </a:p>
        </p:txBody>
      </p:sp>
      <p:sp>
        <p:nvSpPr>
          <p:cNvPr id="23566" name="Заголовок 48"/>
          <p:cNvSpPr>
            <a:spLocks noGrp="1"/>
          </p:cNvSpPr>
          <p:nvPr>
            <p:ph type="title"/>
          </p:nvPr>
        </p:nvSpPr>
        <p:spPr>
          <a:xfrm>
            <a:off x="457200" y="-1"/>
            <a:ext cx="8229600" cy="764705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hangingPunct="1"/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Мета уроку: </a:t>
            </a:r>
            <a:endParaRPr lang="ru-RU" dirty="0" smtClean="0"/>
          </a:p>
        </p:txBody>
      </p:sp>
      <p:pic>
        <p:nvPicPr>
          <p:cNvPr id="23567" name="Picture 4" descr="0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928938"/>
            <a:ext cx="1652588" cy="192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AutoShape 52"/>
          <p:cNvSpPr>
            <a:spLocks noChangeArrowheads="1"/>
          </p:cNvSpPr>
          <p:nvPr/>
        </p:nvSpPr>
        <p:spPr bwMode="gray">
          <a:xfrm>
            <a:off x="1403647" y="1124744"/>
            <a:ext cx="7740353" cy="1080120"/>
          </a:xfrm>
          <a:prstGeom prst="roundRect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marL="273050" indent="-273050">
              <a:spcBef>
                <a:spcPct val="20000"/>
              </a:spcBef>
              <a:buClr>
                <a:schemeClr val="tx2"/>
              </a:buClr>
              <a:buSzPct val="95000"/>
              <a:buFont typeface="Wingdings" pitchFamily="2" charset="2"/>
              <a:buChar char="ü"/>
            </a:pPr>
            <a:r>
              <a:rPr lang="uk-UA" sz="2400" b="1" i="1" dirty="0" smtClean="0"/>
              <a:t>Ввести поняття ділення десяткового дробу</a:t>
            </a:r>
          </a:p>
          <a:p>
            <a:pPr marL="273050" indent="-273050">
              <a:spcBef>
                <a:spcPct val="20000"/>
              </a:spcBef>
              <a:buClr>
                <a:schemeClr val="tx2"/>
              </a:buClr>
              <a:buSzPct val="95000"/>
            </a:pPr>
            <a:r>
              <a:rPr lang="uk-UA" sz="2400" b="1" i="1" dirty="0" smtClean="0"/>
              <a:t>на десятковий дріб.</a:t>
            </a:r>
          </a:p>
          <a:p>
            <a:pPr algn="l" eaLnBrk="0" hangingPunct="0">
              <a:lnSpc>
                <a:spcPct val="100000"/>
              </a:lnSpc>
              <a:spcBef>
                <a:spcPct val="0"/>
              </a:spcBef>
            </a:pPr>
            <a:endParaRPr lang="en-US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AutoShape 48"/>
          <p:cNvSpPr>
            <a:spLocks noChangeArrowheads="1"/>
          </p:cNvSpPr>
          <p:nvPr/>
        </p:nvSpPr>
        <p:spPr bwMode="gray">
          <a:xfrm>
            <a:off x="1907704" y="5013176"/>
            <a:ext cx="6120680" cy="1440160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l" eaLnBrk="0" hangingPunct="0">
              <a:lnSpc>
                <a:spcPct val="100000"/>
              </a:lnSpc>
              <a:spcBef>
                <a:spcPct val="0"/>
              </a:spcBef>
            </a:pP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Виховувати культуру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математичних</a:t>
            </a:r>
          </a:p>
          <a:p>
            <a:pPr algn="l" eaLnBrk="0" hangingPunct="0">
              <a:lnSpc>
                <a:spcPct val="100000"/>
              </a:lnSpc>
              <a:spcBef>
                <a:spcPct val="0"/>
              </a:spcBef>
            </a:pP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 міркувань.</a:t>
            </a:r>
          </a:p>
          <a:p>
            <a:pPr algn="l" eaLnBrk="0" hangingPunct="0">
              <a:lnSpc>
                <a:spcPct val="100000"/>
              </a:lnSpc>
              <a:spcBef>
                <a:spcPct val="0"/>
              </a:spcBef>
            </a:pP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Розвивати </a:t>
            </a:r>
            <a:r>
              <a:rPr lang="uk-UA" sz="2400" b="1" dirty="0" err="1" smtClean="0">
                <a:latin typeface="Times New Roman" pitchFamily="18" charset="0"/>
                <a:cs typeface="Times New Roman" pitchFamily="18" charset="0"/>
              </a:rPr>
              <a:t>пам’ять.Бажання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 вчитися</a:t>
            </a:r>
            <a:endParaRPr lang="uk-UA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animBg="1"/>
      <p:bldP spid="5" grpId="0" animBg="1"/>
      <p:bldP spid="43" grpId="0" animBg="1"/>
      <p:bldP spid="23566" grpId="0" animBg="1"/>
      <p:bldP spid="47" grpId="0" animBg="1"/>
      <p:bldP spid="4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4" name="Text Box 4"/>
          <p:cNvSpPr txBox="1">
            <a:spLocks noChangeArrowheads="1"/>
          </p:cNvSpPr>
          <p:nvPr/>
        </p:nvSpPr>
        <p:spPr bwMode="auto">
          <a:xfrm>
            <a:off x="1127125" y="1336675"/>
            <a:ext cx="5959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endParaRPr lang="ru-RU" sz="2400" b="0">
              <a:latin typeface="Times New Roman" pitchFamily="18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39750" y="2708275"/>
            <a:ext cx="3048000" cy="990600"/>
            <a:chOff x="336" y="1680"/>
            <a:chExt cx="1920" cy="624"/>
          </a:xfrm>
        </p:grpSpPr>
        <p:sp>
          <p:nvSpPr>
            <p:cNvPr id="128006" name="Text Box 6"/>
            <p:cNvSpPr txBox="1">
              <a:spLocks noChangeArrowheads="1"/>
            </p:cNvSpPr>
            <p:nvPr/>
          </p:nvSpPr>
          <p:spPr bwMode="auto">
            <a:xfrm>
              <a:off x="336" y="1680"/>
              <a:ext cx="192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ru-RU" sz="3200" dirty="0" smtClean="0">
                  <a:latin typeface="Times New Roman" pitchFamily="18" charset="0"/>
                </a:rPr>
                <a:t>79 1    </a:t>
              </a:r>
              <a:r>
                <a:rPr lang="ru-RU" sz="3200" dirty="0">
                  <a:latin typeface="Times New Roman" pitchFamily="18" charset="0"/>
                </a:rPr>
                <a:t>7</a:t>
              </a:r>
            </a:p>
          </p:txBody>
        </p:sp>
        <p:sp>
          <p:nvSpPr>
            <p:cNvPr id="128007" name="Line 7"/>
            <p:cNvSpPr>
              <a:spLocks noChangeShapeType="1"/>
            </p:cNvSpPr>
            <p:nvPr/>
          </p:nvSpPr>
          <p:spPr bwMode="auto">
            <a:xfrm>
              <a:off x="864" y="1680"/>
              <a:ext cx="0" cy="624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28008" name="Line 8"/>
            <p:cNvSpPr>
              <a:spLocks noChangeShapeType="1"/>
            </p:cNvSpPr>
            <p:nvPr/>
          </p:nvSpPr>
          <p:spPr bwMode="auto">
            <a:xfrm>
              <a:off x="864" y="1968"/>
              <a:ext cx="768" cy="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28010" name="Text Box 10"/>
          <p:cNvSpPr txBox="1">
            <a:spLocks noChangeArrowheads="1"/>
          </p:cNvSpPr>
          <p:nvPr/>
        </p:nvSpPr>
        <p:spPr bwMode="auto">
          <a:xfrm>
            <a:off x="1476375" y="3141663"/>
            <a:ext cx="287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3200">
                <a:latin typeface="Times New Roman" pitchFamily="18" charset="0"/>
              </a:rPr>
              <a:t>1</a:t>
            </a:r>
          </a:p>
        </p:txBody>
      </p:sp>
      <p:sp>
        <p:nvSpPr>
          <p:cNvPr id="128011" name="Text Box 11"/>
          <p:cNvSpPr txBox="1">
            <a:spLocks noChangeArrowheads="1"/>
          </p:cNvSpPr>
          <p:nvPr/>
        </p:nvSpPr>
        <p:spPr bwMode="auto">
          <a:xfrm>
            <a:off x="544513" y="3141663"/>
            <a:ext cx="609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uk-UA" sz="3200" dirty="0" smtClean="0">
                <a:latin typeface="Times New Roman" pitchFamily="18" charset="0"/>
              </a:rPr>
              <a:t>7</a:t>
            </a:r>
            <a:endParaRPr lang="ru-RU" sz="3200" dirty="0">
              <a:latin typeface="Times New Roman" pitchFamily="18" charset="0"/>
            </a:endParaRPr>
          </a:p>
        </p:txBody>
      </p:sp>
      <p:sp>
        <p:nvSpPr>
          <p:cNvPr id="128012" name="Line 12"/>
          <p:cNvSpPr>
            <a:spLocks noChangeShapeType="1"/>
          </p:cNvSpPr>
          <p:nvPr/>
        </p:nvSpPr>
        <p:spPr bwMode="auto">
          <a:xfrm>
            <a:off x="468313" y="3141663"/>
            <a:ext cx="1524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8013" name="Line 13"/>
          <p:cNvSpPr>
            <a:spLocks noChangeShapeType="1"/>
          </p:cNvSpPr>
          <p:nvPr/>
        </p:nvSpPr>
        <p:spPr bwMode="auto">
          <a:xfrm>
            <a:off x="620713" y="3675063"/>
            <a:ext cx="3810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8014" name="Text Box 14"/>
          <p:cNvSpPr txBox="1">
            <a:spLocks noChangeArrowheads="1"/>
          </p:cNvSpPr>
          <p:nvPr/>
        </p:nvSpPr>
        <p:spPr bwMode="auto">
          <a:xfrm>
            <a:off x="684213" y="3644900"/>
            <a:ext cx="609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3200">
                <a:latin typeface="Times New Roman" pitchFamily="18" charset="0"/>
              </a:rPr>
              <a:t>9</a:t>
            </a:r>
          </a:p>
        </p:txBody>
      </p:sp>
      <p:sp>
        <p:nvSpPr>
          <p:cNvPr id="128016" name="Line 16"/>
          <p:cNvSpPr>
            <a:spLocks noChangeShapeType="1"/>
          </p:cNvSpPr>
          <p:nvPr/>
        </p:nvSpPr>
        <p:spPr bwMode="auto">
          <a:xfrm>
            <a:off x="544513" y="4056063"/>
            <a:ext cx="1524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8017" name="Text Box 17"/>
          <p:cNvSpPr txBox="1">
            <a:spLocks noChangeArrowheads="1"/>
          </p:cNvSpPr>
          <p:nvPr/>
        </p:nvSpPr>
        <p:spPr bwMode="auto">
          <a:xfrm>
            <a:off x="684213" y="4076700"/>
            <a:ext cx="609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uk-UA" sz="3200" dirty="0" smtClean="0">
                <a:latin typeface="Times New Roman" pitchFamily="18" charset="0"/>
              </a:rPr>
              <a:t>7</a:t>
            </a:r>
            <a:endParaRPr lang="ru-RU" sz="3200" dirty="0">
              <a:latin typeface="Times New Roman" pitchFamily="18" charset="0"/>
            </a:endParaRPr>
          </a:p>
        </p:txBody>
      </p:sp>
      <p:sp>
        <p:nvSpPr>
          <p:cNvPr id="128018" name="Line 18"/>
          <p:cNvSpPr>
            <a:spLocks noChangeShapeType="1"/>
          </p:cNvSpPr>
          <p:nvPr/>
        </p:nvSpPr>
        <p:spPr bwMode="auto">
          <a:xfrm>
            <a:off x="811213" y="4551363"/>
            <a:ext cx="4953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8019" name="Text Box 19"/>
          <p:cNvSpPr txBox="1">
            <a:spLocks noChangeArrowheads="1"/>
          </p:cNvSpPr>
          <p:nvPr/>
        </p:nvSpPr>
        <p:spPr bwMode="auto">
          <a:xfrm>
            <a:off x="696913" y="4513263"/>
            <a:ext cx="609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uk-UA" sz="3200" dirty="0" smtClean="0">
                <a:latin typeface="Times New Roman" pitchFamily="18" charset="0"/>
              </a:rPr>
              <a:t>2</a:t>
            </a:r>
            <a:endParaRPr lang="ru-RU" sz="3200" dirty="0">
              <a:latin typeface="Times New Roman" pitchFamily="18" charset="0"/>
            </a:endParaRPr>
          </a:p>
        </p:txBody>
      </p:sp>
      <p:sp>
        <p:nvSpPr>
          <p:cNvPr id="128020" name="Text Box 20"/>
          <p:cNvSpPr txBox="1">
            <a:spLocks noChangeArrowheads="1"/>
          </p:cNvSpPr>
          <p:nvPr/>
        </p:nvSpPr>
        <p:spPr bwMode="auto">
          <a:xfrm>
            <a:off x="971550" y="4508500"/>
            <a:ext cx="5048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uk-UA" sz="3200" dirty="0" smtClean="0">
                <a:latin typeface="Times New Roman" pitchFamily="18" charset="0"/>
              </a:rPr>
              <a:t>1</a:t>
            </a:r>
            <a:endParaRPr lang="ru-RU" sz="3200" dirty="0">
              <a:latin typeface="Times New Roman" pitchFamily="18" charset="0"/>
            </a:endParaRPr>
          </a:p>
        </p:txBody>
      </p:sp>
      <p:sp>
        <p:nvSpPr>
          <p:cNvPr id="128022" name="Line 22"/>
          <p:cNvSpPr>
            <a:spLocks noChangeShapeType="1"/>
          </p:cNvSpPr>
          <p:nvPr/>
        </p:nvSpPr>
        <p:spPr bwMode="auto">
          <a:xfrm>
            <a:off x="620713" y="4970463"/>
            <a:ext cx="1524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8024" name="Line 24"/>
          <p:cNvSpPr>
            <a:spLocks noChangeShapeType="1"/>
          </p:cNvSpPr>
          <p:nvPr/>
        </p:nvSpPr>
        <p:spPr bwMode="auto">
          <a:xfrm>
            <a:off x="773113" y="5427663"/>
            <a:ext cx="4953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8025" name="Text Box 25"/>
          <p:cNvSpPr txBox="1">
            <a:spLocks noChangeArrowheads="1"/>
          </p:cNvSpPr>
          <p:nvPr/>
        </p:nvSpPr>
        <p:spPr bwMode="auto">
          <a:xfrm>
            <a:off x="925513" y="5351463"/>
            <a:ext cx="609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3200">
                <a:latin typeface="Times New Roman" pitchFamily="18" charset="0"/>
              </a:rPr>
              <a:t>0</a:t>
            </a:r>
          </a:p>
        </p:txBody>
      </p:sp>
      <p:sp>
        <p:nvSpPr>
          <p:cNvPr id="128026" name="Text Box 26"/>
          <p:cNvSpPr txBox="1">
            <a:spLocks noChangeArrowheads="1"/>
          </p:cNvSpPr>
          <p:nvPr/>
        </p:nvSpPr>
        <p:spPr bwMode="auto">
          <a:xfrm>
            <a:off x="3995738" y="3141663"/>
            <a:ext cx="3455987" cy="1403350"/>
          </a:xfrm>
          <a:prstGeom prst="rect">
            <a:avLst/>
          </a:prstGeom>
          <a:solidFill>
            <a:srgbClr val="F0FC04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3200" b="1" dirty="0" smtClean="0">
                <a:solidFill>
                  <a:schemeClr val="tx2"/>
                </a:solidFill>
                <a:latin typeface="Times New Roman" pitchFamily="18" charset="0"/>
              </a:rPr>
              <a:t>791 </a:t>
            </a:r>
            <a:r>
              <a:rPr lang="ru-RU" sz="3200" b="1" dirty="0">
                <a:solidFill>
                  <a:schemeClr val="tx2"/>
                </a:solidFill>
                <a:latin typeface="Times New Roman" pitchFamily="18" charset="0"/>
              </a:rPr>
              <a:t>: </a:t>
            </a:r>
            <a:r>
              <a:rPr lang="ru-RU" sz="3200" b="1" dirty="0" smtClean="0">
                <a:solidFill>
                  <a:schemeClr val="tx2"/>
                </a:solidFill>
                <a:latin typeface="Times New Roman" pitchFamily="18" charset="0"/>
              </a:rPr>
              <a:t>7 </a:t>
            </a:r>
            <a:r>
              <a:rPr lang="ru-RU" sz="3200" b="1" dirty="0">
                <a:solidFill>
                  <a:schemeClr val="tx2"/>
                </a:solidFill>
                <a:latin typeface="Times New Roman" pitchFamily="18" charset="0"/>
              </a:rPr>
              <a:t>= </a:t>
            </a:r>
            <a:r>
              <a:rPr lang="ru-RU" sz="3200" b="1" dirty="0" smtClean="0">
                <a:solidFill>
                  <a:schemeClr val="tx2"/>
                </a:solidFill>
                <a:latin typeface="Times New Roman" pitchFamily="18" charset="0"/>
              </a:rPr>
              <a:t>113 </a:t>
            </a:r>
            <a:r>
              <a:rPr lang="uk-UA" sz="3200" b="1" dirty="0">
                <a:solidFill>
                  <a:schemeClr val="tx2"/>
                </a:solidFill>
                <a:latin typeface="Times New Roman" pitchFamily="18" charset="0"/>
              </a:rPr>
              <a:t>тому,</a:t>
            </a:r>
          </a:p>
          <a:p>
            <a:pPr algn="l">
              <a:spcBef>
                <a:spcPct val="50000"/>
              </a:spcBef>
            </a:pPr>
            <a:r>
              <a:rPr lang="uk-UA" sz="3200" b="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3200" b="1" dirty="0">
                <a:latin typeface="Times New Roman" pitchFamily="18" charset="0"/>
              </a:rPr>
              <a:t>що</a:t>
            </a:r>
            <a:r>
              <a:rPr lang="ru-RU" sz="3200" b="1" dirty="0">
                <a:latin typeface="Times New Roman" pitchFamily="18" charset="0"/>
              </a:rPr>
              <a:t> </a:t>
            </a:r>
            <a:r>
              <a:rPr lang="ru-RU" sz="3200" b="1" dirty="0" smtClean="0">
                <a:latin typeface="Times New Roman" pitchFamily="18" charset="0"/>
              </a:rPr>
              <a:t>113 </a:t>
            </a:r>
            <a:r>
              <a:rPr lang="en-US" sz="3600" b="1" dirty="0">
                <a:latin typeface="Times New Roman" pitchFamily="18" charset="0"/>
              </a:rPr>
              <a:t>·</a:t>
            </a:r>
            <a:r>
              <a:rPr lang="uk-UA" sz="3200" b="1" dirty="0">
                <a:latin typeface="Times New Roman" pitchFamily="18" charset="0"/>
              </a:rPr>
              <a:t> </a:t>
            </a:r>
            <a:r>
              <a:rPr lang="uk-UA" sz="3200" b="1" dirty="0" smtClean="0">
                <a:latin typeface="Times New Roman" pitchFamily="18" charset="0"/>
              </a:rPr>
              <a:t>7 </a:t>
            </a:r>
            <a:r>
              <a:rPr lang="uk-UA" sz="3200" b="1" dirty="0">
                <a:latin typeface="Times New Roman" pitchFamily="18" charset="0"/>
              </a:rPr>
              <a:t>= </a:t>
            </a:r>
            <a:r>
              <a:rPr lang="uk-UA" sz="3200" b="1" dirty="0" smtClean="0">
                <a:latin typeface="Times New Roman" pitchFamily="18" charset="0"/>
              </a:rPr>
              <a:t>791</a:t>
            </a:r>
            <a:endParaRPr lang="ru-RU" sz="3200" b="1" dirty="0">
              <a:latin typeface="Times New Roman" pitchFamily="18" charset="0"/>
            </a:endParaRPr>
          </a:p>
        </p:txBody>
      </p:sp>
      <p:sp>
        <p:nvSpPr>
          <p:cNvPr id="128027" name="AutoShape 27"/>
          <p:cNvSpPr>
            <a:spLocks noChangeArrowheads="1"/>
          </p:cNvSpPr>
          <p:nvPr/>
        </p:nvSpPr>
        <p:spPr bwMode="auto">
          <a:xfrm>
            <a:off x="0" y="6188075"/>
            <a:ext cx="3203575" cy="669925"/>
          </a:xfrm>
          <a:prstGeom prst="roundRect">
            <a:avLst>
              <a:gd name="adj" fmla="val 16667"/>
            </a:avLst>
          </a:prstGeom>
          <a:solidFill>
            <a:srgbClr val="ECEAAA"/>
          </a:solidFill>
          <a:ln w="38100" cmpd="dbl">
            <a:solidFill>
              <a:schemeClr val="hlink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uk-UA" sz="3200" dirty="0" smtClean="0">
                <a:latin typeface="Times New Roman" pitchFamily="18" charset="0"/>
              </a:rPr>
              <a:t>7</a:t>
            </a:r>
            <a:r>
              <a:rPr lang="uk-UA" sz="3200" b="0" dirty="0" smtClean="0">
                <a:latin typeface="Times New Roman" pitchFamily="18" charset="0"/>
              </a:rPr>
              <a:t>91 </a:t>
            </a:r>
            <a:r>
              <a:rPr lang="uk-UA" sz="3200" b="0" dirty="0">
                <a:latin typeface="Times New Roman" pitchFamily="18" charset="0"/>
              </a:rPr>
              <a:t>– ділене</a:t>
            </a:r>
          </a:p>
        </p:txBody>
      </p:sp>
      <p:sp>
        <p:nvSpPr>
          <p:cNvPr id="128028" name="AutoShape 28"/>
          <p:cNvSpPr>
            <a:spLocks noChangeArrowheads="1"/>
          </p:cNvSpPr>
          <p:nvPr/>
        </p:nvSpPr>
        <p:spPr bwMode="auto">
          <a:xfrm>
            <a:off x="3348038" y="6188075"/>
            <a:ext cx="2663825" cy="669925"/>
          </a:xfrm>
          <a:prstGeom prst="roundRect">
            <a:avLst>
              <a:gd name="adj" fmla="val 16667"/>
            </a:avLst>
          </a:prstGeom>
          <a:solidFill>
            <a:srgbClr val="ECEAAA"/>
          </a:solidFill>
          <a:ln w="38100" cmpd="dbl">
            <a:solidFill>
              <a:schemeClr val="hlink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uk-UA" sz="3200" dirty="0">
                <a:latin typeface="Times New Roman" pitchFamily="18" charset="0"/>
              </a:rPr>
              <a:t>7</a:t>
            </a:r>
            <a:r>
              <a:rPr lang="uk-UA" sz="3200" b="0" dirty="0" smtClean="0">
                <a:latin typeface="Times New Roman" pitchFamily="18" charset="0"/>
              </a:rPr>
              <a:t> </a:t>
            </a:r>
            <a:r>
              <a:rPr lang="uk-UA" sz="3200" b="0" dirty="0">
                <a:latin typeface="Times New Roman" pitchFamily="18" charset="0"/>
              </a:rPr>
              <a:t>– дільник</a:t>
            </a:r>
          </a:p>
        </p:txBody>
      </p:sp>
      <p:sp>
        <p:nvSpPr>
          <p:cNvPr id="128029" name="AutoShape 29"/>
          <p:cNvSpPr>
            <a:spLocks noChangeArrowheads="1"/>
          </p:cNvSpPr>
          <p:nvPr/>
        </p:nvSpPr>
        <p:spPr bwMode="auto">
          <a:xfrm>
            <a:off x="6227763" y="6188075"/>
            <a:ext cx="2916237" cy="669925"/>
          </a:xfrm>
          <a:prstGeom prst="roundRect">
            <a:avLst>
              <a:gd name="adj" fmla="val 16667"/>
            </a:avLst>
          </a:prstGeom>
          <a:solidFill>
            <a:srgbClr val="ECEAAA"/>
          </a:solidFill>
          <a:ln w="38100" cmpd="dbl">
            <a:solidFill>
              <a:schemeClr val="hlink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uk-UA" sz="3200" b="0" dirty="0" smtClean="0">
                <a:latin typeface="Times New Roman" pitchFamily="18" charset="0"/>
              </a:rPr>
              <a:t>113 </a:t>
            </a:r>
            <a:r>
              <a:rPr lang="uk-UA" sz="3200" b="0" dirty="0">
                <a:latin typeface="Times New Roman" pitchFamily="18" charset="0"/>
              </a:rPr>
              <a:t>- частка</a:t>
            </a:r>
          </a:p>
        </p:txBody>
      </p:sp>
      <p:sp>
        <p:nvSpPr>
          <p:cNvPr id="128031" name="Text Box 31"/>
          <p:cNvSpPr txBox="1">
            <a:spLocks noChangeArrowheads="1"/>
          </p:cNvSpPr>
          <p:nvPr/>
        </p:nvSpPr>
        <p:spPr bwMode="auto">
          <a:xfrm>
            <a:off x="0" y="260350"/>
            <a:ext cx="24114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ru-RU" sz="1800"/>
          </a:p>
        </p:txBody>
      </p:sp>
      <p:sp>
        <p:nvSpPr>
          <p:cNvPr id="128033" name="Oval 33"/>
          <p:cNvSpPr>
            <a:spLocks noChangeArrowheads="1"/>
          </p:cNvSpPr>
          <p:nvPr/>
        </p:nvSpPr>
        <p:spPr bwMode="auto">
          <a:xfrm>
            <a:off x="1979712" y="1"/>
            <a:ext cx="7164288" cy="1412776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ru-RU"/>
          </a:p>
        </p:txBody>
      </p:sp>
      <p:sp>
        <p:nvSpPr>
          <p:cNvPr id="128034" name="Text Box 34"/>
          <p:cNvSpPr txBox="1">
            <a:spLocks noChangeArrowheads="1"/>
          </p:cNvSpPr>
          <p:nvPr/>
        </p:nvSpPr>
        <p:spPr bwMode="auto">
          <a:xfrm>
            <a:off x="2987824" y="260350"/>
            <a:ext cx="547260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uk-UA" sz="4800" dirty="0"/>
              <a:t> </a:t>
            </a:r>
            <a:r>
              <a:rPr lang="uk-UA" sz="6000" b="1" i="1" dirty="0" smtClean="0">
                <a:solidFill>
                  <a:srgbClr val="FF0000"/>
                </a:solidFill>
              </a:rPr>
              <a:t>Пригадай!</a:t>
            </a:r>
            <a:endParaRPr lang="uk-UA" sz="6000" b="1" i="1" dirty="0">
              <a:solidFill>
                <a:srgbClr val="FF0000"/>
              </a:solidFill>
            </a:endParaRPr>
          </a:p>
        </p:txBody>
      </p:sp>
      <p:sp>
        <p:nvSpPr>
          <p:cNvPr id="128035" name="Text Box 35"/>
          <p:cNvSpPr txBox="1">
            <a:spLocks noChangeArrowheads="1"/>
          </p:cNvSpPr>
          <p:nvPr/>
        </p:nvSpPr>
        <p:spPr bwMode="auto">
          <a:xfrm>
            <a:off x="0" y="1484313"/>
            <a:ext cx="9144000" cy="954107"/>
          </a:xfrm>
          <a:prstGeom prst="rect">
            <a:avLst/>
          </a:prstGeom>
          <a:solidFill>
            <a:srgbClr val="F0FC04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800" b="1" dirty="0"/>
              <a:t>Поділити одне число на інше – означає знайти таке третє число, яке у добутку з другим дає перше.</a:t>
            </a:r>
            <a:endParaRPr lang="uk-UA" sz="1600" b="1" dirty="0"/>
          </a:p>
        </p:txBody>
      </p:sp>
      <p:sp>
        <p:nvSpPr>
          <p:cNvPr id="128036" name="Line 36"/>
          <p:cNvSpPr>
            <a:spLocks noChangeShapeType="1"/>
          </p:cNvSpPr>
          <p:nvPr/>
        </p:nvSpPr>
        <p:spPr bwMode="auto">
          <a:xfrm>
            <a:off x="1403350" y="2852738"/>
            <a:ext cx="0" cy="7207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8037" name="Line 37"/>
          <p:cNvSpPr>
            <a:spLocks noChangeShapeType="1"/>
          </p:cNvSpPr>
          <p:nvPr/>
        </p:nvSpPr>
        <p:spPr bwMode="auto">
          <a:xfrm>
            <a:off x="1476375" y="3141663"/>
            <a:ext cx="71913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8038" name="Line 38"/>
          <p:cNvSpPr>
            <a:spLocks noChangeShapeType="1"/>
          </p:cNvSpPr>
          <p:nvPr/>
        </p:nvSpPr>
        <p:spPr bwMode="auto">
          <a:xfrm>
            <a:off x="827088" y="4581525"/>
            <a:ext cx="3603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8039" name="Line 39"/>
          <p:cNvSpPr>
            <a:spLocks noChangeShapeType="1"/>
          </p:cNvSpPr>
          <p:nvPr/>
        </p:nvSpPr>
        <p:spPr bwMode="auto">
          <a:xfrm>
            <a:off x="684213" y="3716338"/>
            <a:ext cx="28733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8040" name="Line 40"/>
          <p:cNvSpPr>
            <a:spLocks noChangeShapeType="1"/>
          </p:cNvSpPr>
          <p:nvPr/>
        </p:nvSpPr>
        <p:spPr bwMode="auto">
          <a:xfrm>
            <a:off x="827088" y="5445125"/>
            <a:ext cx="431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8041" name="Line 41"/>
          <p:cNvSpPr>
            <a:spLocks noChangeShapeType="1"/>
          </p:cNvSpPr>
          <p:nvPr/>
        </p:nvSpPr>
        <p:spPr bwMode="auto">
          <a:xfrm>
            <a:off x="395288" y="3141663"/>
            <a:ext cx="2889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8042" name="Line 42"/>
          <p:cNvSpPr>
            <a:spLocks noChangeShapeType="1"/>
          </p:cNvSpPr>
          <p:nvPr/>
        </p:nvSpPr>
        <p:spPr bwMode="auto">
          <a:xfrm>
            <a:off x="539750" y="4076700"/>
            <a:ext cx="2159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8044" name="Line 44"/>
          <p:cNvSpPr>
            <a:spLocks noChangeShapeType="1"/>
          </p:cNvSpPr>
          <p:nvPr/>
        </p:nvSpPr>
        <p:spPr bwMode="auto">
          <a:xfrm>
            <a:off x="395288" y="4941888"/>
            <a:ext cx="2889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8045" name="Text Box 45"/>
          <p:cNvSpPr txBox="1">
            <a:spLocks noChangeArrowheads="1"/>
          </p:cNvSpPr>
          <p:nvPr/>
        </p:nvSpPr>
        <p:spPr bwMode="auto">
          <a:xfrm>
            <a:off x="1619250" y="3141663"/>
            <a:ext cx="5762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200" dirty="0"/>
              <a:t>1</a:t>
            </a:r>
          </a:p>
        </p:txBody>
      </p:sp>
      <p:sp>
        <p:nvSpPr>
          <p:cNvPr id="128046" name="Text Box 46"/>
          <p:cNvSpPr txBox="1">
            <a:spLocks noChangeArrowheads="1"/>
          </p:cNvSpPr>
          <p:nvPr/>
        </p:nvSpPr>
        <p:spPr bwMode="auto">
          <a:xfrm>
            <a:off x="1908175" y="3141663"/>
            <a:ext cx="5762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200" dirty="0"/>
              <a:t>3</a:t>
            </a:r>
          </a:p>
        </p:txBody>
      </p:sp>
      <p:sp>
        <p:nvSpPr>
          <p:cNvPr id="128047" name="Text Box 47"/>
          <p:cNvSpPr txBox="1">
            <a:spLocks noChangeArrowheads="1"/>
          </p:cNvSpPr>
          <p:nvPr/>
        </p:nvSpPr>
        <p:spPr bwMode="auto">
          <a:xfrm>
            <a:off x="683568" y="4941888"/>
            <a:ext cx="79280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200" dirty="0" smtClean="0"/>
              <a:t>2 1</a:t>
            </a:r>
            <a:endParaRPr lang="uk-UA" sz="3200" dirty="0"/>
          </a:p>
        </p:txBody>
      </p:sp>
      <p:pic>
        <p:nvPicPr>
          <p:cNvPr id="40" name="Picture 4" descr="sov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763688" cy="14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8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8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128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0" dur="500"/>
                                        <p:tgtEl>
                                          <p:spTgt spid="128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80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80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8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80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80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8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8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8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8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280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280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28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280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280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28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280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280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28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280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280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280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280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280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280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280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280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28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280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280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28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280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280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128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280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280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128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128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128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128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1280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1280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128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1280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1280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128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1280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1280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128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1280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1280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128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1280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1280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128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128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128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128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128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128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128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128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128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128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128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128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128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11" grpId="0"/>
      <p:bldP spid="128017" grpId="0"/>
      <p:bldP spid="128019" grpId="0"/>
      <p:bldP spid="128025" grpId="0"/>
      <p:bldP spid="128026" grpId="0" animBg="1"/>
      <p:bldP spid="128027" grpId="0" animBg="1"/>
      <p:bldP spid="128028" grpId="0" animBg="1"/>
      <p:bldP spid="128029" grpId="0" animBg="1"/>
      <p:bldP spid="128033" grpId="0" animBg="1"/>
      <p:bldP spid="128034" grpId="0"/>
      <p:bldP spid="128035" grpId="0" animBg="1"/>
      <p:bldP spid="128036" grpId="0" animBg="1"/>
      <p:bldP spid="128037" grpId="0" animBg="1"/>
      <p:bldP spid="128038" grpId="0" animBg="1"/>
      <p:bldP spid="128039" grpId="0" animBg="1"/>
      <p:bldP spid="128040" grpId="0" animBg="1"/>
      <p:bldP spid="128041" grpId="0" animBg="1"/>
      <p:bldP spid="128042" grpId="0" animBg="1"/>
      <p:bldP spid="128044" grpId="0" animBg="1"/>
      <p:bldP spid="128046" grpId="0"/>
      <p:bldP spid="12804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ordArt 13"/>
          <p:cNvSpPr>
            <a:spLocks noChangeArrowheads="1" noChangeShapeType="1" noTextEdit="1"/>
          </p:cNvSpPr>
          <p:nvPr/>
        </p:nvSpPr>
        <p:spPr bwMode="auto">
          <a:xfrm>
            <a:off x="0" y="0"/>
            <a:ext cx="7779895" cy="1097980"/>
          </a:xfrm>
          <a:prstGeom prst="rect">
            <a:avLst/>
          </a:prstGeom>
          <a:solidFill>
            <a:srgbClr val="92D050"/>
          </a:solidFill>
        </p:spPr>
        <p:txBody>
          <a:bodyPr wrap="none" fromWordArt="1">
            <a:prstTxWarp prst="textPlain">
              <a:avLst>
                <a:gd name="adj" fmla="val 50178"/>
              </a:avLst>
            </a:prstTxWarp>
          </a:bodyPr>
          <a:lstStyle/>
          <a:p>
            <a:pPr algn="ctr"/>
            <a:r>
              <a:rPr lang="uk-UA" sz="4400" b="1" i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Пригадай:</a:t>
            </a:r>
            <a:endParaRPr lang="ru-RU" sz="4400" b="1" i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4" name="Picture 10" descr="C:\Users\PC\Pictures\29244027_199322847327173_667991251320045568_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3645024"/>
            <a:ext cx="1835696" cy="321297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-2" y="1169234"/>
            <a:ext cx="8955743" cy="255454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uk-UA" sz="3200" b="1" dirty="0" smtClean="0"/>
              <a:t>Щоб помножити десятковий дріб на 0,1; 0,01;0,001; …,треба в цьому дробі перенести кому  вліво на скільки знаків,скільки нулів стоїть у другому множнику  перед </a:t>
            </a:r>
            <a:r>
              <a:rPr lang="uk-UA" sz="3200" b="1" dirty="0" err="1" smtClean="0"/>
              <a:t>одиницєю</a:t>
            </a:r>
            <a:r>
              <a:rPr lang="uk-UA" sz="3200" b="1" dirty="0" smtClean="0"/>
              <a:t> </a:t>
            </a:r>
          </a:p>
          <a:p>
            <a:r>
              <a:rPr lang="uk-UA" sz="3200" b="1" dirty="0" smtClean="0"/>
              <a:t>( враховуючи і нуль цілих).</a:t>
            </a:r>
            <a:endParaRPr lang="ru-RU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0" y="3812793"/>
            <a:ext cx="2411760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3200" b="1" dirty="0" smtClean="0"/>
              <a:t>Наприклад :</a:t>
            </a:r>
            <a:endParaRPr lang="ru-RU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987824" y="3861048"/>
            <a:ext cx="4392487" cy="76944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uk-UA" sz="4400" b="1" dirty="0" smtClean="0"/>
              <a:t>67,9· 0,01 = 0  679</a:t>
            </a:r>
            <a:endParaRPr lang="ru-RU" sz="4400" b="1" dirty="0"/>
          </a:p>
        </p:txBody>
      </p:sp>
      <p:cxnSp>
        <p:nvCxnSpPr>
          <p:cNvPr id="75" name="Прямая соединительная линия 74"/>
          <p:cNvCxnSpPr/>
          <p:nvPr/>
        </p:nvCxnSpPr>
        <p:spPr>
          <a:xfrm>
            <a:off x="4287484" y="4495868"/>
            <a:ext cx="720080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 стрелкой 83"/>
          <p:cNvCxnSpPr/>
          <p:nvPr/>
        </p:nvCxnSpPr>
        <p:spPr>
          <a:xfrm flipV="1">
            <a:off x="2771800" y="4437112"/>
            <a:ext cx="3089375" cy="1464261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 стрелкой 88"/>
          <p:cNvCxnSpPr/>
          <p:nvPr/>
        </p:nvCxnSpPr>
        <p:spPr>
          <a:xfrm flipH="1" flipV="1">
            <a:off x="5004048" y="4581128"/>
            <a:ext cx="806822" cy="122979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4499992" y="5805264"/>
            <a:ext cx="1724190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uk-UA" sz="2800" b="1" dirty="0" smtClean="0"/>
              <a:t>ДВА  НУЛІ</a:t>
            </a:r>
            <a:endParaRPr lang="ru-RU" sz="2800" b="1" dirty="0"/>
          </a:p>
        </p:txBody>
      </p:sp>
      <p:sp>
        <p:nvSpPr>
          <p:cNvPr id="94" name="TextBox 93"/>
          <p:cNvSpPr txBox="1"/>
          <p:nvPr/>
        </p:nvSpPr>
        <p:spPr>
          <a:xfrm>
            <a:off x="251520" y="5301208"/>
            <a:ext cx="2599257" cy="1200329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3600" b="1" dirty="0" smtClean="0"/>
              <a:t>На два знаки вліво</a:t>
            </a:r>
            <a:endParaRPr lang="ru-RU" sz="3600" b="1" dirty="0"/>
          </a:p>
        </p:txBody>
      </p:sp>
      <p:sp>
        <p:nvSpPr>
          <p:cNvPr id="96" name="TextBox 95"/>
          <p:cNvSpPr txBox="1"/>
          <p:nvPr/>
        </p:nvSpPr>
        <p:spPr>
          <a:xfrm>
            <a:off x="6629400" y="5056095"/>
            <a:ext cx="228600" cy="83099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uk-UA" sz="4800" b="1" dirty="0" smtClean="0"/>
              <a:t>,</a:t>
            </a:r>
            <a:endParaRPr lang="ru-RU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00578E-6 L -0.05642 -0.18196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00" y="-9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7" grpId="0" animBg="1"/>
      <p:bldP spid="8" grpId="0" animBg="1"/>
      <p:bldP spid="93" grpId="0" animBg="1"/>
      <p:bldP spid="94" grpId="0" animBg="1"/>
      <p:bldP spid="96" grpId="0" animBg="1"/>
      <p:bldP spid="96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sov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555776" cy="126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WordArt 13"/>
          <p:cNvSpPr>
            <a:spLocks noChangeArrowheads="1" noChangeShapeType="1" noTextEdit="1"/>
          </p:cNvSpPr>
          <p:nvPr/>
        </p:nvSpPr>
        <p:spPr bwMode="auto">
          <a:xfrm>
            <a:off x="2627784" y="0"/>
            <a:ext cx="6516216" cy="1097980"/>
          </a:xfrm>
          <a:prstGeom prst="rect">
            <a:avLst/>
          </a:prstGeom>
          <a:solidFill>
            <a:srgbClr val="92D050"/>
          </a:solidFill>
        </p:spPr>
        <p:txBody>
          <a:bodyPr wrap="none" fromWordArt="1">
            <a:prstTxWarp prst="textPlain">
              <a:avLst>
                <a:gd name="adj" fmla="val 50178"/>
              </a:avLst>
            </a:prstTxWarp>
          </a:bodyPr>
          <a:lstStyle/>
          <a:p>
            <a:pPr algn="ctr"/>
            <a:r>
              <a:rPr lang="uk-UA" sz="4400" b="1" i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Зразок:</a:t>
            </a:r>
            <a:endParaRPr lang="ru-RU" sz="4400" b="1" i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1340768"/>
            <a:ext cx="4176464" cy="1015663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uk-UA" sz="6000" b="1" i="1" dirty="0" smtClean="0"/>
              <a:t>35,6 : 1,4 =</a:t>
            </a:r>
            <a:endParaRPr lang="ru-RU" sz="6000" b="1" i="1" dirty="0"/>
          </a:p>
        </p:txBody>
      </p:sp>
      <p:sp>
        <p:nvSpPr>
          <p:cNvPr id="8" name="AutoShape 6"/>
          <p:cNvSpPr>
            <a:spLocks noChangeArrowheads="1"/>
          </p:cNvSpPr>
          <p:nvPr/>
        </p:nvSpPr>
        <p:spPr bwMode="auto">
          <a:xfrm flipV="1">
            <a:off x="899592" y="2132856"/>
            <a:ext cx="1728193" cy="360040"/>
          </a:xfrm>
          <a:prstGeom prst="curvedDownArrow">
            <a:avLst>
              <a:gd name="adj1" fmla="val 28798"/>
              <a:gd name="adj2" fmla="val 84386"/>
              <a:gd name="adj3" fmla="val 36400"/>
            </a:avLst>
          </a:prstGeom>
          <a:gradFill rotWithShape="1">
            <a:gsLst>
              <a:gs pos="0">
                <a:srgbClr val="006699"/>
              </a:gs>
              <a:gs pos="19000">
                <a:srgbClr val="1170FF"/>
              </a:gs>
              <a:gs pos="28999">
                <a:srgbClr val="3333CC"/>
              </a:gs>
              <a:gs pos="39999">
                <a:srgbClr val="2E6792"/>
              </a:gs>
              <a:gs pos="53000">
                <a:srgbClr val="9999FF"/>
              </a:gs>
              <a:gs pos="84000">
                <a:srgbClr val="00CCCC"/>
              </a:gs>
              <a:gs pos="100000">
                <a:srgbClr val="3399FF"/>
              </a:gs>
            </a:gsLst>
            <a:lin ang="5400000" scaled="1"/>
          </a:gradFill>
          <a:ln w="9525">
            <a:solidFill>
              <a:srgbClr val="000099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uk-UA">
              <a:latin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35896" y="1340768"/>
            <a:ext cx="4788024" cy="101566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uk-UA" sz="6000" b="1" i="1" dirty="0" smtClean="0"/>
              <a:t>356,0 : 14,0=</a:t>
            </a:r>
            <a:endParaRPr lang="ru-RU" sz="6000" b="1" i="1" dirty="0"/>
          </a:p>
        </p:txBody>
      </p:sp>
      <p:sp>
        <p:nvSpPr>
          <p:cNvPr id="10" name="AutoShape 6"/>
          <p:cNvSpPr>
            <a:spLocks noChangeArrowheads="1"/>
          </p:cNvSpPr>
          <p:nvPr/>
        </p:nvSpPr>
        <p:spPr bwMode="auto">
          <a:xfrm flipV="1">
            <a:off x="4860032" y="2204864"/>
            <a:ext cx="2016224" cy="360040"/>
          </a:xfrm>
          <a:prstGeom prst="curvedDownArrow">
            <a:avLst>
              <a:gd name="adj1" fmla="val 28798"/>
              <a:gd name="adj2" fmla="val 84386"/>
              <a:gd name="adj3" fmla="val 36400"/>
            </a:avLst>
          </a:prstGeom>
          <a:gradFill rotWithShape="1">
            <a:gsLst>
              <a:gs pos="0">
                <a:srgbClr val="006699"/>
              </a:gs>
              <a:gs pos="19000">
                <a:srgbClr val="1170FF"/>
              </a:gs>
              <a:gs pos="28999">
                <a:srgbClr val="3333CC"/>
              </a:gs>
              <a:gs pos="39999">
                <a:srgbClr val="2E6792"/>
              </a:gs>
              <a:gs pos="53000">
                <a:srgbClr val="9999FF"/>
              </a:gs>
              <a:gs pos="84000">
                <a:srgbClr val="00CCCC"/>
              </a:gs>
              <a:gs pos="100000">
                <a:srgbClr val="3399FF"/>
              </a:gs>
            </a:gsLst>
            <a:lin ang="5400000" scaled="1"/>
          </a:gradFill>
          <a:ln w="9525">
            <a:solidFill>
              <a:srgbClr val="000099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uk-UA">
              <a:latin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55576" y="3068960"/>
            <a:ext cx="15121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800" b="1" i="1" dirty="0" smtClean="0"/>
              <a:t>3 5 6      </a:t>
            </a:r>
            <a:endParaRPr lang="ru-RU" sz="4800" dirty="0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2483768" y="2996952"/>
            <a:ext cx="0" cy="2016224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2555776" y="3789040"/>
            <a:ext cx="1944216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AutoShape 6"/>
          <p:cNvSpPr>
            <a:spLocks noChangeArrowheads="1"/>
          </p:cNvSpPr>
          <p:nvPr/>
        </p:nvSpPr>
        <p:spPr bwMode="auto">
          <a:xfrm>
            <a:off x="827584" y="2564904"/>
            <a:ext cx="720080" cy="576064"/>
          </a:xfrm>
          <a:prstGeom prst="curvedDownArrow">
            <a:avLst>
              <a:gd name="adj1" fmla="val 28798"/>
              <a:gd name="adj2" fmla="val 61146"/>
              <a:gd name="adj3" fmla="val 33333"/>
            </a:avLst>
          </a:prstGeom>
          <a:gradFill rotWithShape="1">
            <a:gsLst>
              <a:gs pos="0">
                <a:srgbClr val="006699"/>
              </a:gs>
              <a:gs pos="19000">
                <a:srgbClr val="1170FF"/>
              </a:gs>
              <a:gs pos="28999">
                <a:srgbClr val="3333CC"/>
              </a:gs>
              <a:gs pos="39999">
                <a:srgbClr val="2E6792"/>
              </a:gs>
              <a:gs pos="53000">
                <a:srgbClr val="9999FF"/>
              </a:gs>
              <a:gs pos="84000">
                <a:srgbClr val="00CCCC"/>
              </a:gs>
              <a:gs pos="100000">
                <a:srgbClr val="3399FF"/>
              </a:gs>
            </a:gsLst>
            <a:lin ang="5400000" scaled="1"/>
          </a:gradFill>
          <a:ln w="9525">
            <a:solidFill>
              <a:srgbClr val="000099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uk-UA">
              <a:latin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699792" y="4149080"/>
            <a:ext cx="648072" cy="9233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uk-UA" sz="5400" b="1" i="1" dirty="0" smtClean="0"/>
              <a:t>2</a:t>
            </a:r>
            <a:endParaRPr lang="ru-RU" sz="5400" b="1" i="1" dirty="0"/>
          </a:p>
        </p:txBody>
      </p:sp>
      <p:sp>
        <p:nvSpPr>
          <p:cNvPr id="23" name="TextBox 22"/>
          <p:cNvSpPr txBox="1"/>
          <p:nvPr/>
        </p:nvSpPr>
        <p:spPr>
          <a:xfrm>
            <a:off x="467544" y="3501008"/>
            <a:ext cx="13681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5400" b="1" i="1" dirty="0" smtClean="0"/>
              <a:t> 2 8</a:t>
            </a:r>
            <a:endParaRPr lang="ru-RU" sz="5400" b="1" i="1" dirty="0"/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467544" y="3645024"/>
            <a:ext cx="216024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539552" y="4221088"/>
            <a:ext cx="1512168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043608" y="4077072"/>
            <a:ext cx="6797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5400" b="1" i="1" dirty="0" smtClean="0"/>
              <a:t>7</a:t>
            </a:r>
            <a:endParaRPr lang="ru-RU" sz="5400" b="1" i="1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3203848" y="4149080"/>
            <a:ext cx="679740" cy="923330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uk-UA" sz="5400" b="1" i="1" dirty="0" smtClean="0"/>
              <a:t>5</a:t>
            </a:r>
            <a:endParaRPr lang="ru-RU" sz="5400" b="1" i="1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1547664" y="4077072"/>
            <a:ext cx="8321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5400" b="1" i="1" dirty="0" smtClean="0"/>
              <a:t>6</a:t>
            </a:r>
            <a:endParaRPr lang="ru-RU" sz="5400" b="1" i="1" dirty="0"/>
          </a:p>
        </p:txBody>
      </p:sp>
      <p:sp>
        <p:nvSpPr>
          <p:cNvPr id="36" name="TextBox 35"/>
          <p:cNvSpPr txBox="1"/>
          <p:nvPr/>
        </p:nvSpPr>
        <p:spPr>
          <a:xfrm>
            <a:off x="1043608" y="4581128"/>
            <a:ext cx="10801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5400" b="1" i="1" dirty="0" smtClean="0"/>
              <a:t>7 0</a:t>
            </a:r>
            <a:endParaRPr lang="ru-RU" sz="5400" b="1" i="1" dirty="0"/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827584" y="4797152"/>
            <a:ext cx="216024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1115616" y="5301208"/>
            <a:ext cx="1368152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635896" y="4149080"/>
            <a:ext cx="357790" cy="923330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uk-UA" sz="5400" dirty="0" smtClean="0"/>
              <a:t>,</a:t>
            </a:r>
            <a:endParaRPr lang="ru-RU" sz="5400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1475656" y="5157192"/>
            <a:ext cx="105654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5400" b="1" i="1" dirty="0" smtClean="0"/>
              <a:t>6</a:t>
            </a:r>
            <a:endParaRPr lang="ru-RU" sz="5400" b="1" i="1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1979712" y="5157192"/>
            <a:ext cx="5692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5400" b="1" i="1" dirty="0" smtClean="0"/>
              <a:t>0</a:t>
            </a:r>
            <a:endParaRPr lang="ru-RU" sz="5400" b="1" i="1" dirty="0"/>
          </a:p>
        </p:txBody>
      </p:sp>
      <p:sp>
        <p:nvSpPr>
          <p:cNvPr id="37" name="Прямоугольник 36"/>
          <p:cNvSpPr/>
          <p:nvPr/>
        </p:nvSpPr>
        <p:spPr>
          <a:xfrm>
            <a:off x="3851920" y="4149080"/>
            <a:ext cx="679740" cy="923330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uk-UA" sz="5400" b="1" i="1" dirty="0" smtClean="0"/>
              <a:t>5</a:t>
            </a:r>
            <a:endParaRPr lang="ru-RU" sz="5400" b="1" i="1" dirty="0"/>
          </a:p>
        </p:txBody>
      </p:sp>
      <p:sp>
        <p:nvSpPr>
          <p:cNvPr id="38" name="TextBox 37"/>
          <p:cNvSpPr txBox="1"/>
          <p:nvPr/>
        </p:nvSpPr>
        <p:spPr>
          <a:xfrm>
            <a:off x="1475656" y="5661248"/>
            <a:ext cx="11158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5400" b="1" dirty="0" smtClean="0"/>
              <a:t>6 0</a:t>
            </a:r>
            <a:endParaRPr lang="ru-RU" sz="5400" b="1" dirty="0"/>
          </a:p>
        </p:txBody>
      </p:sp>
      <p:cxnSp>
        <p:nvCxnSpPr>
          <p:cNvPr id="39" name="Прямая соединительная линия 38"/>
          <p:cNvCxnSpPr/>
          <p:nvPr/>
        </p:nvCxnSpPr>
        <p:spPr>
          <a:xfrm>
            <a:off x="1187624" y="5877272"/>
            <a:ext cx="288032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1619672" y="6381328"/>
            <a:ext cx="936104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Прямоугольник 44"/>
          <p:cNvSpPr/>
          <p:nvPr/>
        </p:nvSpPr>
        <p:spPr>
          <a:xfrm>
            <a:off x="1979712" y="6165304"/>
            <a:ext cx="7132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5400" b="1" i="1" dirty="0" smtClean="0"/>
              <a:t>0</a:t>
            </a:r>
            <a:endParaRPr lang="ru-RU" sz="5400" b="1" i="1" dirty="0"/>
          </a:p>
        </p:txBody>
      </p:sp>
      <p:sp>
        <p:nvSpPr>
          <p:cNvPr id="46" name="TextBox 45"/>
          <p:cNvSpPr txBox="1"/>
          <p:nvPr/>
        </p:nvSpPr>
        <p:spPr>
          <a:xfrm>
            <a:off x="7740352" y="1340768"/>
            <a:ext cx="1403648" cy="92333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uk-UA" sz="5400" b="1" dirty="0" smtClean="0"/>
              <a:t>25,5</a:t>
            </a:r>
            <a:endParaRPr lang="ru-RU" sz="5400" b="1" dirty="0"/>
          </a:p>
        </p:txBody>
      </p:sp>
      <p:sp>
        <p:nvSpPr>
          <p:cNvPr id="50" name="TextBox 49"/>
          <p:cNvSpPr txBox="1"/>
          <p:nvPr/>
        </p:nvSpPr>
        <p:spPr>
          <a:xfrm>
            <a:off x="2699792" y="2996952"/>
            <a:ext cx="88678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5400" b="1" dirty="0" smtClean="0"/>
              <a:t>14</a:t>
            </a:r>
            <a:endParaRPr lang="ru-RU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11" grpId="0"/>
      <p:bldP spid="20" grpId="0" animBg="1"/>
      <p:bldP spid="21" grpId="0" animBg="1"/>
      <p:bldP spid="23" grpId="0"/>
      <p:bldP spid="33" grpId="0" animBg="1"/>
      <p:bldP spid="35" grpId="0"/>
      <p:bldP spid="36" grpId="0"/>
      <p:bldP spid="26" grpId="0" animBg="1"/>
      <p:bldP spid="28" grpId="0"/>
      <p:bldP spid="29" grpId="0"/>
      <p:bldP spid="37" grpId="0" animBg="1"/>
      <p:bldP spid="38" grpId="0"/>
      <p:bldP spid="45" grpId="0"/>
      <p:bldP spid="46" grpId="0" animBg="1"/>
      <p:bldP spid="5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sov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555776" cy="126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WordArt 13"/>
          <p:cNvSpPr>
            <a:spLocks noChangeArrowheads="1" noChangeShapeType="1" noTextEdit="1"/>
          </p:cNvSpPr>
          <p:nvPr/>
        </p:nvSpPr>
        <p:spPr bwMode="auto">
          <a:xfrm>
            <a:off x="2627784" y="0"/>
            <a:ext cx="6516216" cy="1097980"/>
          </a:xfrm>
          <a:prstGeom prst="rect">
            <a:avLst/>
          </a:prstGeom>
          <a:solidFill>
            <a:srgbClr val="92D050"/>
          </a:solidFill>
        </p:spPr>
        <p:txBody>
          <a:bodyPr wrap="none" fromWordArt="1">
            <a:prstTxWarp prst="textPlain">
              <a:avLst>
                <a:gd name="adj" fmla="val 50178"/>
              </a:avLst>
            </a:prstTxWarp>
          </a:bodyPr>
          <a:lstStyle/>
          <a:p>
            <a:pPr algn="ctr"/>
            <a:r>
              <a:rPr lang="uk-UA" sz="4400" b="1" i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Зразок:</a:t>
            </a:r>
            <a:endParaRPr lang="ru-RU" sz="4400" b="1" i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340769"/>
            <a:ext cx="5148064" cy="1015663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uk-UA" sz="6000" b="1" i="1" dirty="0" smtClean="0"/>
              <a:t>1)185,6 :0,64 =</a:t>
            </a:r>
            <a:endParaRPr lang="ru-RU" sz="6000" b="1" i="1" dirty="0"/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auto">
          <a:xfrm flipV="1">
            <a:off x="1907705" y="2204864"/>
            <a:ext cx="1512168" cy="360040"/>
          </a:xfrm>
          <a:prstGeom prst="curvedDownArrow">
            <a:avLst>
              <a:gd name="adj1" fmla="val 28798"/>
              <a:gd name="adj2" fmla="val 84386"/>
              <a:gd name="adj3" fmla="val 36400"/>
            </a:avLst>
          </a:prstGeom>
          <a:gradFill rotWithShape="1">
            <a:gsLst>
              <a:gs pos="0">
                <a:srgbClr val="006699"/>
              </a:gs>
              <a:gs pos="19000">
                <a:srgbClr val="1170FF"/>
              </a:gs>
              <a:gs pos="28999">
                <a:srgbClr val="3333CC"/>
              </a:gs>
              <a:gs pos="39999">
                <a:srgbClr val="2E6792"/>
              </a:gs>
              <a:gs pos="53000">
                <a:srgbClr val="9999FF"/>
              </a:gs>
              <a:gs pos="84000">
                <a:srgbClr val="00CCCC"/>
              </a:gs>
              <a:gs pos="100000">
                <a:srgbClr val="3399FF"/>
              </a:gs>
            </a:gsLst>
            <a:lin ang="5400000" scaled="1"/>
          </a:gradFill>
          <a:ln w="9525">
            <a:solidFill>
              <a:srgbClr val="000099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uk-UA">
              <a:latin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16016" y="1268760"/>
            <a:ext cx="4427984" cy="101566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uk-UA" sz="6000" b="1" i="1" dirty="0" smtClean="0"/>
              <a:t>18560, :64,0=</a:t>
            </a:r>
            <a:endParaRPr lang="ru-RU" sz="6000" b="1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251520" y="2780928"/>
            <a:ext cx="2304256" cy="1015663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uk-UA" sz="6000" b="1" i="1" dirty="0" smtClean="0"/>
              <a:t>= 290.</a:t>
            </a:r>
            <a:endParaRPr lang="ru-RU" sz="6000" b="1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179512" y="4005064"/>
            <a:ext cx="3672408" cy="1015663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uk-UA" sz="6000" b="1" i="1" dirty="0" smtClean="0"/>
              <a:t>2)6 : 3,75 =</a:t>
            </a:r>
            <a:endParaRPr lang="ru-RU" sz="6000" b="1" i="1" dirty="0"/>
          </a:p>
        </p:txBody>
      </p:sp>
      <p:sp>
        <p:nvSpPr>
          <p:cNvPr id="12" name="TextBox 11"/>
          <p:cNvSpPr txBox="1"/>
          <p:nvPr/>
        </p:nvSpPr>
        <p:spPr>
          <a:xfrm>
            <a:off x="3779912" y="4005064"/>
            <a:ext cx="3672408" cy="101566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uk-UA" sz="6000" b="1" i="1" dirty="0" smtClean="0"/>
              <a:t>600 : 375 =</a:t>
            </a:r>
            <a:endParaRPr lang="ru-RU" sz="6000" b="1" i="1" dirty="0"/>
          </a:p>
        </p:txBody>
      </p:sp>
      <p:sp>
        <p:nvSpPr>
          <p:cNvPr id="13" name="AutoShape 6"/>
          <p:cNvSpPr>
            <a:spLocks noChangeArrowheads="1"/>
          </p:cNvSpPr>
          <p:nvPr/>
        </p:nvSpPr>
        <p:spPr bwMode="auto">
          <a:xfrm flipV="1">
            <a:off x="1187625" y="4797152"/>
            <a:ext cx="1224136" cy="360040"/>
          </a:xfrm>
          <a:prstGeom prst="curvedDownArrow">
            <a:avLst>
              <a:gd name="adj1" fmla="val 28798"/>
              <a:gd name="adj2" fmla="val 84386"/>
              <a:gd name="adj3" fmla="val 36400"/>
            </a:avLst>
          </a:prstGeom>
          <a:gradFill rotWithShape="1">
            <a:gsLst>
              <a:gs pos="0">
                <a:srgbClr val="006699"/>
              </a:gs>
              <a:gs pos="19000">
                <a:srgbClr val="1170FF"/>
              </a:gs>
              <a:gs pos="28999">
                <a:srgbClr val="3333CC"/>
              </a:gs>
              <a:gs pos="39999">
                <a:srgbClr val="2E6792"/>
              </a:gs>
              <a:gs pos="53000">
                <a:srgbClr val="9999FF"/>
              </a:gs>
              <a:gs pos="84000">
                <a:srgbClr val="00CCCC"/>
              </a:gs>
              <a:gs pos="100000">
                <a:srgbClr val="3399FF"/>
              </a:gs>
            </a:gsLst>
            <a:lin ang="5400000" scaled="1"/>
          </a:gradFill>
          <a:ln w="9525">
            <a:solidFill>
              <a:srgbClr val="000099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uk-UA">
              <a:latin typeface="Arial" pitchFamily="34" charset="0"/>
            </a:endParaRPr>
          </a:p>
        </p:txBody>
      </p:sp>
      <p:sp>
        <p:nvSpPr>
          <p:cNvPr id="14" name="AutoShape 6"/>
          <p:cNvSpPr>
            <a:spLocks noChangeArrowheads="1"/>
          </p:cNvSpPr>
          <p:nvPr/>
        </p:nvSpPr>
        <p:spPr bwMode="auto">
          <a:xfrm flipV="1">
            <a:off x="6732240" y="2060848"/>
            <a:ext cx="1512168" cy="360040"/>
          </a:xfrm>
          <a:prstGeom prst="curvedDownArrow">
            <a:avLst>
              <a:gd name="adj1" fmla="val 28798"/>
              <a:gd name="adj2" fmla="val 84386"/>
              <a:gd name="adj3" fmla="val 36400"/>
            </a:avLst>
          </a:prstGeom>
          <a:gradFill rotWithShape="1">
            <a:gsLst>
              <a:gs pos="0">
                <a:srgbClr val="006699"/>
              </a:gs>
              <a:gs pos="19000">
                <a:srgbClr val="1170FF"/>
              </a:gs>
              <a:gs pos="28999">
                <a:srgbClr val="3333CC"/>
              </a:gs>
              <a:gs pos="39999">
                <a:srgbClr val="2E6792"/>
              </a:gs>
              <a:gs pos="53000">
                <a:srgbClr val="9999FF"/>
              </a:gs>
              <a:gs pos="84000">
                <a:srgbClr val="00CCCC"/>
              </a:gs>
              <a:gs pos="100000">
                <a:srgbClr val="3399FF"/>
              </a:gs>
            </a:gsLst>
            <a:lin ang="5400000" scaled="1"/>
          </a:gradFill>
          <a:ln w="9525">
            <a:solidFill>
              <a:srgbClr val="000099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uk-UA">
              <a:latin typeface="Arial" pitchFamily="34" charset="0"/>
            </a:endParaRPr>
          </a:p>
        </p:txBody>
      </p:sp>
      <p:sp>
        <p:nvSpPr>
          <p:cNvPr id="15" name="AutoShape 6"/>
          <p:cNvSpPr>
            <a:spLocks noChangeArrowheads="1"/>
          </p:cNvSpPr>
          <p:nvPr/>
        </p:nvSpPr>
        <p:spPr bwMode="auto">
          <a:xfrm flipV="1">
            <a:off x="5004048" y="4725144"/>
            <a:ext cx="1944216" cy="360040"/>
          </a:xfrm>
          <a:prstGeom prst="curvedDownArrow">
            <a:avLst>
              <a:gd name="adj1" fmla="val 28798"/>
              <a:gd name="adj2" fmla="val 84386"/>
              <a:gd name="adj3" fmla="val 36400"/>
            </a:avLst>
          </a:prstGeom>
          <a:gradFill rotWithShape="1">
            <a:gsLst>
              <a:gs pos="0">
                <a:srgbClr val="006699"/>
              </a:gs>
              <a:gs pos="19000">
                <a:srgbClr val="1170FF"/>
              </a:gs>
              <a:gs pos="28999">
                <a:srgbClr val="3333CC"/>
              </a:gs>
              <a:gs pos="39999">
                <a:srgbClr val="2E6792"/>
              </a:gs>
              <a:gs pos="53000">
                <a:srgbClr val="9999FF"/>
              </a:gs>
              <a:gs pos="84000">
                <a:srgbClr val="00CCCC"/>
              </a:gs>
              <a:gs pos="100000">
                <a:srgbClr val="3399FF"/>
              </a:gs>
            </a:gsLst>
            <a:lin ang="5400000" scaled="1"/>
          </a:gradFill>
          <a:ln w="9525">
            <a:solidFill>
              <a:srgbClr val="000099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uk-UA">
              <a:latin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308304" y="4005064"/>
            <a:ext cx="1835696" cy="1015663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uk-UA" sz="6000" b="1" i="1" dirty="0" smtClean="0"/>
              <a:t>1,6.</a:t>
            </a:r>
            <a:endParaRPr lang="ru-RU" sz="6000" b="1" i="1" dirty="0"/>
          </a:p>
        </p:txBody>
      </p:sp>
      <p:pic>
        <p:nvPicPr>
          <p:cNvPr id="17" name="Picture 27" descr="78ce56ae5fa75ac85e3ab5e321d88a9d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6016" y="5157192"/>
            <a:ext cx="4032448" cy="1700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xtBox 17"/>
          <p:cNvSpPr txBox="1"/>
          <p:nvPr/>
        </p:nvSpPr>
        <p:spPr>
          <a:xfrm>
            <a:off x="0" y="5733256"/>
            <a:ext cx="3851920" cy="70788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uk-UA" sz="4000" b="1" i="1" dirty="0" smtClean="0"/>
              <a:t>Зроби висновок</a:t>
            </a:r>
            <a:endParaRPr lang="ru-RU" sz="40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3" dur="2000" fill="hold"/>
                                        <p:tgtEl>
                                          <p:spTgt spid="1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7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8" grpId="0" animBg="1"/>
      <p:bldP spid="18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sov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339752" cy="1772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WordArt 13"/>
          <p:cNvSpPr>
            <a:spLocks noChangeArrowheads="1" noChangeShapeType="1" noTextEdit="1"/>
          </p:cNvSpPr>
          <p:nvPr/>
        </p:nvSpPr>
        <p:spPr bwMode="auto">
          <a:xfrm>
            <a:off x="2411760" y="0"/>
            <a:ext cx="6732240" cy="1772816"/>
          </a:xfrm>
          <a:prstGeom prst="rect">
            <a:avLst/>
          </a:prstGeom>
          <a:solidFill>
            <a:srgbClr val="92D050"/>
          </a:solidFill>
        </p:spPr>
        <p:txBody>
          <a:bodyPr wrap="none" fromWordArt="1">
            <a:prstTxWarp prst="textPlain">
              <a:avLst>
                <a:gd name="adj" fmla="val 54495"/>
              </a:avLst>
            </a:prstTxWarp>
          </a:bodyPr>
          <a:lstStyle/>
          <a:p>
            <a:pPr algn="ctr"/>
            <a:r>
              <a:rPr lang="uk-UA" sz="4400" b="1" i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Запам’ятай:</a:t>
            </a:r>
            <a:endParaRPr lang="ru-RU" sz="4400" b="1" i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0" y="1916832"/>
            <a:ext cx="9144000" cy="1296144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solidFill>
                  <a:schemeClr val="tx1"/>
                </a:solidFill>
              </a:rPr>
              <a:t>Щоб поділити десятковий дріб на десятковий  дріб, потрібно: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9512" y="3212976"/>
            <a:ext cx="8964488" cy="302433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ctr"/>
            <a:r>
              <a:rPr lang="uk-UA" sz="3600" b="1" dirty="0" smtClean="0">
                <a:solidFill>
                  <a:schemeClr val="tx1"/>
                </a:solidFill>
              </a:rPr>
              <a:t>треба в діленому й дільнику перенести кому вправо на скільки цифр,</a:t>
            </a:r>
            <a:r>
              <a:rPr lang="uk-UA" sz="3600" b="1" dirty="0" err="1" smtClean="0">
                <a:solidFill>
                  <a:schemeClr val="tx1"/>
                </a:solidFill>
              </a:rPr>
              <a:t>скількиїх</a:t>
            </a:r>
            <a:r>
              <a:rPr lang="uk-UA" sz="3600" b="1" dirty="0" smtClean="0">
                <a:solidFill>
                  <a:schemeClr val="tx1"/>
                </a:solidFill>
              </a:rPr>
              <a:t> в дільнику; після чого виконати  ділення на натуральне число.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7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67744" y="0"/>
            <a:ext cx="6876256" cy="1200329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3600" b="1" dirty="0" smtClean="0">
                <a:solidFill>
                  <a:srgbClr val="FF0000"/>
                </a:solidFill>
              </a:rPr>
              <a:t>№ 1441   </a:t>
            </a:r>
            <a:r>
              <a:rPr lang="uk-UA" sz="3600" b="1" dirty="0" smtClean="0"/>
              <a:t>Хто швидше досягне  прапорця:</a:t>
            </a:r>
            <a:endParaRPr lang="ru-RU" sz="36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347864" y="5805264"/>
            <a:ext cx="5544616" cy="1052736"/>
          </a:xfrm>
          <a:prstGeom prst="rect">
            <a:avLst/>
          </a:prstGeom>
          <a:solidFill>
            <a:srgbClr val="C000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                                                                                               </a:t>
            </a:r>
            <a:r>
              <a:rPr lang="uk-UA" sz="3200" b="1" dirty="0" smtClean="0"/>
              <a:t>1)</a:t>
            </a:r>
            <a:endParaRPr lang="ru-RU" sz="32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283968" y="4077072"/>
            <a:ext cx="3528392" cy="93610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chemeClr val="tx1"/>
                </a:solidFill>
              </a:rPr>
              <a:t>                                3)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932040" y="2420888"/>
            <a:ext cx="2160240" cy="792088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chemeClr val="tx1"/>
                </a:solidFill>
              </a:rPr>
              <a:t>                 5) 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572000" y="3212976"/>
            <a:ext cx="2880320" cy="864096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chemeClr val="tx1"/>
                </a:solidFill>
              </a:rPr>
              <a:t>                        4)   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076056" y="1628800"/>
            <a:ext cx="1728192" cy="72008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chemeClr val="tx1"/>
                </a:solidFill>
              </a:rPr>
              <a:t>            6)</a:t>
            </a:r>
            <a:endParaRPr lang="ru-RU" sz="3200" b="1" dirty="0">
              <a:solidFill>
                <a:schemeClr val="tx1"/>
              </a:solidFill>
            </a:endParaRPr>
          </a:p>
        </p:txBody>
      </p:sp>
      <p:pic>
        <p:nvPicPr>
          <p:cNvPr id="1026" name="Picture 2" descr="Результат пошуку зображень за запитом &quot;прапор україни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620688"/>
            <a:ext cx="1368152" cy="936104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395536" y="1844824"/>
            <a:ext cx="2664296" cy="648072"/>
          </a:xfrm>
          <a:prstGeom prst="rec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uk-UA" sz="3600" b="1" dirty="0" smtClean="0"/>
              <a:t>1) 2622 : 6,9</a:t>
            </a:r>
            <a:endParaRPr lang="ru-RU" sz="36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251520" y="2636912"/>
            <a:ext cx="2826477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uk-UA" sz="3600" b="1" dirty="0" smtClean="0"/>
              <a:t>2)304,5 : 0,5</a:t>
            </a:r>
            <a:endParaRPr lang="ru-RU" sz="36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251520" y="3429000"/>
            <a:ext cx="2978877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uk-UA" sz="3600" b="1" dirty="0" smtClean="0"/>
              <a:t>3) 16,45 : 4,7</a:t>
            </a:r>
            <a:endParaRPr lang="ru-RU" sz="36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323528" y="4149080"/>
            <a:ext cx="2826477" cy="646331"/>
          </a:xfrm>
          <a:prstGeom prst="rect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uk-UA" sz="3600" b="1" dirty="0" smtClean="0"/>
              <a:t>4)6 : 3,75</a:t>
            </a:r>
            <a:endParaRPr lang="ru-RU" sz="36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251520" y="5013176"/>
            <a:ext cx="3312368" cy="646331"/>
          </a:xfrm>
          <a:prstGeom prst="rect">
            <a:avLst/>
          </a:prstGeom>
          <a:solidFill>
            <a:srgbClr val="FFFF0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uk-UA" sz="3600" b="1" dirty="0" smtClean="0">
                <a:solidFill>
                  <a:schemeClr val="tx1"/>
                </a:solidFill>
              </a:rPr>
              <a:t>5) 1,056 :0,032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79512" y="5877272"/>
            <a:ext cx="2826477" cy="646331"/>
          </a:xfrm>
          <a:prstGeom prst="rect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uk-UA" sz="3600" b="1" dirty="0" smtClean="0"/>
              <a:t>6)0,378 :0, 14</a:t>
            </a:r>
            <a:endParaRPr lang="ru-RU" sz="3600" b="1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3707904" y="5013176"/>
            <a:ext cx="4680520" cy="79208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chemeClr val="tx1"/>
                </a:solidFill>
              </a:rPr>
              <a:t>                                          2)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580112" y="5877272"/>
            <a:ext cx="12961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800" b="1" dirty="0" smtClean="0"/>
              <a:t>380</a:t>
            </a:r>
            <a:endParaRPr lang="ru-RU" sz="48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5508104" y="5013177"/>
            <a:ext cx="14401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800" b="1" dirty="0" smtClean="0"/>
              <a:t>609</a:t>
            </a:r>
            <a:endParaRPr lang="ru-RU" sz="4800" b="1" dirty="0"/>
          </a:p>
        </p:txBody>
      </p:sp>
      <p:sp>
        <p:nvSpPr>
          <p:cNvPr id="26" name="TextBox 25"/>
          <p:cNvSpPr txBox="1"/>
          <p:nvPr/>
        </p:nvSpPr>
        <p:spPr>
          <a:xfrm flipH="1">
            <a:off x="5508104" y="4149080"/>
            <a:ext cx="12241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800" b="1" dirty="0" smtClean="0"/>
              <a:t>3,5</a:t>
            </a:r>
            <a:endParaRPr lang="ru-RU" sz="48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5364088" y="3429000"/>
            <a:ext cx="12961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b="1" dirty="0" smtClean="0"/>
              <a:t>1,6</a:t>
            </a:r>
            <a:endParaRPr lang="ru-RU" sz="44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5436096" y="2348880"/>
            <a:ext cx="10801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b="1" dirty="0" smtClean="0"/>
              <a:t>33</a:t>
            </a:r>
            <a:endParaRPr lang="ru-RU" sz="44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5148064" y="1628801"/>
            <a:ext cx="11521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b="1" dirty="0" smtClean="0"/>
              <a:t> </a:t>
            </a:r>
            <a:endParaRPr lang="ru-RU" sz="4400" b="1" dirty="0"/>
          </a:p>
        </p:txBody>
      </p:sp>
      <p:pic>
        <p:nvPicPr>
          <p:cNvPr id="30" name="Picture 4" descr="sov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195736" cy="1772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TextBox 30"/>
          <p:cNvSpPr txBox="1"/>
          <p:nvPr/>
        </p:nvSpPr>
        <p:spPr>
          <a:xfrm>
            <a:off x="5148064" y="1628800"/>
            <a:ext cx="11521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b="1" dirty="0" smtClean="0"/>
              <a:t>2,7</a:t>
            </a:r>
            <a:endParaRPr lang="ru-RU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0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  <p:bldP spid="7" grpId="0" animBg="1"/>
      <p:bldP spid="8" grpId="0" animBg="1"/>
      <p:bldP spid="9" grpId="0" animBg="1"/>
      <p:bldP spid="12" grpId="0" animBg="1"/>
      <p:bldP spid="13" grpId="0" animBg="1"/>
      <p:bldP spid="16" grpId="0" animBg="1"/>
      <p:bldP spid="17" grpId="0" animBg="1"/>
      <p:bldP spid="18" grpId="0" animBg="1"/>
      <p:bldP spid="19" grpId="0" animBg="1"/>
      <p:bldP spid="23" grpId="0" animBg="1"/>
      <p:bldP spid="24" grpId="0"/>
      <p:bldP spid="25" grpId="0"/>
      <p:bldP spid="26" grpId="0"/>
      <p:bldP spid="27" grpId="0"/>
      <p:bldP spid="28" grpId="0"/>
      <p:bldP spid="29" grpId="0"/>
      <p:bldP spid="3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sov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195736" cy="1772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WordArt 13"/>
          <p:cNvSpPr>
            <a:spLocks noChangeArrowheads="1" noChangeShapeType="1" noTextEdit="1"/>
          </p:cNvSpPr>
          <p:nvPr/>
        </p:nvSpPr>
        <p:spPr bwMode="auto">
          <a:xfrm>
            <a:off x="2627784" y="0"/>
            <a:ext cx="6516216" cy="1097980"/>
          </a:xfrm>
          <a:prstGeom prst="rect">
            <a:avLst/>
          </a:prstGeom>
          <a:solidFill>
            <a:srgbClr val="92D050"/>
          </a:solidFill>
        </p:spPr>
        <p:txBody>
          <a:bodyPr wrap="none" fromWordArt="1">
            <a:prstTxWarp prst="textPlain">
              <a:avLst>
                <a:gd name="adj" fmla="val 50178"/>
              </a:avLst>
            </a:prstTxWarp>
          </a:bodyPr>
          <a:lstStyle/>
          <a:p>
            <a:pPr algn="ctr"/>
            <a:r>
              <a:rPr lang="uk-UA" sz="4400" b="1" i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№ 454.</a:t>
            </a:r>
            <a:endParaRPr lang="ru-RU" sz="4400" b="1" i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2060848"/>
            <a:ext cx="1152128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6600" b="1" dirty="0" smtClean="0"/>
              <a:t>Х</a:t>
            </a:r>
            <a:endParaRPr lang="ru-RU" sz="6600" b="1" dirty="0"/>
          </a:p>
        </p:txBody>
      </p:sp>
      <p:sp>
        <p:nvSpPr>
          <p:cNvPr id="6" name="Овал 5"/>
          <p:cNvSpPr/>
          <p:nvPr/>
        </p:nvSpPr>
        <p:spPr>
          <a:xfrm>
            <a:off x="2195736" y="1988840"/>
            <a:ext cx="1656184" cy="93610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6000" b="1" dirty="0" smtClean="0"/>
              <a:t>2,5</a:t>
            </a:r>
            <a:endParaRPr lang="ru-RU" sz="6000" b="1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3923928" y="2492896"/>
            <a:ext cx="360040" cy="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Скругленный прямоугольник 9"/>
          <p:cNvSpPr/>
          <p:nvPr/>
        </p:nvSpPr>
        <p:spPr>
          <a:xfrm>
            <a:off x="4572000" y="1988840"/>
            <a:ext cx="1346448" cy="100811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6000" b="1" dirty="0" smtClean="0"/>
              <a:t>У</a:t>
            </a:r>
            <a:endParaRPr lang="ru-RU" sz="6000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763689" y="2060848"/>
            <a:ext cx="43204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: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012160" y="2060848"/>
            <a:ext cx="43204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: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6444208" y="2060848"/>
            <a:ext cx="1656184" cy="936104"/>
          </a:xfrm>
          <a:prstGeom prst="ellipse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6000" b="1" dirty="0" smtClean="0"/>
              <a:t>1,4</a:t>
            </a:r>
            <a:endParaRPr lang="ru-RU" sz="60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971600" y="3429000"/>
            <a:ext cx="5832648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uk-UA" sz="3600" b="1" dirty="0" smtClean="0"/>
              <a:t>,ЯКЩО Х = 9,75 , У = 3,36</a:t>
            </a:r>
            <a:endParaRPr lang="ru-RU" sz="36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1187624" y="4725144"/>
            <a:ext cx="4714752" cy="9233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uk-UA" sz="5400" b="1" dirty="0" smtClean="0"/>
              <a:t>Відповідь : 1,5.</a:t>
            </a:r>
            <a:endParaRPr lang="ru-RU" sz="5400" b="1" dirty="0"/>
          </a:p>
        </p:txBody>
      </p:sp>
      <p:pic>
        <p:nvPicPr>
          <p:cNvPr id="17" name="Picture 7" descr="book20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5661248"/>
            <a:ext cx="3995936" cy="1196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  <p:bldP spid="10" grpId="0" animBg="1"/>
      <p:bldP spid="11" grpId="0"/>
      <p:bldP spid="12" grpId="0"/>
      <p:bldP spid="14" grpId="0" animBg="1"/>
      <p:bldP spid="15" grpId="0" animBg="1"/>
      <p:bldP spid="1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66123110SlideId272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546</TotalTime>
  <Words>700</Words>
  <Application>Microsoft Office PowerPoint</Application>
  <PresentationFormat>Экран (4:3)</PresentationFormat>
  <Paragraphs>191</Paragraphs>
  <Slides>18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6" baseType="lpstr">
      <vt:lpstr>Arial</vt:lpstr>
      <vt:lpstr>Arial Black</vt:lpstr>
      <vt:lpstr>Calibri</vt:lpstr>
      <vt:lpstr>Georgia</vt:lpstr>
      <vt:lpstr>Impact</vt:lpstr>
      <vt:lpstr>Times New Roman</vt:lpstr>
      <vt:lpstr>Wingdings</vt:lpstr>
      <vt:lpstr>Тема Office</vt:lpstr>
      <vt:lpstr>Презентация PowerPoint</vt:lpstr>
      <vt:lpstr>Мета уроку: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PC</dc:creator>
  <cp:lastModifiedBy>Админ</cp:lastModifiedBy>
  <cp:revision>56</cp:revision>
  <dcterms:created xsi:type="dcterms:W3CDTF">2020-03-19T10:28:16Z</dcterms:created>
  <dcterms:modified xsi:type="dcterms:W3CDTF">2020-04-29T19:50:04Z</dcterms:modified>
</cp:coreProperties>
</file>