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CC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uk-UA" noProof="0" smtClean="0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uk-UA" noProof="0" smtClean="0"/>
              <a:t>Образец подзаголовка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0CE031B-9EC7-4C85-9E94-B881C4AC3FBE}" type="slidenum">
              <a:rPr lang="ru-RU" altLang="uk-UA"/>
              <a:pPr/>
              <a:t>‹#›</a:t>
            </a:fld>
            <a:endParaRPr lang="ru-RU" altLang="uk-UA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12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1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D3911-C4FC-476A-9176-055CBCF4F274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60192449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D681D-5470-438B-958C-01B18A1F5451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131391730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00478-8716-4D90-AC79-82F920A60B61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722158403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334E7-7D30-4A23-900F-5E3A1F0CFB38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139239073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0D740-4D10-4790-B9E1-F83BF7C68047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1939348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D52B4-B443-4DB5-9D79-45FF102F9127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50750434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B514D-BA3A-4A93-9434-23139C96EADC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91117620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D879A-7A9B-4118-984D-227DD1CD57FF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083409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CAB65-DFD6-40BF-B513-9D4E3B2D7AA0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007397503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85FC4-4A5D-47A6-B7AA-C41A26019651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60913366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uk-UA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uk-U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D2BD73-943A-4622-AABE-3E14BAB00877}" type="slidenum">
              <a:rPr lang="ru-RU" altLang="uk-UA"/>
              <a:pPr/>
              <a:t>‹#›</a:t>
            </a:fld>
            <a:endParaRPr lang="ru-RU" altLang="uk-UA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uk-UA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0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87450" y="841375"/>
            <a:ext cx="6840538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uk-UA" sz="6000" b="1">
                <a:latin typeface="Monotype Corsiva" pitchFamily="66" charset="0"/>
              </a:rPr>
              <a:t>Присл</a:t>
            </a:r>
            <a:r>
              <a:rPr lang="uk-UA" altLang="uk-UA" sz="6000" b="1">
                <a:latin typeface="Monotype Corsiva" pitchFamily="66" charset="0"/>
              </a:rPr>
              <a:t>і</a:t>
            </a:r>
            <a:r>
              <a:rPr lang="ru-RU" altLang="uk-UA" sz="6000" b="1">
                <a:latin typeface="Monotype Corsiva" pitchFamily="66" charset="0"/>
              </a:rPr>
              <a:t>вник</a:t>
            </a:r>
            <a:r>
              <a:rPr lang="uk-UA" altLang="uk-UA" sz="6000" b="1">
                <a:latin typeface="Monotype Corsiva" pitchFamily="66" charset="0"/>
              </a:rPr>
              <a:t> : </a:t>
            </a:r>
          </a:p>
          <a:p>
            <a:pPr algn="ctr"/>
            <a:r>
              <a:rPr lang="uk-UA" altLang="uk-UA" sz="6000" b="1">
                <a:latin typeface="Monotype Corsiva" pitchFamily="66" charset="0"/>
              </a:rPr>
              <a:t>загальне значення, </a:t>
            </a:r>
            <a:endParaRPr lang="ru-RU" altLang="uk-UA" sz="6000" b="1">
              <a:latin typeface="Monotype Corsiva" pitchFamily="66" charset="0"/>
            </a:endParaRPr>
          </a:p>
          <a:p>
            <a:pPr algn="ctr"/>
            <a:r>
              <a:rPr lang="uk-UA" altLang="uk-UA" sz="6000" b="1">
                <a:latin typeface="Monotype Corsiva" pitchFamily="66" charset="0"/>
              </a:rPr>
              <a:t>морфологічні ознаки, синтаксична роль.</a:t>
            </a:r>
            <a:endParaRPr lang="ru-RU" altLang="uk-UA" sz="6000" b="1">
              <a:latin typeface="Monotype Corsiva" pitchFamily="66" charset="0"/>
            </a:endParaRPr>
          </a:p>
          <a:p>
            <a:pPr algn="ctr"/>
            <a:r>
              <a:rPr lang="uk-UA" altLang="uk-UA" sz="6000" b="1">
                <a:latin typeface="Monotype Corsiva" pitchFamily="66" charset="0"/>
              </a:rPr>
              <a:t>Розряди прислівників.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79388" y="404813"/>
            <a:ext cx="2232025" cy="1285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Тема: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696200" cy="6264275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altLang="uk-UA" b="1">
                <a:solidFill>
                  <a:srgbClr val="009900"/>
                </a:solidFill>
              </a:rPr>
              <a:t>Лінгвістична гра </a:t>
            </a:r>
          </a:p>
          <a:p>
            <a:pPr algn="ctr">
              <a:buFontTx/>
              <a:buNone/>
            </a:pPr>
            <a:r>
              <a:rPr lang="uk-UA" altLang="uk-UA" b="1">
                <a:solidFill>
                  <a:srgbClr val="FF6600"/>
                </a:solidFill>
              </a:rPr>
              <a:t>„Утвори прислівник”</a:t>
            </a:r>
            <a:endParaRPr lang="uk-UA" altLang="uk-UA" b="1" i="1">
              <a:solidFill>
                <a:srgbClr val="FF6600"/>
              </a:solidFill>
            </a:endParaRPr>
          </a:p>
          <a:p>
            <a:r>
              <a:rPr lang="uk-UA" altLang="uk-UA" b="1" i="1"/>
              <a:t>Завдання:</a:t>
            </a:r>
            <a:r>
              <a:rPr lang="uk-UA" altLang="uk-UA"/>
              <a:t> Із кожної групи запропонованих складів утворіть і запишіть прислівники, з трьома (на вибір) складіть речення:</a:t>
            </a:r>
          </a:p>
          <a:p>
            <a:pPr lvl="3"/>
            <a:r>
              <a:rPr lang="uk-UA" altLang="uk-UA"/>
              <a:t>Ве, не, ло, се – </a:t>
            </a:r>
          </a:p>
          <a:p>
            <a:pPr lvl="3"/>
            <a:r>
              <a:rPr lang="uk-UA" altLang="uk-UA"/>
              <a:t>Но, не, руш, по – </a:t>
            </a:r>
          </a:p>
          <a:p>
            <a:pPr lvl="3"/>
            <a:r>
              <a:rPr lang="uk-UA" altLang="uk-UA"/>
              <a:t>Да, ко, не, ле – </a:t>
            </a:r>
          </a:p>
          <a:p>
            <a:pPr lvl="3"/>
            <a:r>
              <a:rPr lang="uk-UA" altLang="uk-UA"/>
              <a:t>Ку, вліт – </a:t>
            </a:r>
          </a:p>
          <a:p>
            <a:pPr lvl="3"/>
            <a:r>
              <a:rPr lang="uk-UA" altLang="uk-UA"/>
              <a:t>Зим, в, ку –</a:t>
            </a:r>
          </a:p>
          <a:p>
            <a:pPr lvl="3"/>
            <a:r>
              <a:rPr lang="uk-UA" altLang="uk-UA"/>
              <a:t>Ру, вго –</a:t>
            </a:r>
          </a:p>
          <a:p>
            <a:pPr lvl="3"/>
            <a:r>
              <a:rPr lang="uk-UA" altLang="uk-UA"/>
              <a:t>Руч, во, лі –</a:t>
            </a:r>
            <a:endParaRPr lang="ru-RU" altLang="uk-UA"/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696200" cy="6191250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uk-UA" altLang="uk-UA" sz="2800" b="1">
                <a:solidFill>
                  <a:srgbClr val="009900"/>
                </a:solidFill>
              </a:rPr>
              <a:t>Лінгвістична гра 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uk-UA" altLang="uk-UA" sz="2800" b="1">
                <a:solidFill>
                  <a:srgbClr val="FF6600"/>
                </a:solidFill>
              </a:rPr>
              <a:t>„Приковані слова”</a:t>
            </a:r>
            <a:endParaRPr lang="uk-UA" altLang="uk-UA" sz="2800" b="1" i="1">
              <a:solidFill>
                <a:srgbClr val="FF6600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uk-UA" altLang="uk-UA" sz="2800" b="1" i="1"/>
              <a:t>Завдання:</a:t>
            </a:r>
            <a:r>
              <a:rPr lang="uk-UA" altLang="uk-UA" sz="2800"/>
              <a:t> Утворіть і запишіть прислівники, з трьома (на вибір) складіть речення: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в _ _ _ _ у;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н _ _ _ _ _ з;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з _ _ _ у;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в _ _ _ о;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з _ _ _ _ _ _ у;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в _ _ _ _ _ _ _ у;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н _ _ _ _ _ _ _ _ _ ч;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б _ _ _ _ _ _ _ _ _ _ _ у;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щ _ _ _ _ і;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б _ _ _ _ _ ж;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с _ _ _ _ _ _ а;</a:t>
            </a:r>
          </a:p>
          <a:p>
            <a:pPr marL="2209800" lvl="4" indent="-381000">
              <a:lnSpc>
                <a:spcPct val="90000"/>
              </a:lnSpc>
            </a:pPr>
            <a:r>
              <a:rPr lang="uk-UA" altLang="uk-UA" sz="1800"/>
              <a:t>щ _ _ _ _ _ _ _ _ _ е.</a:t>
            </a:r>
            <a:endParaRPr lang="ru-RU" altLang="uk-UA" sz="1800"/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00113"/>
          </a:xfrm>
        </p:spPr>
        <p:txBody>
          <a:bodyPr/>
          <a:lstStyle/>
          <a:p>
            <a:r>
              <a:rPr lang="uk-UA" altLang="uk-UA" b="1" i="1">
                <a:solidFill>
                  <a:schemeClr val="folHlink"/>
                </a:solidFill>
              </a:rPr>
              <a:t>Працюємо разом</a:t>
            </a:r>
            <a:endParaRPr lang="ru-RU" altLang="uk-UA" b="1" i="1">
              <a:solidFill>
                <a:schemeClr val="folHlink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052513"/>
            <a:ext cx="6905625" cy="58054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uk-UA">
                <a:solidFill>
                  <a:srgbClr val="FF6600"/>
                </a:solidFill>
              </a:rPr>
              <a:t>1. Виписати прислівники, пояснити морфологічні ознаки, з’ясувати синтаксичну роль, дати повне визначення прислівнику.</a:t>
            </a:r>
            <a:endParaRPr lang="uk-UA" altLang="uk-UA" i="1">
              <a:solidFill>
                <a:srgbClr val="FF6600"/>
              </a:solidFill>
            </a:endParaRPr>
          </a:p>
          <a:p>
            <a:pPr>
              <a:lnSpc>
                <a:spcPct val="90000"/>
              </a:lnSpc>
            </a:pPr>
            <a:r>
              <a:rPr lang="uk-UA" altLang="uk-UA" i="1"/>
              <a:t>Дощі випадали щоденно. Вискочить сонце на мить на блакитну полянку, гляне на себе в калюжу, і знову лізуть на нього важкі хмари. Ми йдемо серед поля. Широко, гарно, спокійно.</a:t>
            </a:r>
            <a:endParaRPr lang="ru-RU" altLang="uk-UA" i="1"/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549275"/>
            <a:ext cx="6553200" cy="59753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altLang="uk-UA" sz="2800">
                <a:solidFill>
                  <a:srgbClr val="FF6600"/>
                </a:solidFill>
              </a:rPr>
              <a:t>2. Запишіть висловлювання про мову, підкресліть прислівники, вкажіть розряд </a:t>
            </a:r>
            <a:endParaRPr lang="ru-RU" altLang="uk-UA" sz="2800">
              <a:solidFill>
                <a:srgbClr val="FF66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uk-UA" sz="2800"/>
              <a:t>Мова — це доля нашого народу, і вона залежить від того, як ревно ми всі </a:t>
            </a:r>
            <a:r>
              <a:rPr lang="uk-UA" altLang="uk-UA" sz="2800"/>
              <a:t>її </a:t>
            </a:r>
            <a:r>
              <a:rPr lang="ru-RU" altLang="uk-UA" sz="2800"/>
              <a:t>плекатимемо (</a:t>
            </a:r>
            <a:r>
              <a:rPr lang="uk-UA" altLang="uk-UA" sz="2800"/>
              <a:t>О</a:t>
            </a:r>
            <a:r>
              <a:rPr lang="ru-RU" altLang="uk-UA" sz="2800"/>
              <a:t>. Гончар).</a:t>
            </a:r>
          </a:p>
          <a:p>
            <a:pPr>
              <a:lnSpc>
                <a:spcPct val="80000"/>
              </a:lnSpc>
            </a:pPr>
            <a:r>
              <a:rPr lang="ru-RU" altLang="uk-UA" sz="2800"/>
              <a:t>Той, хто зневажливо ставиться до рідної мови, не може й сам викликати поваги до себе (О. Гончар).</a:t>
            </a:r>
          </a:p>
          <a:p>
            <a:pPr>
              <a:lnSpc>
                <a:spcPct val="80000"/>
              </a:lnSpc>
            </a:pPr>
            <a:r>
              <a:rPr lang="ru-RU" altLang="uk-UA" sz="2800"/>
              <a:t>Мова — універсальна, але користування нею вкрай індивідуальне. Це своєрідний енергопровід: від одного до іншого, від одного до багатьох </a:t>
            </a:r>
          </a:p>
          <a:p>
            <a:pPr>
              <a:lnSpc>
                <a:spcPct val="80000"/>
              </a:lnSpc>
            </a:pPr>
            <a:r>
              <a:rPr lang="ru-RU" altLang="uk-UA" sz="2800"/>
              <a:t>(П. Мовчан).</a:t>
            </a:r>
          </a:p>
        </p:txBody>
      </p:sp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uk-UA" altLang="uk-UA" b="1"/>
              <a:t>Творче конструювання</a:t>
            </a:r>
            <a:endParaRPr lang="ru-RU" altLang="uk-UA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196975"/>
            <a:ext cx="6905625" cy="4895850"/>
          </a:xfrm>
        </p:spPr>
        <p:txBody>
          <a:bodyPr/>
          <a:lstStyle/>
          <a:p>
            <a:pPr>
              <a:buFontTx/>
              <a:buNone/>
            </a:pPr>
            <a:endParaRPr lang="uk-UA" altLang="uk-UA" sz="2800"/>
          </a:p>
          <a:p>
            <a:pPr>
              <a:buFontTx/>
              <a:buNone/>
            </a:pPr>
            <a:r>
              <a:rPr lang="uk-UA" altLang="uk-UA" sz="2800">
                <a:solidFill>
                  <a:srgbClr val="FF6600"/>
                </a:solidFill>
              </a:rPr>
              <a:t>3. Відновіть прислів</a:t>
            </a:r>
            <a:r>
              <a:rPr lang="ru-RU" altLang="uk-UA" sz="2800">
                <a:solidFill>
                  <a:srgbClr val="FF6600"/>
                </a:solidFill>
              </a:rPr>
              <a:t>’</a:t>
            </a:r>
            <a:r>
              <a:rPr lang="uk-UA" altLang="uk-UA" sz="2800">
                <a:solidFill>
                  <a:srgbClr val="FF6600"/>
                </a:solidFill>
              </a:rPr>
              <a:t>я. Поясніть, як ви його розумієте. Прислівники випишіть, з</a:t>
            </a:r>
            <a:r>
              <a:rPr lang="ru-RU" altLang="uk-UA" sz="2800">
                <a:solidFill>
                  <a:srgbClr val="FF6600"/>
                </a:solidFill>
              </a:rPr>
              <a:t>’</a:t>
            </a:r>
            <a:r>
              <a:rPr lang="uk-UA" altLang="uk-UA" sz="2800">
                <a:solidFill>
                  <a:srgbClr val="FF6600"/>
                </a:solidFill>
              </a:rPr>
              <a:t>ясуйте, до якого розряду за значенням кожен із них належить.</a:t>
            </a:r>
            <a:endParaRPr lang="ru-RU" altLang="uk-UA" sz="2800">
              <a:solidFill>
                <a:srgbClr val="FF6600"/>
              </a:solidFill>
            </a:endParaRPr>
          </a:p>
          <a:p>
            <a:r>
              <a:rPr lang="ru-RU" altLang="uk-UA" sz="2800"/>
              <a:t>І від солодких слів </a:t>
            </a:r>
            <a:r>
              <a:rPr lang="uk-UA" altLang="uk-UA" sz="2800"/>
              <a:t>...</a:t>
            </a:r>
            <a:endParaRPr lang="ru-RU" altLang="uk-UA" sz="2800"/>
          </a:p>
          <a:p>
            <a:r>
              <a:rPr lang="ru-RU" altLang="uk-UA" sz="2800"/>
              <a:t>Краще переконувати словами, </a:t>
            </a:r>
            <a:r>
              <a:rPr lang="uk-UA" altLang="uk-UA" sz="2800"/>
              <a:t>...</a:t>
            </a:r>
            <a:endParaRPr lang="ru-RU" altLang="uk-UA" sz="2800"/>
          </a:p>
          <a:p>
            <a:r>
              <a:rPr lang="ru-RU" altLang="uk-UA" sz="2800"/>
              <a:t>Хто багато обіцяє, </a:t>
            </a:r>
            <a:r>
              <a:rPr lang="uk-UA" altLang="uk-UA" sz="2800"/>
              <a:t>...</a:t>
            </a:r>
            <a:endParaRPr lang="uk-UA" altLang="uk-UA" sz="2800" i="1"/>
          </a:p>
          <a:p>
            <a:r>
              <a:rPr lang="uk-UA" altLang="uk-UA" sz="2800" i="1">
                <a:solidFill>
                  <a:schemeClr val="hlink"/>
                </a:solidFill>
              </a:rPr>
              <a:t>Довідка:</a:t>
            </a:r>
            <a:r>
              <a:rPr lang="uk-UA" altLang="uk-UA" sz="2800" i="1"/>
              <a:t> </a:t>
            </a:r>
            <a:r>
              <a:rPr lang="ru-RU" altLang="uk-UA" sz="2800"/>
              <a:t>той рідко слова дотримує</a:t>
            </a:r>
            <a:r>
              <a:rPr lang="uk-UA" altLang="uk-UA" sz="2800"/>
              <a:t>; </a:t>
            </a:r>
            <a:r>
              <a:rPr lang="ru-RU" altLang="uk-UA" sz="2800"/>
              <a:t>як кулаками</a:t>
            </a:r>
            <a:r>
              <a:rPr lang="uk-UA" altLang="uk-UA" sz="2800"/>
              <a:t>; </a:t>
            </a:r>
            <a:r>
              <a:rPr lang="ru-RU" altLang="uk-UA" sz="2800"/>
              <a:t>буває гірко</a:t>
            </a:r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60475"/>
          </a:xfrm>
        </p:spPr>
        <p:txBody>
          <a:bodyPr/>
          <a:lstStyle/>
          <a:p>
            <a:r>
              <a:rPr lang="ru-RU" altLang="uk-UA" sz="8000">
                <a:solidFill>
                  <a:schemeClr val="bg2"/>
                </a:solidFill>
              </a:rPr>
              <a:t>Мета: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8275" y="1052513"/>
            <a:ext cx="7705725" cy="5400675"/>
          </a:xfrm>
        </p:spPr>
        <p:txBody>
          <a:bodyPr/>
          <a:lstStyle/>
          <a:p>
            <a:r>
              <a:rPr lang="uk-UA" altLang="uk-UA" sz="2800"/>
              <a:t>Вказати на загальне значення, морфологічні ознаки та синтаксичну роль прислівника; навчати знаходити прислівники в реченні; збагачувати словниковий запас;</a:t>
            </a:r>
          </a:p>
          <a:p>
            <a:r>
              <a:rPr lang="uk-UA" altLang="uk-UA" sz="2800"/>
              <a:t>Розвивати усне та писемне мовлення учнів, вміння виділяти головне, узагальнювати та систематизувати матеріал;</a:t>
            </a:r>
          </a:p>
          <a:p>
            <a:r>
              <a:rPr lang="uk-UA" altLang="uk-UA" sz="2800"/>
              <a:t>Сприяти вихованню любові до рідної мови, слова.</a:t>
            </a:r>
            <a:endParaRPr lang="ru-RU" altLang="uk-UA" sz="2800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b="1" i="1">
                <a:solidFill>
                  <a:schemeClr val="folHlink"/>
                </a:solidFill>
              </a:rPr>
              <a:t>Соціокультурна змістова лінія:</a:t>
            </a:r>
            <a:endParaRPr lang="ru-RU" altLang="uk-UA" b="1" i="1">
              <a:solidFill>
                <a:schemeClr val="folHlink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uk-UA" altLang="uk-UA" sz="6600">
                <a:solidFill>
                  <a:srgbClr val="FF6600"/>
                </a:solidFill>
              </a:rPr>
              <a:t>Мова – скарбниця духовності народу</a:t>
            </a:r>
            <a:r>
              <a:rPr lang="uk-UA" altLang="uk-UA">
                <a:solidFill>
                  <a:srgbClr val="FF6600"/>
                </a:solidFill>
              </a:rPr>
              <a:t> </a:t>
            </a:r>
            <a:endParaRPr lang="ru-RU" altLang="uk-UA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4"/>
          <p:cNvGrpSpPr>
            <a:grpSpLocks noChangeAspect="1"/>
          </p:cNvGrpSpPr>
          <p:nvPr/>
        </p:nvGrpSpPr>
        <p:grpSpPr bwMode="auto">
          <a:xfrm>
            <a:off x="695325" y="557213"/>
            <a:ext cx="7621588" cy="5895975"/>
            <a:chOff x="2273" y="5479"/>
            <a:chExt cx="7765" cy="5158"/>
          </a:xfrm>
        </p:grpSpPr>
        <p:sp>
          <p:nvSpPr>
            <p:cNvPr id="9221" name="AutoShape 5"/>
            <p:cNvSpPr>
              <a:spLocks noChangeAspect="1" noChangeArrowheads="1"/>
            </p:cNvSpPr>
            <p:nvPr/>
          </p:nvSpPr>
          <p:spPr bwMode="auto">
            <a:xfrm>
              <a:off x="2273" y="5479"/>
              <a:ext cx="7765" cy="5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4673" y="5479"/>
              <a:ext cx="2541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 b="1">
                  <a:latin typeface="Times New Roman" pitchFamily="18" charset="0"/>
                </a:rPr>
                <a:t>Прислівник – це...</a:t>
              </a:r>
              <a:endParaRPr lang="ru-RU" altLang="uk-UA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5944" y="5897"/>
              <a:ext cx="1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4673" y="6454"/>
              <a:ext cx="2541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 b="1">
                  <a:latin typeface="Times New Roman" pitchFamily="18" charset="0"/>
                </a:rPr>
                <a:t>Морфологічні ознаки?</a:t>
              </a:r>
              <a:endParaRPr lang="ru-RU" altLang="uk-UA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5944" y="6873"/>
              <a:ext cx="1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4673" y="7430"/>
              <a:ext cx="2541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 b="1">
                  <a:latin typeface="Times New Roman" pitchFamily="18" charset="0"/>
                </a:rPr>
                <a:t>Синтаксична роль?</a:t>
              </a:r>
              <a:endParaRPr lang="ru-RU" altLang="uk-UA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2273" y="5479"/>
              <a:ext cx="1552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Незмінна самостійна частина мови, що виражає...</a:t>
              </a:r>
              <a:endParaRPr lang="ru-RU" altLang="uk-UA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H="1">
              <a:off x="3826" y="5618"/>
              <a:ext cx="847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3402" y="6594"/>
              <a:ext cx="1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2273" y="7012"/>
              <a:ext cx="2118" cy="111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Ознаку дії: </a:t>
              </a:r>
              <a:r>
                <a:rPr lang="ru-RU" altLang="uk-UA" sz="1400">
                  <a:solidFill>
                    <a:srgbClr val="0000FF"/>
                  </a:solidFill>
                  <a:latin typeface="Times New Roman" pitchFamily="18" charset="0"/>
                </a:rPr>
                <a:t>виразно читати</a:t>
              </a:r>
              <a:endParaRPr lang="ru-RU" altLang="uk-UA"/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2273" y="8266"/>
              <a:ext cx="2118" cy="11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Іншої ознаки: </a:t>
              </a:r>
              <a:endParaRPr lang="ru-RU" altLang="uk-UA" sz="140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ru-RU" altLang="uk-UA" sz="1400">
                  <a:solidFill>
                    <a:srgbClr val="0000FF"/>
                  </a:solidFill>
                  <a:latin typeface="Times New Roman" pitchFamily="18" charset="0"/>
                </a:rPr>
                <a:t>дуже високо</a:t>
              </a:r>
              <a:endParaRPr lang="ru-RU" altLang="uk-UA"/>
            </a:p>
          </p:txBody>
        </p:sp>
        <p:sp>
          <p:nvSpPr>
            <p:cNvPr id="9232" name="Oval 16"/>
            <p:cNvSpPr>
              <a:spLocks noChangeArrowheads="1"/>
            </p:cNvSpPr>
            <p:nvPr/>
          </p:nvSpPr>
          <p:spPr bwMode="auto">
            <a:xfrm>
              <a:off x="2273" y="9520"/>
              <a:ext cx="2118" cy="11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Предмета: </a:t>
              </a:r>
              <a:endParaRPr lang="ru-RU" altLang="uk-UA" sz="140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ru-RU" altLang="uk-UA" sz="1400">
                  <a:solidFill>
                    <a:srgbClr val="0000FF"/>
                  </a:solidFill>
                  <a:latin typeface="Times New Roman" pitchFamily="18" charset="0"/>
                </a:rPr>
                <a:t>дорога навпростець</a:t>
              </a:r>
              <a:endParaRPr lang="ru-RU" altLang="uk-UA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 flipV="1">
              <a:off x="3402" y="8127"/>
              <a:ext cx="1" cy="1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3402" y="9381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H="1">
              <a:off x="4391" y="10077"/>
              <a:ext cx="56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 flipV="1">
              <a:off x="7214" y="6594"/>
              <a:ext cx="283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7489" y="6064"/>
              <a:ext cx="1984" cy="13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Як незмінна частина мови, не має закінчення: </a:t>
              </a:r>
              <a:r>
                <a:rPr lang="ru-RU" altLang="uk-UA" sz="1400">
                  <a:solidFill>
                    <a:srgbClr val="0000FF"/>
                  </a:solidFill>
                  <a:latin typeface="Times New Roman" pitchFamily="18" charset="0"/>
                </a:rPr>
                <a:t>удень, близько, згарячу</a:t>
              </a:r>
              <a:endParaRPr lang="ru-RU" altLang="uk-UA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7214" y="7708"/>
              <a:ext cx="283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7497" y="7708"/>
              <a:ext cx="2541" cy="29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- У реченні найчастіше пов’язаний за змістом із дієсловом-присудком і є </a:t>
              </a:r>
              <a:r>
                <a:rPr lang="ru-RU" altLang="uk-UA" sz="1400" b="1" i="1">
                  <a:latin typeface="Times New Roman" pitchFamily="18" charset="0"/>
                </a:rPr>
                <a:t>обставиною:</a:t>
              </a:r>
              <a:r>
                <a:rPr lang="ru-RU" altLang="uk-UA" sz="1400">
                  <a:latin typeface="Times New Roman" pitchFamily="18" charset="0"/>
                </a:rPr>
                <a:t> </a:t>
              </a:r>
              <a:r>
                <a:rPr lang="ru-RU" altLang="uk-UA" sz="1400">
                  <a:solidFill>
                    <a:srgbClr val="0000FF"/>
                  </a:solidFill>
                  <a:latin typeface="Times New Roman" pitchFamily="18" charset="0"/>
                </a:rPr>
                <a:t>Сріблясто </a:t>
              </a:r>
              <a:r>
                <a:rPr lang="ru-RU" altLang="uk-UA" sz="1400">
                  <a:latin typeface="Times New Roman" pitchFamily="18" charset="0"/>
                </a:rPr>
                <a:t>мерехтить угорі Чумацький Шлях.</a:t>
              </a:r>
            </a:p>
            <a:p>
              <a:pPr algn="ctr"/>
              <a:r>
                <a:rPr lang="ru-RU" altLang="uk-UA" sz="1400">
                  <a:latin typeface="Times New Roman" pitchFamily="18" charset="0"/>
                </a:rPr>
                <a:t>- Іноді пов’язаний за змістом з іменником і є </a:t>
              </a:r>
              <a:r>
                <a:rPr lang="ru-RU" altLang="uk-UA" sz="1400" b="1" i="1">
                  <a:latin typeface="Times New Roman" pitchFamily="18" charset="0"/>
                </a:rPr>
                <a:t>означенням:</a:t>
              </a:r>
              <a:r>
                <a:rPr lang="ru-RU" altLang="uk-UA" sz="1400">
                  <a:latin typeface="Times New Roman" pitchFamily="18" charset="0"/>
                </a:rPr>
                <a:t> Місяць (який?) </a:t>
              </a:r>
              <a:r>
                <a:rPr lang="ru-RU" altLang="uk-UA" sz="1400">
                  <a:solidFill>
                    <a:srgbClr val="0000FF"/>
                  </a:solidFill>
                  <a:latin typeface="Times New Roman" pitchFamily="18" charset="0"/>
                </a:rPr>
                <a:t>уповні</a:t>
              </a:r>
              <a:r>
                <a:rPr lang="ru-RU" altLang="uk-UA" sz="1400">
                  <a:latin typeface="Times New Roman" pitchFamily="18" charset="0"/>
                </a:rPr>
                <a:t> сів на підвіконні.</a:t>
              </a:r>
              <a:endParaRPr lang="ru-RU" altLang="uk-UA"/>
            </a:p>
          </p:txBody>
        </p:sp>
      </p:grp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3348038" y="5229225"/>
            <a:ext cx="17145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uk-UA" sz="1400">
                <a:latin typeface="Times New Roman" pitchFamily="18" charset="0"/>
              </a:rPr>
              <a:t>Або вказує на обставини, за яких відбувається подія чи явище: </a:t>
            </a:r>
            <a:r>
              <a:rPr lang="ru-RU" altLang="uk-UA" sz="1400">
                <a:solidFill>
                  <a:srgbClr val="0000FF"/>
                </a:solidFill>
                <a:latin typeface="Times New Roman" pitchFamily="18" charset="0"/>
              </a:rPr>
              <a:t>зустрілися опівночі</a:t>
            </a:r>
            <a:endParaRPr lang="ru-RU" altLang="uk-UA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4"/>
          <p:cNvGrpSpPr>
            <a:grpSpLocks noChangeAspect="1"/>
          </p:cNvGrpSpPr>
          <p:nvPr/>
        </p:nvGrpSpPr>
        <p:grpSpPr bwMode="auto">
          <a:xfrm>
            <a:off x="395288" y="188913"/>
            <a:ext cx="8497887" cy="6408737"/>
            <a:chOff x="2354" y="5963"/>
            <a:chExt cx="7462" cy="5498"/>
          </a:xfrm>
        </p:grpSpPr>
        <p:sp>
          <p:nvSpPr>
            <p:cNvPr id="10245" name="AutoShape 5"/>
            <p:cNvSpPr>
              <a:spLocks noChangeAspect="1" noChangeArrowheads="1"/>
            </p:cNvSpPr>
            <p:nvPr/>
          </p:nvSpPr>
          <p:spPr bwMode="auto">
            <a:xfrm>
              <a:off x="2354" y="5963"/>
              <a:ext cx="7462" cy="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4710" y="5963"/>
              <a:ext cx="2095" cy="7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 b="1">
                  <a:latin typeface="Times New Roman" pitchFamily="18" charset="0"/>
                </a:rPr>
                <a:t>Розряди прислівників за значенням</a:t>
              </a:r>
              <a:endParaRPr lang="ru-RU" altLang="uk-UA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H="1">
              <a:off x="4579" y="6748"/>
              <a:ext cx="655" cy="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6281" y="6748"/>
              <a:ext cx="786" cy="5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139" y="7272"/>
              <a:ext cx="2095" cy="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 b="1">
                  <a:latin typeface="Times New Roman" pitchFamily="18" charset="0"/>
                </a:rPr>
                <a:t>Означальні</a:t>
              </a:r>
              <a:endParaRPr lang="ru-RU" altLang="uk-UA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6281" y="7272"/>
              <a:ext cx="2095" cy="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 b="1">
                  <a:latin typeface="Times New Roman" pitchFamily="18" charset="0"/>
                </a:rPr>
                <a:t>Обставинні </a:t>
              </a:r>
              <a:endParaRPr lang="ru-RU" altLang="uk-UA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 flipH="1">
              <a:off x="3270" y="7665"/>
              <a:ext cx="131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4056" y="7665"/>
              <a:ext cx="1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4841" y="7665"/>
              <a:ext cx="131" cy="3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2354" y="8058"/>
              <a:ext cx="1047" cy="7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Якісно-означальні</a:t>
              </a:r>
              <a:endParaRPr lang="ru-RU" altLang="uk-UA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3532" y="8058"/>
              <a:ext cx="1178" cy="7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Кількісно-означальні</a:t>
              </a:r>
              <a:endParaRPr lang="ru-RU" altLang="uk-UA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4841" y="8058"/>
              <a:ext cx="1048" cy="7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Способу дії</a:t>
              </a:r>
              <a:endParaRPr lang="ru-RU" altLang="uk-UA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 flipH="1">
              <a:off x="2878" y="8843"/>
              <a:ext cx="1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4056" y="8843"/>
              <a:ext cx="1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5365" y="8843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2354" y="9105"/>
              <a:ext cx="1047" cy="5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Як?</a:t>
              </a:r>
              <a:endParaRPr lang="ru-RU" altLang="uk-UA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3532" y="9105"/>
              <a:ext cx="1178" cy="9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Скільки? Наскільки?</a:t>
              </a:r>
            </a:p>
            <a:p>
              <a:pPr algn="ctr"/>
              <a:r>
                <a:rPr lang="ru-RU" altLang="uk-UA" sz="1200">
                  <a:latin typeface="Times New Roman" pitchFamily="18" charset="0"/>
                </a:rPr>
                <a:t>Якою</a:t>
              </a:r>
              <a:r>
                <a:rPr lang="ru-RU" altLang="uk-UA" sz="1400">
                  <a:latin typeface="Times New Roman" pitchFamily="18" charset="0"/>
                </a:rPr>
                <a:t> </a:t>
              </a:r>
              <a:r>
                <a:rPr lang="ru-RU" altLang="uk-UA" sz="1200">
                  <a:latin typeface="Times New Roman" pitchFamily="18" charset="0"/>
                </a:rPr>
                <a:t>мірою?</a:t>
              </a:r>
              <a:endParaRPr lang="ru-RU" altLang="uk-UA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4841" y="9105"/>
              <a:ext cx="1047" cy="9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Як?</a:t>
              </a:r>
            </a:p>
            <a:p>
              <a:pPr algn="ctr"/>
              <a:r>
                <a:rPr lang="ru-RU" altLang="uk-UA" sz="1200">
                  <a:latin typeface="Times New Roman" pitchFamily="18" charset="0"/>
                </a:rPr>
                <a:t>Яким способом?</a:t>
              </a:r>
              <a:endParaRPr lang="ru-RU" altLang="uk-UA"/>
            </a:p>
          </p:txBody>
        </p:sp>
        <p:sp>
          <p:nvSpPr>
            <p:cNvPr id="10263" name="Line 23"/>
            <p:cNvSpPr>
              <a:spLocks noChangeShapeType="1"/>
            </p:cNvSpPr>
            <p:nvPr/>
          </p:nvSpPr>
          <p:spPr bwMode="auto">
            <a:xfrm>
              <a:off x="2878" y="9628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>
              <a:off x="4056" y="10021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>
              <a:off x="5365" y="10021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2354" y="9890"/>
              <a:ext cx="1047" cy="6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удало</a:t>
              </a:r>
            </a:p>
            <a:p>
              <a:pPr algn="ctr"/>
              <a:r>
                <a:rPr lang="ru-RU" altLang="uk-UA" sz="1200">
                  <a:latin typeface="Times New Roman" pitchFamily="18" charset="0"/>
                </a:rPr>
                <a:t>гарно</a:t>
              </a:r>
            </a:p>
            <a:p>
              <a:pPr algn="ctr"/>
              <a:r>
                <a:rPr lang="ru-RU" altLang="uk-UA" sz="1200">
                  <a:latin typeface="Times New Roman" pitchFamily="18" charset="0"/>
                </a:rPr>
                <a:t>грізно</a:t>
              </a:r>
              <a:endParaRPr lang="ru-RU" altLang="uk-UA"/>
            </a:p>
          </p:txBody>
        </p:sp>
        <p:sp>
          <p:nvSpPr>
            <p:cNvPr id="10267" name="Line 27"/>
            <p:cNvSpPr>
              <a:spLocks noChangeShapeType="1"/>
            </p:cNvSpPr>
            <p:nvPr/>
          </p:nvSpPr>
          <p:spPr bwMode="auto">
            <a:xfrm flipH="1">
              <a:off x="6412" y="7665"/>
              <a:ext cx="262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6019" y="7927"/>
              <a:ext cx="1310" cy="6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Місця дії</a:t>
              </a:r>
              <a:endParaRPr lang="ru-RU" altLang="uk-UA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6019" y="8712"/>
              <a:ext cx="1310" cy="5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Часу дії</a:t>
              </a:r>
              <a:endParaRPr lang="ru-RU" altLang="uk-UA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6019" y="9366"/>
              <a:ext cx="1310" cy="6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Причини   дії</a:t>
              </a:r>
              <a:endParaRPr lang="ru-RU" altLang="uk-UA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6019" y="10152"/>
              <a:ext cx="1310" cy="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400">
                  <a:latin typeface="Times New Roman" pitchFamily="18" charset="0"/>
                </a:rPr>
                <a:t>Мети дії</a:t>
              </a:r>
              <a:endParaRPr lang="ru-RU" altLang="uk-UA"/>
            </a:p>
          </p:txBody>
        </p:sp>
        <p:sp>
          <p:nvSpPr>
            <p:cNvPr id="10272" name="Line 32"/>
            <p:cNvSpPr>
              <a:spLocks noChangeShapeType="1"/>
            </p:cNvSpPr>
            <p:nvPr/>
          </p:nvSpPr>
          <p:spPr bwMode="auto">
            <a:xfrm>
              <a:off x="6412" y="8581"/>
              <a:ext cx="0" cy="1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73" name="Line 33"/>
            <p:cNvSpPr>
              <a:spLocks noChangeShapeType="1"/>
            </p:cNvSpPr>
            <p:nvPr/>
          </p:nvSpPr>
          <p:spPr bwMode="auto">
            <a:xfrm>
              <a:off x="6412" y="9236"/>
              <a:ext cx="0" cy="1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74" name="Line 34"/>
            <p:cNvSpPr>
              <a:spLocks noChangeShapeType="1"/>
            </p:cNvSpPr>
            <p:nvPr/>
          </p:nvSpPr>
          <p:spPr bwMode="auto">
            <a:xfrm>
              <a:off x="6412" y="10021"/>
              <a:ext cx="1" cy="1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75" name="Line 35"/>
            <p:cNvSpPr>
              <a:spLocks noChangeShapeType="1"/>
            </p:cNvSpPr>
            <p:nvPr/>
          </p:nvSpPr>
          <p:spPr bwMode="auto">
            <a:xfrm>
              <a:off x="7329" y="8188"/>
              <a:ext cx="2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76" name="Line 36"/>
            <p:cNvSpPr>
              <a:spLocks noChangeShapeType="1"/>
            </p:cNvSpPr>
            <p:nvPr/>
          </p:nvSpPr>
          <p:spPr bwMode="auto">
            <a:xfrm>
              <a:off x="7329" y="8974"/>
              <a:ext cx="2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77" name="Line 37"/>
            <p:cNvSpPr>
              <a:spLocks noChangeShapeType="1"/>
            </p:cNvSpPr>
            <p:nvPr/>
          </p:nvSpPr>
          <p:spPr bwMode="auto">
            <a:xfrm>
              <a:off x="7329" y="9759"/>
              <a:ext cx="2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auto">
            <a:xfrm>
              <a:off x="7329" y="10675"/>
              <a:ext cx="26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7590" y="7927"/>
              <a:ext cx="1048" cy="5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Де? Куди? Звідки?</a:t>
              </a:r>
              <a:endParaRPr lang="ru-RU" altLang="uk-UA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7590" y="8581"/>
              <a:ext cx="1048" cy="7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Коли? Відколи? Допоки?</a:t>
              </a:r>
              <a:endParaRPr lang="ru-RU" altLang="uk-UA"/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7590" y="9497"/>
              <a:ext cx="1048" cy="9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Чому? Через що? З якої причини?</a:t>
              </a:r>
              <a:endParaRPr lang="ru-RU" altLang="uk-UA"/>
            </a:p>
          </p:txBody>
        </p:sp>
        <p:sp>
          <p:nvSpPr>
            <p:cNvPr id="10282" name="Rectangle 42"/>
            <p:cNvSpPr>
              <a:spLocks noChangeArrowheads="1"/>
            </p:cNvSpPr>
            <p:nvPr/>
          </p:nvSpPr>
          <p:spPr bwMode="auto">
            <a:xfrm>
              <a:off x="7590" y="10545"/>
              <a:ext cx="1048" cy="9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1200">
                  <a:latin typeface="Times New Roman" pitchFamily="18" charset="0"/>
                </a:rPr>
                <a:t>З якою метою? Для чого? Навіщо?</a:t>
              </a:r>
              <a:endParaRPr lang="ru-RU" altLang="uk-UA"/>
            </a:p>
          </p:txBody>
        </p:sp>
        <p:sp>
          <p:nvSpPr>
            <p:cNvPr id="10283" name="Line 43"/>
            <p:cNvSpPr>
              <a:spLocks noChangeShapeType="1"/>
            </p:cNvSpPr>
            <p:nvPr/>
          </p:nvSpPr>
          <p:spPr bwMode="auto">
            <a:xfrm>
              <a:off x="8638" y="8188"/>
              <a:ext cx="1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84" name="Line 44"/>
            <p:cNvSpPr>
              <a:spLocks noChangeShapeType="1"/>
            </p:cNvSpPr>
            <p:nvPr/>
          </p:nvSpPr>
          <p:spPr bwMode="auto">
            <a:xfrm>
              <a:off x="8638" y="8974"/>
              <a:ext cx="1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85" name="Line 45"/>
            <p:cNvSpPr>
              <a:spLocks noChangeShapeType="1"/>
            </p:cNvSpPr>
            <p:nvPr/>
          </p:nvSpPr>
          <p:spPr bwMode="auto">
            <a:xfrm>
              <a:off x="8638" y="9759"/>
              <a:ext cx="1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86" name="Line 46"/>
            <p:cNvSpPr>
              <a:spLocks noChangeShapeType="1"/>
            </p:cNvSpPr>
            <p:nvPr/>
          </p:nvSpPr>
          <p:spPr bwMode="auto">
            <a:xfrm>
              <a:off x="8638" y="10676"/>
              <a:ext cx="1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287" name="Oval 47"/>
            <p:cNvSpPr>
              <a:spLocks noChangeArrowheads="1"/>
            </p:cNvSpPr>
            <p:nvPr/>
          </p:nvSpPr>
          <p:spPr bwMode="auto">
            <a:xfrm>
              <a:off x="8769" y="7665"/>
              <a:ext cx="1047" cy="7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800">
                  <a:latin typeface="Times New Roman" pitchFamily="18" charset="0"/>
                </a:rPr>
                <a:t>Удома ліворуч</a:t>
              </a:r>
            </a:p>
            <a:p>
              <a:pPr algn="ctr"/>
              <a:r>
                <a:rPr lang="ru-RU" altLang="uk-UA" sz="800">
                  <a:latin typeface="Times New Roman" pitchFamily="18" charset="0"/>
                </a:rPr>
                <a:t>згори</a:t>
              </a:r>
              <a:endParaRPr lang="ru-RU" altLang="uk-UA"/>
            </a:p>
          </p:txBody>
        </p:sp>
        <p:sp>
          <p:nvSpPr>
            <p:cNvPr id="10288" name="Oval 48"/>
            <p:cNvSpPr>
              <a:spLocks noChangeArrowheads="1"/>
            </p:cNvSpPr>
            <p:nvPr/>
          </p:nvSpPr>
          <p:spPr bwMode="auto">
            <a:xfrm>
              <a:off x="8769" y="8581"/>
              <a:ext cx="1047" cy="7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800">
                  <a:latin typeface="Times New Roman" pitchFamily="18" charset="0"/>
                </a:rPr>
                <a:t>Завтра</a:t>
              </a:r>
            </a:p>
            <a:p>
              <a:pPr algn="ctr"/>
              <a:r>
                <a:rPr lang="ru-RU" altLang="uk-UA" sz="800">
                  <a:latin typeface="Times New Roman" pitchFamily="18" charset="0"/>
                </a:rPr>
                <a:t>зучора</a:t>
              </a:r>
            </a:p>
            <a:p>
              <a:pPr algn="ctr"/>
              <a:r>
                <a:rPr lang="ru-RU" altLang="uk-UA" sz="800">
                  <a:latin typeface="Times New Roman" pitchFamily="18" charset="0"/>
                </a:rPr>
                <a:t>навіки</a:t>
              </a:r>
              <a:endParaRPr lang="ru-RU" altLang="uk-UA"/>
            </a:p>
          </p:txBody>
        </p:sp>
        <p:sp>
          <p:nvSpPr>
            <p:cNvPr id="10289" name="Oval 49"/>
            <p:cNvSpPr>
              <a:spLocks noChangeArrowheads="1"/>
            </p:cNvSpPr>
            <p:nvPr/>
          </p:nvSpPr>
          <p:spPr bwMode="auto">
            <a:xfrm>
              <a:off x="8769" y="9497"/>
              <a:ext cx="1047" cy="7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uk-UA" sz="800">
                  <a:latin typeface="Times New Roman" pitchFamily="18" charset="0"/>
                </a:rPr>
                <a:t>Спересердя</a:t>
              </a:r>
            </a:p>
            <a:p>
              <a:pPr algn="ctr"/>
              <a:r>
                <a:rPr lang="ru-RU" altLang="uk-UA" sz="800">
                  <a:latin typeface="Times New Roman" pitchFamily="18" charset="0"/>
                </a:rPr>
                <a:t>зопалу</a:t>
              </a:r>
            </a:p>
            <a:p>
              <a:pPr algn="ctr"/>
              <a:r>
                <a:rPr lang="ru-RU" altLang="uk-UA" sz="800">
                  <a:latin typeface="Times New Roman" pitchFamily="18" charset="0"/>
                </a:rPr>
                <a:t>спросоння</a:t>
              </a:r>
              <a:endParaRPr lang="ru-RU" altLang="uk-UA"/>
            </a:p>
          </p:txBody>
        </p:sp>
        <p:sp>
          <p:nvSpPr>
            <p:cNvPr id="10290" name="Oval 50"/>
            <p:cNvSpPr>
              <a:spLocks noChangeArrowheads="1"/>
            </p:cNvSpPr>
            <p:nvPr/>
          </p:nvSpPr>
          <p:spPr bwMode="auto">
            <a:xfrm>
              <a:off x="8769" y="10414"/>
              <a:ext cx="1047" cy="7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altLang="uk-UA" sz="800">
                  <a:latin typeface="Times New Roman" pitchFamily="18" charset="0"/>
                </a:rPr>
                <a:t>Наперекір</a:t>
              </a:r>
            </a:p>
            <a:p>
              <a:pPr algn="ctr"/>
              <a:r>
                <a:rPr lang="ru-RU" altLang="uk-UA" sz="800">
                  <a:latin typeface="Times New Roman" pitchFamily="18" charset="0"/>
                </a:rPr>
                <a:t>напоказ</a:t>
              </a:r>
              <a:endParaRPr lang="ru-RU" altLang="uk-UA"/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1835150" y="5229225"/>
            <a:ext cx="1152525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uk-UA" sz="1200">
                <a:latin typeface="Times New Roman" pitchFamily="18" charset="0"/>
              </a:rPr>
              <a:t>дуже</a:t>
            </a:r>
          </a:p>
          <a:p>
            <a:pPr algn="ctr"/>
            <a:r>
              <a:rPr lang="ru-RU" altLang="uk-UA" sz="1200">
                <a:latin typeface="Times New Roman" pitchFamily="18" charset="0"/>
              </a:rPr>
              <a:t>занадто</a:t>
            </a:r>
          </a:p>
          <a:p>
            <a:pPr algn="ctr"/>
            <a:r>
              <a:rPr lang="ru-RU" altLang="uk-UA" sz="1200">
                <a:latin typeface="Times New Roman" pitchFamily="18" charset="0"/>
              </a:rPr>
              <a:t>ледве</a:t>
            </a:r>
            <a:endParaRPr lang="ru-RU" altLang="uk-UA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3276600" y="5229225"/>
            <a:ext cx="1150938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uk-UA" sz="1200">
                <a:latin typeface="Times New Roman" pitchFamily="18" charset="0"/>
              </a:rPr>
              <a:t>босоніж</a:t>
            </a:r>
          </a:p>
          <a:p>
            <a:pPr algn="ctr"/>
            <a:r>
              <a:rPr lang="ru-RU" altLang="uk-UA" sz="1200">
                <a:latin typeface="Times New Roman" pitchFamily="18" charset="0"/>
              </a:rPr>
              <a:t>верхи</a:t>
            </a:r>
          </a:p>
          <a:p>
            <a:pPr algn="ctr"/>
            <a:r>
              <a:rPr lang="ru-RU" altLang="uk-UA" sz="1200">
                <a:latin typeface="Times New Roman" pitchFamily="18" charset="0"/>
              </a:rPr>
              <a:t>жартома</a:t>
            </a:r>
            <a:endParaRPr lang="ru-RU" altLang="uk-UA"/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b="1">
                <a:solidFill>
                  <a:srgbClr val="FF6600"/>
                </a:solidFill>
              </a:rPr>
              <a:t>Аналізуємо текст</a:t>
            </a:r>
            <a:br>
              <a:rPr lang="uk-UA" altLang="uk-UA" b="1">
                <a:solidFill>
                  <a:srgbClr val="FF6600"/>
                </a:solidFill>
              </a:rPr>
            </a:br>
            <a:endParaRPr lang="ru-RU" altLang="uk-UA" b="1">
              <a:solidFill>
                <a:srgbClr val="FF66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312863"/>
            <a:ext cx="7194550" cy="52117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uk-UA" altLang="uk-UA" sz="2000" b="1"/>
          </a:p>
          <a:p>
            <a:pPr>
              <a:lnSpc>
                <a:spcPct val="80000"/>
              </a:lnSpc>
            </a:pPr>
            <a:r>
              <a:rPr lang="uk-UA" altLang="uk-UA" sz="2000" b="1"/>
              <a:t>Завдання:</a:t>
            </a:r>
            <a:r>
              <a:rPr lang="uk-UA" altLang="uk-UA" sz="2000"/>
              <a:t> Прочитати поезію напам’ять. Виписати прислівники, вказати розряд за значенням, зробити висновок, прислівників якого розряду використано в тексті найбільше</a:t>
            </a:r>
            <a:r>
              <a:rPr lang="uk-UA" altLang="uk-UA" sz="2000" i="1"/>
              <a:t> </a:t>
            </a:r>
            <a:endParaRPr lang="uk-UA" altLang="uk-UA" sz="2000" b="1"/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 b="1">
                <a:solidFill>
                  <a:schemeClr val="tx2"/>
                </a:solidFill>
              </a:rPr>
              <a:t>МОВА</a:t>
            </a:r>
            <a:endParaRPr lang="uk-UA" altLang="uk-UA" sz="200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Як парость виноградної лози,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Плекайте мову.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Пильно й ненастанно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Політь бур’ян.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Чистіша від сльози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Вона хай буде.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Вірно і слухнян</a:t>
            </a:r>
            <a:r>
              <a:rPr lang="ru-RU" altLang="uk-UA" sz="2000"/>
              <a:t>о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Нехай вона щоразу служить вам,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Хоч і живе своїм живим життям.</a:t>
            </a:r>
            <a:endParaRPr lang="ru-RU" altLang="uk-UA" sz="2000" i="1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 i="1"/>
              <a:t>Максим Рильський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412875"/>
            <a:ext cx="6905625" cy="51847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 b="1">
                <a:solidFill>
                  <a:schemeClr val="tx2"/>
                </a:solidFill>
              </a:rPr>
              <a:t>УКРАЇНСЬКА МОВА</a:t>
            </a:r>
            <a:r>
              <a:rPr lang="ru-RU" altLang="uk-UA" sz="2000" b="1"/>
              <a:t>  </a:t>
            </a:r>
            <a:r>
              <a:rPr lang="ru-RU" altLang="uk-UA" sz="2000" i="1"/>
              <a:t>(пам'яті Т.Г.Шевченка)</a:t>
            </a:r>
            <a:endParaRPr lang="ru-RU" altLang="uk-UA" sz="200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Діамант дорогий на дорозі лежав,-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Тим великим шляхом люд усякий минав,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ніхто не пізнав діаманта того.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Йшли багато людей і топтали його,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Але раз тим шляхом хтось чудовий йшов,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в пилу на шляху діамант він найшов.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Камінець дорогий він одразу пізнав,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додому приніс, і гарненько, як знав,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Обробив, обточив дивний той камінець,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уставив його у коштовний вінець.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Сталось диво тоді: камінець засіяв,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промінням ясним всіх людей здивував,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палаючим огнем кольористо блищить,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проміння його усім очі сліпить.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476375" y="404813"/>
            <a:ext cx="655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uk-UA" altLang="uk-UA" sz="4400" b="1">
                <a:solidFill>
                  <a:srgbClr val="FF6600"/>
                </a:solidFill>
              </a:rPr>
              <a:t>Аналізуємо текст</a:t>
            </a:r>
            <a:endParaRPr lang="ru-RU" altLang="uk-UA" sz="44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412875"/>
            <a:ext cx="6834187" cy="544512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Так  в пилу на шляху наша мова була,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мислива рука її з пилу взяла.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Полюбила її, обробила її,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Положила на ню усі сили свої,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в народний вінець, як в оправу, ввела,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І, як зорю ясну, вище хмар піднесла.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на злість ворогам засіяла вона,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Як алмаз дорогий, як та зоря ясна.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сіятиме вік, поки сонце стоїть,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І лихим ворогам буде очі сліпить.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Хай же ті вороги поніміють скоріш,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Наша ж мова сія щогодини ясніш!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Хай коштовним добром вона буде у нас,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Щоб і сам здивувавсь у могилі Тарас,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Щоб, поглянувши сам на створіння своє,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/>
              <a:t>Він побожно сказав: </a:t>
            </a:r>
            <a:r>
              <a:rPr lang="uk-UA" altLang="uk-UA" sz="2000"/>
              <a:t>„</a:t>
            </a:r>
            <a:r>
              <a:rPr lang="ru-RU" altLang="uk-UA" sz="2000"/>
              <a:t>Відкіля нам сіє?!</a:t>
            </a:r>
            <a:r>
              <a:rPr lang="uk-UA" altLang="uk-UA" sz="2000"/>
              <a:t>”</a:t>
            </a:r>
            <a:endParaRPr lang="ru-RU" altLang="uk-UA" sz="2000" i="1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uk-UA" sz="2000" i="1"/>
              <a:t>Володимир Самійленко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476375" y="404813"/>
            <a:ext cx="655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uk-UA" altLang="uk-UA" sz="4400" b="1">
                <a:solidFill>
                  <a:srgbClr val="FF6600"/>
                </a:solidFill>
              </a:rPr>
              <a:t>Аналізуємо текст</a:t>
            </a:r>
            <a:endParaRPr lang="ru-RU" altLang="uk-UA" sz="44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404813"/>
            <a:ext cx="6546850" cy="6192837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altLang="uk-UA" sz="2800"/>
              <a:t>        </a:t>
            </a:r>
            <a:r>
              <a:rPr lang="uk-UA" altLang="uk-UA" sz="2800" b="1">
                <a:solidFill>
                  <a:srgbClr val="009900"/>
                </a:solidFill>
              </a:rPr>
              <a:t>Лінгвістична гра </a:t>
            </a:r>
          </a:p>
          <a:p>
            <a:pPr algn="ctr">
              <a:buFontTx/>
              <a:buNone/>
            </a:pPr>
            <a:r>
              <a:rPr lang="uk-UA" altLang="uk-UA" sz="2800" b="1">
                <a:solidFill>
                  <a:srgbClr val="FF6600"/>
                </a:solidFill>
              </a:rPr>
              <a:t>“Прихована частина мови”</a:t>
            </a:r>
            <a:endParaRPr lang="uk-UA" altLang="uk-UA" sz="2800" b="1" i="1">
              <a:solidFill>
                <a:srgbClr val="FF6600"/>
              </a:solidFill>
            </a:endParaRPr>
          </a:p>
          <a:p>
            <a:r>
              <a:rPr lang="uk-UA" altLang="uk-UA" sz="2800" b="1" i="1"/>
              <a:t>Завдання: </a:t>
            </a:r>
            <a:r>
              <a:rPr lang="uk-UA" altLang="uk-UA" sz="2800"/>
              <a:t>Запитання - </a:t>
            </a:r>
            <a:r>
              <a:rPr lang="uk-UA" altLang="uk-UA" sz="2800" i="1"/>
              <a:t>відповідь</a:t>
            </a:r>
            <a:endParaRPr lang="uk-UA" altLang="uk-UA" sz="2800"/>
          </a:p>
          <a:p>
            <a:pPr lvl="1"/>
            <a:r>
              <a:rPr lang="uk-UA" altLang="uk-UA" sz="2400"/>
              <a:t>З давніх - давен – ...</a:t>
            </a:r>
          </a:p>
          <a:p>
            <a:pPr lvl="1"/>
            <a:r>
              <a:rPr lang="uk-UA" altLang="uk-UA" sz="2400"/>
              <a:t>Антонім до слова ліворуч </a:t>
            </a:r>
            <a:r>
              <a:rPr lang="uk-UA" altLang="uk-UA" sz="2400" i="1"/>
              <a:t>– ...</a:t>
            </a:r>
            <a:endParaRPr lang="uk-UA" altLang="uk-UA" sz="2400"/>
          </a:p>
          <a:p>
            <a:pPr lvl="1"/>
            <a:r>
              <a:rPr lang="uk-UA" altLang="uk-UA" sz="2400"/>
              <a:t>Ненароком</a:t>
            </a:r>
            <a:r>
              <a:rPr lang="uk-UA" altLang="uk-UA" sz="2400" i="1"/>
              <a:t> – ...</a:t>
            </a:r>
            <a:endParaRPr lang="uk-UA" altLang="uk-UA" sz="2400"/>
          </a:p>
          <a:p>
            <a:pPr lvl="1"/>
            <a:r>
              <a:rPr lang="uk-UA" altLang="uk-UA" sz="2400"/>
              <a:t>Босо</a:t>
            </a:r>
            <a:r>
              <a:rPr lang="uk-UA" altLang="uk-UA" sz="2400" i="1"/>
              <a:t> – ...</a:t>
            </a:r>
            <a:endParaRPr lang="uk-UA" altLang="uk-UA" sz="2400"/>
          </a:p>
          <a:p>
            <a:pPr lvl="1"/>
            <a:r>
              <a:rPr lang="uk-UA" altLang="uk-UA" sz="2400"/>
              <a:t>З лівого боку</a:t>
            </a:r>
            <a:r>
              <a:rPr lang="uk-UA" altLang="uk-UA" sz="2400" i="1"/>
              <a:t> – ...</a:t>
            </a:r>
            <a:endParaRPr lang="uk-UA" altLang="uk-UA" sz="2400"/>
          </a:p>
          <a:p>
            <a:pPr lvl="1"/>
            <a:r>
              <a:rPr lang="uk-UA" altLang="uk-UA" sz="2400"/>
              <a:t>Обома руками</a:t>
            </a:r>
            <a:r>
              <a:rPr lang="uk-UA" altLang="uk-UA" sz="2400" i="1"/>
              <a:t>  - ...</a:t>
            </a:r>
            <a:endParaRPr lang="uk-UA" altLang="uk-UA" sz="2400"/>
          </a:p>
          <a:p>
            <a:pPr lvl="1"/>
            <a:r>
              <a:rPr lang="uk-UA" altLang="uk-UA" sz="2400"/>
              <a:t>Діючи в боротьбі із супротивником прикладом, холодною зброєю</a:t>
            </a:r>
            <a:r>
              <a:rPr lang="uk-UA" altLang="uk-UA" sz="2400" i="1"/>
              <a:t> – ...</a:t>
            </a:r>
            <a:endParaRPr lang="uk-UA" altLang="uk-UA" sz="2400"/>
          </a:p>
          <a:p>
            <a:pPr lvl="1"/>
            <a:r>
              <a:rPr lang="uk-UA" altLang="uk-UA" sz="2400"/>
              <a:t>В одну нитку, в один прошарок</a:t>
            </a:r>
            <a:r>
              <a:rPr lang="uk-UA" altLang="uk-UA" sz="2400" i="1"/>
              <a:t> – ...</a:t>
            </a:r>
            <a:endParaRPr lang="uk-UA" altLang="uk-UA" sz="2400"/>
          </a:p>
          <a:p>
            <a:pPr lvl="1"/>
            <a:r>
              <a:rPr lang="uk-UA" altLang="uk-UA" sz="2400"/>
              <a:t>Завжди </a:t>
            </a:r>
            <a:r>
              <a:rPr lang="uk-UA" altLang="uk-UA" sz="2400" i="1"/>
              <a:t>– ...</a:t>
            </a:r>
            <a:endParaRPr lang="ru-RU" altLang="uk-UA" sz="2400" i="1"/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Пастель 1">
    <a:dk1>
      <a:srgbClr val="000000"/>
    </a:dk1>
    <a:lt1>
      <a:srgbClr val="FFFFFF"/>
    </a:lt1>
    <a:dk2>
      <a:srgbClr val="FF0000"/>
    </a:dk2>
    <a:lt2>
      <a:srgbClr val="FFB800"/>
    </a:lt2>
    <a:accent1>
      <a:srgbClr val="FFEF66"/>
    </a:accent1>
    <a:accent2>
      <a:srgbClr val="000000"/>
    </a:accent2>
    <a:accent3>
      <a:srgbClr val="FFFFFF"/>
    </a:accent3>
    <a:accent4>
      <a:srgbClr val="000000"/>
    </a:accent4>
    <a:accent5>
      <a:srgbClr val="FFF6B8"/>
    </a:accent5>
    <a:accent6>
      <a:srgbClr val="000000"/>
    </a:accent6>
    <a:hlink>
      <a:srgbClr val="00B200"/>
    </a:hlink>
    <a:folHlink>
      <a:srgbClr val="703D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39</TotalTime>
  <Words>1034</Words>
  <Application>Microsoft Office PowerPoint</Application>
  <PresentationFormat>Экран (4:3)</PresentationFormat>
  <Paragraphs>162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Comic Sans MS</vt:lpstr>
      <vt:lpstr>Monotype Corsiva</vt:lpstr>
      <vt:lpstr>Times New Roman</vt:lpstr>
      <vt:lpstr>Пастель</vt:lpstr>
      <vt:lpstr>Презентация PowerPoint</vt:lpstr>
      <vt:lpstr>Мета:</vt:lpstr>
      <vt:lpstr>Соціокультурна змістова лінія:</vt:lpstr>
      <vt:lpstr>Презентация PowerPoint</vt:lpstr>
      <vt:lpstr>Презентация PowerPoint</vt:lpstr>
      <vt:lpstr>Аналізуємо текст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Працюємо разом</vt:lpstr>
      <vt:lpstr>Презентация PowerPoint</vt:lpstr>
      <vt:lpstr>Творче конструювання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</dc:creator>
  <cp:lastModifiedBy>Наталья</cp:lastModifiedBy>
  <cp:revision>5</cp:revision>
  <dcterms:created xsi:type="dcterms:W3CDTF">2002-01-18T00:03:32Z</dcterms:created>
  <dcterms:modified xsi:type="dcterms:W3CDTF">2018-08-05T06:45:49Z</dcterms:modified>
</cp:coreProperties>
</file>