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4" r:id="rId4"/>
    <p:sldId id="285" r:id="rId5"/>
    <p:sldId id="286" r:id="rId6"/>
    <p:sldId id="288" r:id="rId7"/>
    <p:sldId id="287" r:id="rId8"/>
    <p:sldId id="258" r:id="rId9"/>
    <p:sldId id="295" r:id="rId10"/>
    <p:sldId id="283" r:id="rId11"/>
    <p:sldId id="264" r:id="rId12"/>
    <p:sldId id="296" r:id="rId13"/>
    <p:sldId id="263" r:id="rId14"/>
    <p:sldId id="261" r:id="rId15"/>
    <p:sldId id="289" r:id="rId16"/>
    <p:sldId id="262" r:id="rId17"/>
    <p:sldId id="257" r:id="rId18"/>
    <p:sldId id="290" r:id="rId19"/>
    <p:sldId id="291" r:id="rId20"/>
    <p:sldId id="297" r:id="rId21"/>
    <p:sldId id="265" r:id="rId22"/>
    <p:sldId id="277" r:id="rId23"/>
    <p:sldId id="279" r:id="rId24"/>
    <p:sldId id="278" r:id="rId25"/>
    <p:sldId id="298" r:id="rId26"/>
    <p:sldId id="299" r:id="rId27"/>
    <p:sldId id="300" r:id="rId28"/>
    <p:sldId id="294" r:id="rId29"/>
    <p:sldId id="302" r:id="rId30"/>
    <p:sldId id="281" r:id="rId31"/>
    <p:sldId id="274" r:id="rId32"/>
    <p:sldId id="269" r:id="rId33"/>
    <p:sldId id="276" r:id="rId34"/>
    <p:sldId id="272" r:id="rId35"/>
    <p:sldId id="275" r:id="rId36"/>
    <p:sldId id="280" r:id="rId37"/>
    <p:sldId id="282" r:id="rId38"/>
    <p:sldId id="301" r:id="rId39"/>
    <p:sldId id="267" r:id="rId40"/>
    <p:sldId id="292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FDCE-89D8-417C-A62D-025E2F68EBB5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172-5BF2-4200-8D59-427DD6DCCB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2" name="Picture 4" descr="http://s1.pic4you.ru/allimage/y2012/09-10/12216/242237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812"/>
            <a:ext cx="61912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93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pic4you.ru/allimage/y2013/08-27/12216/37545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950" y="0"/>
            <a:ext cx="573405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FDCE-89D8-417C-A62D-025E2F68EBB5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172-5BF2-4200-8D59-427DD6DCC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48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.pic4you.ru/allimage/y2012/09-10/12216/24223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304" y="2344356"/>
            <a:ext cx="4403554" cy="45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FDCE-89D8-417C-A62D-025E2F68EBB5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172-5BF2-4200-8D59-427DD6DCC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9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1.pic4you.ru/allimage/y2012/09-10/12216/24223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08068">
            <a:off x="-5945" y="-173557"/>
            <a:ext cx="4403554" cy="45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FDCE-89D8-417C-A62D-025E2F68EBB5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172-5BF2-4200-8D59-427DD6DCC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725212" y="3244334"/>
            <a:ext cx="379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http://pic4you.ru/12216/3754514/1/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465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1.pic4you.ru/allimage/y2012/09-10/12216/24223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165923">
            <a:off x="4693234" y="-145329"/>
            <a:ext cx="4403554" cy="45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FDCE-89D8-417C-A62D-025E2F68EBB5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172-5BF2-4200-8D59-427DD6DCC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86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FDCE-89D8-417C-A62D-025E2F68EBB5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9172-5BF2-4200-8D59-427DD6DCCB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http://s1.pic4you.ru/allimage/y2012/09-10/12216/242237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27045" y="2399401"/>
            <a:ext cx="4403554" cy="45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92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FDCE-89D8-417C-A62D-025E2F68EBB5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9172-5BF2-4200-8D59-427DD6DCC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41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3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1%83%D0%B1%D0%BE%D0%B2%D0%B8%D0%BA" TargetMode="External"/><Relationship Id="rId2" Type="http://schemas.openxmlformats.org/officeDocument/2006/relationships/hyperlink" Target="https://uk.wikipedia.org/wiki/%D0%9F%D1%96%D0%B4%D0%B1%D0%B5%D1%80%D0%B5%D0%B7%D0%BE%D0%B2%D0%B8%D0%B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k.wikipedia.org/wiki/%D0%9F%D0%B5%D1%87%D0%B5%D1%80%D0%B8%D1%86%D1%8F" TargetMode="External"/><Relationship Id="rId4" Type="http://schemas.openxmlformats.org/officeDocument/2006/relationships/hyperlink" Target="https://uk.wikipedia.org/wiki/%D0%9C%D0%B0%D1%81%D0%BB%D1%8E%D0%B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306286"/>
            <a:ext cx="4322173" cy="31742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400" b="1" dirty="0" smtClean="0"/>
              <a:t>Однорідні члени  речення. </a:t>
            </a:r>
          </a:p>
          <a:p>
            <a:pPr algn="ctr">
              <a:buNone/>
            </a:pPr>
            <a:r>
              <a:rPr lang="uk-UA" sz="4400" b="1" dirty="0" smtClean="0"/>
              <a:t>Кома між однорідними членами речення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42813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2492" y="2233748"/>
            <a:ext cx="4872446" cy="1890169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Arial Black" pitchFamily="34" charset="0"/>
              </a:rPr>
              <a:t>Однорідні члени речення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04457" y="3056708"/>
            <a:ext cx="3644538" cy="89739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Arial Black" pitchFamily="34" charset="0"/>
              </a:rPr>
              <a:t>Однорідні члени  речення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03810" y="2181496"/>
            <a:ext cx="6603276" cy="3801291"/>
          </a:xfrm>
        </p:spPr>
        <p:txBody>
          <a:bodyPr>
            <a:noAutofit/>
          </a:bodyPr>
          <a:lstStyle/>
          <a:p>
            <a:pPr algn="r"/>
            <a:r>
              <a:rPr lang="uk-UA" sz="3600" b="1" dirty="0" smtClean="0"/>
              <a:t> </a:t>
            </a:r>
            <a:endParaRPr lang="ru-RU" sz="3600" b="1" dirty="0"/>
          </a:p>
        </p:txBody>
      </p:sp>
      <p:sp>
        <p:nvSpPr>
          <p:cNvPr id="13" name="Облако 12"/>
          <p:cNvSpPr/>
          <p:nvPr/>
        </p:nvSpPr>
        <p:spPr>
          <a:xfrm>
            <a:off x="1449977" y="1815738"/>
            <a:ext cx="2129246" cy="14891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153988" y="1632858"/>
            <a:ext cx="2455818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914401" y="3631474"/>
            <a:ext cx="1998616" cy="15414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5447212" y="4219303"/>
            <a:ext cx="2011679" cy="13977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cs typeface="Aharoni" pitchFamily="2" charset="-79"/>
              </a:rPr>
              <a:t>    </a:t>
            </a:r>
            <a:endParaRPr lang="ru-RU" sz="2000" dirty="0">
              <a:cs typeface="Aharoni" pitchFamily="2" charset="-79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2978331" y="4258490"/>
            <a:ext cx="2116183" cy="15283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1234" y="2107865"/>
            <a:ext cx="1593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cs typeface="Aharoni" pitchFamily="2" charset="-79"/>
              </a:rPr>
              <a:t>Відповідають на одне питання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6923313" y="2782388"/>
            <a:ext cx="2050869" cy="14238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59227" y="1859671"/>
            <a:ext cx="2259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cs typeface="Aharoni" pitchFamily="2" charset="-79"/>
              </a:rPr>
              <a:t>Відносяться</a:t>
            </a:r>
            <a:r>
              <a:rPr lang="uk-UA" sz="2000" dirty="0" smtClean="0">
                <a:cs typeface="Aharoni" pitchFamily="2" charset="-79"/>
              </a:rPr>
              <a:t> до одного слова в реченні </a:t>
            </a:r>
            <a:endParaRPr lang="ru-RU" sz="2000" dirty="0">
              <a:cs typeface="Aharoni" pitchFamily="2" charset="-79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84572" y="3048392"/>
            <a:ext cx="164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cs typeface="Aharoni" pitchFamily="2" charset="-79"/>
              </a:rPr>
              <a:t>Є одним членом речення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38651" y="4374947"/>
            <a:ext cx="16720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однією частиною мови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62594" y="4095393"/>
            <a:ext cx="15152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Поширені і непоширені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82836" y="4469563"/>
            <a:ext cx="1737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нтонація перелічення,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протиставлення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1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6665186" cy="2852737"/>
          </a:xfrm>
        </p:spPr>
        <p:txBody>
          <a:bodyPr/>
          <a:lstStyle/>
          <a:p>
            <a:r>
              <a:rPr lang="uk-UA" b="1" dirty="0" smtClean="0"/>
              <a:t>Як пов'язані між собою однорідні члени </a:t>
            </a:r>
            <a:r>
              <a:rPr lang="uk-UA" b="1" dirty="0" smtClean="0"/>
              <a:t>речення? 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 Black" pitchFamily="34" charset="0"/>
              </a:rPr>
              <a:t>ЗВ</a:t>
            </a:r>
            <a:r>
              <a:rPr lang="ru-RU" b="1" dirty="0" smtClean="0">
                <a:latin typeface="Arial Black" pitchFamily="34" charset="0"/>
              </a:rPr>
              <a:t>`</a:t>
            </a:r>
            <a:r>
              <a:rPr lang="uk-UA" b="1" dirty="0" err="1" smtClean="0">
                <a:latin typeface="Arial Black" pitchFamily="34" charset="0"/>
              </a:rPr>
              <a:t>ЯЗОК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842" y="1110343"/>
            <a:ext cx="6933552" cy="507932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3600" b="1" dirty="0" smtClean="0"/>
          </a:p>
          <a:p>
            <a:endParaRPr lang="uk-UA" sz="3200" b="1" dirty="0" smtClean="0"/>
          </a:p>
          <a:p>
            <a:endParaRPr lang="uk-UA" sz="3200" b="1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ятно 1 9"/>
          <p:cNvSpPr/>
          <p:nvPr/>
        </p:nvSpPr>
        <p:spPr>
          <a:xfrm>
            <a:off x="339632" y="1541417"/>
            <a:ext cx="3657601" cy="23513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>
            <a:off x="4990011" y="1449979"/>
            <a:ext cx="3357155" cy="22990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2795450" y="3801290"/>
            <a:ext cx="3892733" cy="253419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20497" y="2434437"/>
            <a:ext cx="224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сполучниковий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51591" y="4759624"/>
            <a:ext cx="276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 безсполучниковий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94484" y="2277682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змішаний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905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842" y="1110343"/>
            <a:ext cx="6933552" cy="507932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«НА УРОЦІ СИН КРУТИТЬСЯ, НЕ ДУЖЕ УВАЖНИЙ.»</a:t>
            </a:r>
          </a:p>
          <a:p>
            <a:endParaRPr lang="uk-UA" sz="3200" b="1" dirty="0" smtClean="0"/>
          </a:p>
          <a:p>
            <a:endParaRPr lang="uk-UA" sz="3200" b="1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05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842" y="1110343"/>
            <a:ext cx="6933552" cy="507932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«НА УРОЦІ СИН КРУТИТЬСЯ, НЕ ДУЖЕ УВАЖНИЙ.»</a:t>
            </a:r>
          </a:p>
          <a:p>
            <a:endParaRPr lang="uk-UA" sz="3200" b="1" dirty="0" smtClean="0"/>
          </a:p>
          <a:p>
            <a:endParaRPr lang="uk-UA" sz="3200" b="1" dirty="0" smtClean="0"/>
          </a:p>
          <a:p>
            <a:r>
              <a:rPr lang="uk-UA" sz="3600" b="1" dirty="0" smtClean="0"/>
              <a:t>«НА УРОЦІ СИН  КРУТИТЬСЯ НЕ ДУЖЕ, УВАЖНИЙ.»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Історична довідка. 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481943" y="2599509"/>
            <a:ext cx="6283234" cy="357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/>
              <a:t> </a:t>
            </a:r>
            <a:r>
              <a:rPr lang="uk-UA" sz="4000" dirty="0" smtClean="0"/>
              <a:t> 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26080" y="1825625"/>
            <a:ext cx="5589270" cy="435133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Кому іноді називають бабусею нашого письма, хоча їй всього 300 років. Вперше її вжив </a:t>
            </a:r>
            <a:r>
              <a:rPr lang="uk-UA" dirty="0" err="1" smtClean="0"/>
              <a:t>Альдо</a:t>
            </a:r>
            <a:r>
              <a:rPr lang="uk-UA" dirty="0" smtClean="0"/>
              <a:t> </a:t>
            </a:r>
            <a:r>
              <a:rPr lang="uk-UA" dirty="0" err="1" smtClean="0"/>
              <a:t>Мауцці</a:t>
            </a:r>
            <a:r>
              <a:rPr lang="uk-UA" dirty="0" smtClean="0"/>
              <a:t>, житель італійського містечка Венеція. Оскільки кома не крапка, тобто її треба розрізняти, він «приробив» комі хвостика.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03810" y="2181496"/>
            <a:ext cx="6603276" cy="3801291"/>
          </a:xfrm>
        </p:spPr>
        <p:txBody>
          <a:bodyPr>
            <a:noAutofit/>
          </a:bodyPr>
          <a:lstStyle/>
          <a:p>
            <a:pPr algn="r"/>
            <a:r>
              <a:rPr lang="uk-UA" sz="3600" b="1" dirty="0" smtClean="0"/>
              <a:t>Осінь на узліссі</a:t>
            </a:r>
            <a:endParaRPr lang="ru-RU" sz="3600" b="1" dirty="0" smtClean="0"/>
          </a:p>
          <a:p>
            <a:pPr algn="r"/>
            <a:r>
              <a:rPr lang="uk-UA" sz="3600" b="1" dirty="0" smtClean="0"/>
              <a:t>Фарби розбавляла,</a:t>
            </a:r>
            <a:endParaRPr lang="ru-RU" sz="3600" b="1" dirty="0" smtClean="0"/>
          </a:p>
          <a:p>
            <a:pPr algn="r"/>
            <a:r>
              <a:rPr lang="uk-UA" sz="3600" b="1" dirty="0" smtClean="0"/>
              <a:t>Пензликом легенько</a:t>
            </a:r>
            <a:endParaRPr lang="ru-RU" sz="3600" b="1" dirty="0" smtClean="0"/>
          </a:p>
          <a:p>
            <a:pPr algn="r"/>
            <a:r>
              <a:rPr lang="uk-UA" sz="3600" b="1" dirty="0" smtClean="0"/>
              <a:t>Листя фарбувала.</a:t>
            </a:r>
            <a:endParaRPr lang="ru-RU" sz="3600" b="1" dirty="0" smtClean="0"/>
          </a:p>
          <a:p>
            <a:pPr algn="r"/>
            <a:r>
              <a:rPr lang="uk-UA" sz="3600" b="1" dirty="0" smtClean="0"/>
              <a:t>П. Осадчук</a:t>
            </a:r>
            <a:endParaRPr lang="ru-RU" sz="3600" b="1" dirty="0"/>
          </a:p>
        </p:txBody>
      </p:sp>
      <p:pic>
        <p:nvPicPr>
          <p:cNvPr id="1026" name="Picture 2" descr="C:\Users\Зоя\Desktop\7233512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24" y="4233396"/>
            <a:ext cx="1428750" cy="1428750"/>
          </a:xfrm>
          <a:prstGeom prst="rect">
            <a:avLst/>
          </a:prstGeom>
          <a:noFill/>
        </p:spPr>
      </p:pic>
      <p:pic>
        <p:nvPicPr>
          <p:cNvPr id="2" name="Picture 2" descr="C:\Users\Зоя\Desktop\7233512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075" y="5219700"/>
            <a:ext cx="1428750" cy="1428750"/>
          </a:xfrm>
          <a:prstGeom prst="rect">
            <a:avLst/>
          </a:prstGeom>
          <a:noFill/>
        </p:spPr>
      </p:pic>
      <p:pic>
        <p:nvPicPr>
          <p:cNvPr id="1027" name="Picture 3" descr="C:\Users\Зоя\Desktop\7233512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6376">
            <a:off x="6887229" y="5429250"/>
            <a:ext cx="1428750" cy="1428750"/>
          </a:xfrm>
          <a:prstGeom prst="rect">
            <a:avLst/>
          </a:prstGeom>
          <a:noFill/>
        </p:spPr>
      </p:pic>
      <p:pic>
        <p:nvPicPr>
          <p:cNvPr id="1028" name="Picture 4" descr="C:\Users\Зоя\Desktop\7233512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5643">
            <a:off x="1276956" y="5429250"/>
            <a:ext cx="1428750" cy="1428750"/>
          </a:xfrm>
          <a:prstGeom prst="rect">
            <a:avLst/>
          </a:prstGeom>
          <a:noFill/>
        </p:spPr>
      </p:pic>
      <p:pic>
        <p:nvPicPr>
          <p:cNvPr id="1029" name="Picture 5" descr="C:\Users\Зоя\Desktop\7233512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47119">
            <a:off x="4376179" y="5429250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71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965157"/>
            <a:ext cx="7886700" cy="126859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 Дослідження-спостереження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006" y="2690949"/>
            <a:ext cx="7213827" cy="2379800"/>
          </a:xfrm>
        </p:spPr>
        <p:txBody>
          <a:bodyPr>
            <a:noAutofit/>
          </a:bodyPr>
          <a:lstStyle/>
          <a:p>
            <a:pPr lvl="0"/>
            <a:r>
              <a:rPr lang="uk-UA" sz="2800" dirty="0" smtClean="0"/>
              <a:t>1.У парку гуляють діти і дорослі. </a:t>
            </a:r>
            <a:endParaRPr lang="ru-RU" sz="2800" dirty="0" smtClean="0"/>
          </a:p>
          <a:p>
            <a:pPr lvl="0"/>
            <a:r>
              <a:rPr lang="uk-UA" sz="2800" dirty="0" smtClean="0"/>
              <a:t>2.Вони не тільки радіють, а насолоджуються ще теплою погодою.</a:t>
            </a:r>
            <a:endParaRPr lang="ru-RU" sz="2800" dirty="0" smtClean="0"/>
          </a:p>
          <a:p>
            <a:pPr lvl="0"/>
            <a:r>
              <a:rPr lang="uk-UA" sz="2800" dirty="0" smtClean="0"/>
              <a:t>3.Сонце всміхається перехожим, деревам, будинкам.</a:t>
            </a:r>
            <a:endParaRPr lang="ru-RU" sz="2800" dirty="0" smtClean="0"/>
          </a:p>
          <a:p>
            <a:pPr lvl="0"/>
            <a:r>
              <a:rPr lang="uk-UA" sz="2800" dirty="0" smtClean="0"/>
              <a:t>4.На вулиці сонячно, але вітряно.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965157"/>
            <a:ext cx="7886700" cy="126859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 Дослідження-спостереження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006" y="2690949"/>
            <a:ext cx="7213827" cy="2379800"/>
          </a:xfrm>
        </p:spPr>
        <p:txBody>
          <a:bodyPr>
            <a:noAutofit/>
          </a:bodyPr>
          <a:lstStyle/>
          <a:p>
            <a:pPr lvl="0"/>
            <a:r>
              <a:rPr lang="uk-UA" sz="2800" dirty="0" smtClean="0"/>
              <a:t>1.У парку гуляють діти і дорослі. (О І О)</a:t>
            </a:r>
            <a:endParaRPr lang="ru-RU" sz="2800" dirty="0" smtClean="0"/>
          </a:p>
          <a:p>
            <a:pPr lvl="0"/>
            <a:r>
              <a:rPr lang="uk-UA" sz="2800" dirty="0" smtClean="0"/>
              <a:t>2.Вони не тільки радіють, а насолоджуються ще теплою погодою.( О, А  О).</a:t>
            </a:r>
            <a:endParaRPr lang="ru-RU" sz="2800" dirty="0" smtClean="0"/>
          </a:p>
          <a:p>
            <a:pPr lvl="0"/>
            <a:r>
              <a:rPr lang="uk-UA" sz="2800" dirty="0" smtClean="0"/>
              <a:t>3.Сонце всміхається перехожим, деревам, будинкам. (О,  </a:t>
            </a:r>
            <a:r>
              <a:rPr lang="uk-UA" sz="2800" dirty="0" err="1" smtClean="0"/>
              <a:t>О</a:t>
            </a:r>
            <a:r>
              <a:rPr lang="uk-UA" sz="2800" dirty="0" smtClean="0"/>
              <a:t>, </a:t>
            </a:r>
            <a:r>
              <a:rPr lang="uk-UA" sz="2800" dirty="0" err="1" smtClean="0"/>
              <a:t>О</a:t>
            </a:r>
            <a:r>
              <a:rPr lang="uk-UA" sz="2800" dirty="0" smtClean="0"/>
              <a:t> ).</a:t>
            </a:r>
            <a:endParaRPr lang="ru-RU" sz="2800" dirty="0" smtClean="0"/>
          </a:p>
          <a:p>
            <a:pPr lvl="0"/>
            <a:r>
              <a:rPr lang="uk-UA" sz="2800" dirty="0" smtClean="0"/>
              <a:t>4.На вулиці сонячно, але вітряно. ( О, АЛЕ  О 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193" y="2153012"/>
            <a:ext cx="9392195" cy="3882028"/>
          </a:xfrm>
        </p:spPr>
        <p:txBody>
          <a:bodyPr/>
          <a:lstStyle/>
          <a:p>
            <a:pPr lvl="0"/>
            <a:r>
              <a:rPr lang="uk-UA" dirty="0" smtClean="0"/>
              <a:t>Осінь збирає, а на весні поїдає.           Назвати підмет</a:t>
            </a:r>
            <a:endParaRPr lang="ru-RU" dirty="0" smtClean="0"/>
          </a:p>
          <a:p>
            <a:pPr lvl="0"/>
            <a:r>
              <a:rPr lang="uk-UA" dirty="0" smtClean="0"/>
              <a:t>Хліб - усьому голова.                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Зима починає лік останньою.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Жовтень веде ліс у казку.                       Назвати присудок</a:t>
            </a:r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pPr lvl="0"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701" y="631762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Розминка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4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3168"/>
            <a:ext cx="7886700" cy="2852737"/>
          </a:xfrm>
        </p:spPr>
        <p:txBody>
          <a:bodyPr/>
          <a:lstStyle/>
          <a:p>
            <a:pPr marL="365125" indent="-255588" algn="ctr" eaLnBrk="0" hangingPunct="0">
              <a:spcBef>
                <a:spcPts val="300"/>
              </a:spcBef>
            </a:pPr>
            <a:r>
              <a:rPr lang="uk-UA" b="1" dirty="0" smtClean="0">
                <a:solidFill>
                  <a:srgbClr val="800080"/>
                </a:solidFill>
                <a:latin typeface="Georgia" pitchFamily="18" charset="0"/>
              </a:rPr>
              <a:t>Розділові знаки</a:t>
            </a:r>
            <a:br>
              <a:rPr lang="uk-UA" b="1" dirty="0" smtClean="0">
                <a:solidFill>
                  <a:srgbClr val="800080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800080"/>
                </a:solidFill>
                <a:latin typeface="Georgia" pitchFamily="18" charset="0"/>
              </a:rPr>
              <a:t>при однорідних членах</a:t>
            </a:r>
            <a:r>
              <a:rPr lang="ru-RU" b="1" dirty="0" smtClean="0">
                <a:solidFill>
                  <a:srgbClr val="80008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80008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algn="ctr" eaLnBrk="0" hangingPunct="0">
              <a:spcBef>
                <a:spcPts val="300"/>
              </a:spcBef>
              <a:buClr>
                <a:srgbClr val="A04DA3"/>
              </a:buClr>
            </a:pPr>
            <a:r>
              <a:rPr lang="uk-UA" b="1" dirty="0" smtClean="0">
                <a:solidFill>
                  <a:srgbClr val="80008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800080"/>
              </a:solidFill>
              <a:latin typeface="Georgia" pitchFamily="18" charset="0"/>
            </a:endParaRPr>
          </a:p>
        </p:txBody>
      </p:sp>
      <p:pic>
        <p:nvPicPr>
          <p:cNvPr id="4" name="Picture 8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566" y="3646669"/>
            <a:ext cx="2895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Arial Black" pitchFamily="34" charset="0"/>
              </a:rPr>
              <a:t>Осінь. Усі готують запаси на зиму. Уявіть собі, як роблять це лісові мешканці…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110343"/>
            <a:ext cx="4193177" cy="507932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3600" b="1" dirty="0" smtClean="0"/>
          </a:p>
          <a:p>
            <a:endParaRPr lang="uk-UA" sz="3200" b="1" dirty="0" smtClean="0"/>
          </a:p>
          <a:p>
            <a:endParaRPr lang="uk-UA" sz="3200" b="1" dirty="0" smtClean="0"/>
          </a:p>
          <a:p>
            <a:r>
              <a:rPr lang="en-US" sz="3600" dirty="0" smtClean="0"/>
              <a:t>I</a:t>
            </a:r>
            <a:r>
              <a:rPr lang="uk-UA" sz="3600" dirty="0" smtClean="0"/>
              <a:t>в. – </a:t>
            </a:r>
            <a:r>
              <a:rPr lang="uk-UA" sz="3600" b="1" dirty="0" smtClean="0"/>
              <a:t>їжак, білочка</a:t>
            </a: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  <a:p>
            <a:r>
              <a:rPr lang="en-US" sz="3600" dirty="0" smtClean="0"/>
              <a:t>II</a:t>
            </a:r>
            <a:r>
              <a:rPr lang="uk-UA" sz="3600" dirty="0" smtClean="0"/>
              <a:t>в.- </a:t>
            </a:r>
            <a:r>
              <a:rPr lang="uk-UA" sz="3600" b="1" dirty="0" smtClean="0"/>
              <a:t>ведмідь, польові миші</a:t>
            </a: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49932" y="2505075"/>
            <a:ext cx="3252651" cy="3684588"/>
          </a:xfrm>
        </p:spPr>
        <p:txBody>
          <a:bodyPr/>
          <a:lstStyle/>
          <a:p>
            <a:pPr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Робота в парах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Скласти речення, ввести однорідні члени, підкреслити їх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5513" y="2434437"/>
            <a:ext cx="253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51591" y="4759624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   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94484" y="2277682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905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Збираємо в лісі гриби.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15737" y="1763486"/>
            <a:ext cx="3344090" cy="47923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</a:t>
            </a:r>
            <a:r>
              <a:rPr lang="uk-UA" sz="4000" dirty="0" smtClean="0"/>
              <a:t>в. – їстівні гриби</a:t>
            </a:r>
          </a:p>
          <a:p>
            <a:pPr algn="ctr">
              <a:buNone/>
            </a:pPr>
            <a:r>
              <a:rPr lang="ru-RU" sz="4000" dirty="0" smtClean="0">
                <a:hlinkClick r:id="rId2" tooltip="Підберезовик"/>
              </a:rPr>
              <a:t> </a:t>
            </a:r>
            <a:r>
              <a:rPr lang="ru-RU" dirty="0" err="1" smtClean="0">
                <a:hlinkClick r:id="rId2" tooltip="Підберезовик"/>
              </a:rPr>
              <a:t>Підберезовик</a:t>
            </a:r>
            <a:r>
              <a:rPr lang="ru-RU" dirty="0" smtClean="0"/>
              <a:t>, </a:t>
            </a:r>
          </a:p>
          <a:p>
            <a:pPr algn="ctr">
              <a:buNone/>
            </a:pPr>
            <a:r>
              <a:rPr lang="ru-RU" dirty="0" smtClean="0">
                <a:hlinkClick r:id="rId3" tooltip="Дубовик"/>
              </a:rPr>
              <a:t>дубовик</a:t>
            </a:r>
            <a:r>
              <a:rPr lang="ru-RU" dirty="0" smtClean="0"/>
              <a:t>, </a:t>
            </a:r>
            <a:r>
              <a:rPr lang="ru-RU" dirty="0" smtClean="0">
                <a:hlinkClick r:id="rId4" tooltip="Маслюк"/>
              </a:rPr>
              <a:t>маслюк</a:t>
            </a:r>
            <a:r>
              <a:rPr lang="ru-RU" dirty="0" smtClean="0"/>
              <a:t>, </a:t>
            </a:r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dirty="0" err="1" smtClean="0">
                <a:hlinkClick r:id="rId5" tooltip="Печериця"/>
              </a:rPr>
              <a:t>печериця</a:t>
            </a:r>
            <a:r>
              <a:rPr lang="ru-RU" dirty="0" smtClean="0">
                <a:hlinkClick r:id="rId5" tooltip="Печериця"/>
              </a:rPr>
              <a:t>, </a:t>
            </a:r>
            <a:r>
              <a:rPr lang="ru-RU" dirty="0" err="1" smtClean="0">
                <a:hlinkClick r:id="rId5" tooltip="Печериця"/>
              </a:rPr>
              <a:t>опеньок</a:t>
            </a:r>
            <a:r>
              <a:rPr lang="ru-RU" dirty="0" smtClean="0">
                <a:hlinkClick r:id="rId5" tooltip="Печериця"/>
              </a:rPr>
              <a:t>, лисичка. </a:t>
            </a:r>
            <a:r>
              <a:rPr lang="uk-UA" sz="4000" dirty="0" smtClean="0"/>
              <a:t> 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085" y="1825625"/>
            <a:ext cx="3526971" cy="435133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І</a:t>
            </a:r>
            <a:r>
              <a:rPr lang="en-US" sz="4000" dirty="0" smtClean="0"/>
              <a:t>I</a:t>
            </a:r>
            <a:r>
              <a:rPr lang="uk-UA" sz="4000" dirty="0" smtClean="0"/>
              <a:t>в. – отруйні гриби</a:t>
            </a:r>
            <a:r>
              <a:rPr lang="ru-RU" sz="4000" b="1" dirty="0" smtClean="0"/>
              <a:t> </a:t>
            </a:r>
          </a:p>
          <a:p>
            <a:pPr algn="ctr">
              <a:buNone/>
            </a:pP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Бліда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поганка, мухомор, 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сатанинський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гриб,  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несправжній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опеньок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жовчний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гриб.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Arial Black" pitchFamily="34" charset="0"/>
              </a:rPr>
              <a:t>Гра «Збери плоди»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8800" y="1825625"/>
            <a:ext cx="3487783" cy="4351338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uk-UA" b="1" dirty="0" smtClean="0"/>
              <a:t>в. – овочі </a:t>
            </a:r>
          </a:p>
          <a:p>
            <a:endParaRPr lang="uk-UA" b="1" dirty="0" smtClean="0"/>
          </a:p>
          <a:p>
            <a:r>
              <a:rPr lang="uk-UA" b="1" dirty="0" smtClean="0"/>
              <a:t>… і …, … </a:t>
            </a:r>
            <a:r>
              <a:rPr lang="uk-UA" b="1" dirty="0" err="1" smtClean="0"/>
              <a:t>і</a:t>
            </a:r>
            <a:r>
              <a:rPr lang="uk-UA" b="1" dirty="0" smtClean="0"/>
              <a:t> … збирають люди восени.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7840" y="1825625"/>
            <a:ext cx="3304903" cy="4351338"/>
          </a:xfrm>
        </p:spPr>
        <p:txBody>
          <a:bodyPr/>
          <a:lstStyle/>
          <a:p>
            <a:r>
              <a:rPr lang="en-US" b="1" dirty="0" smtClean="0"/>
              <a:t>II</a:t>
            </a:r>
            <a:r>
              <a:rPr lang="uk-UA" b="1" dirty="0" smtClean="0"/>
              <a:t>в. – фрукти </a:t>
            </a:r>
          </a:p>
          <a:p>
            <a:endParaRPr lang="uk-UA" b="1" dirty="0" smtClean="0"/>
          </a:p>
          <a:p>
            <a:r>
              <a:rPr lang="uk-UA" b="1" dirty="0" smtClean="0"/>
              <a:t>Осінь щедра на такі фрукти: …, …, 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6834"/>
            <a:ext cx="6061166" cy="15152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 </a:t>
            </a:r>
            <a:br>
              <a:rPr lang="ru-RU" sz="4400" b="1" dirty="0" smtClean="0"/>
            </a:br>
            <a:r>
              <a:rPr lang="uk-UA" sz="4000" b="1" dirty="0" smtClean="0"/>
              <a:t> «Спіймай однорідні члени речення»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913018"/>
            <a:ext cx="7886700" cy="3176634"/>
          </a:xfrm>
        </p:spPr>
        <p:txBody>
          <a:bodyPr/>
          <a:lstStyle/>
          <a:p>
            <a:pPr lvl="0"/>
            <a:r>
              <a:rPr lang="uk-UA" b="1" dirty="0" smtClean="0"/>
              <a:t>1.Гори, долини, сади сумують за теплом.</a:t>
            </a:r>
            <a:endParaRPr lang="ru-RU" b="1" dirty="0" smtClean="0"/>
          </a:p>
          <a:p>
            <a:pPr lvl="0"/>
            <a:r>
              <a:rPr lang="uk-UA" b="1" dirty="0" smtClean="0"/>
              <a:t>2. Ліс якусь хвилину стояв нерухомо.</a:t>
            </a:r>
            <a:endParaRPr lang="ru-RU" b="1" dirty="0" smtClean="0"/>
          </a:p>
          <a:p>
            <a:pPr lvl="0"/>
            <a:r>
              <a:rPr lang="uk-UA" b="1" dirty="0" smtClean="0"/>
              <a:t>3. Між небом і землею світило ясне сонце.</a:t>
            </a:r>
            <a:endParaRPr lang="ru-RU" b="1" dirty="0" smtClean="0"/>
          </a:p>
          <a:p>
            <a:pPr lvl="0"/>
            <a:r>
              <a:rPr lang="uk-UA" b="1" dirty="0" smtClean="0"/>
              <a:t>4. Вечір наступав тихий та рожевий.</a:t>
            </a:r>
            <a:endParaRPr lang="ru-RU" b="1" dirty="0" smtClean="0"/>
          </a:p>
          <a:p>
            <a:pPr lvl="0"/>
            <a:r>
              <a:rPr lang="uk-UA" b="1" dirty="0" smtClean="0"/>
              <a:t>5. Яка була хороша осінь.</a:t>
            </a:r>
            <a:endParaRPr lang="ru-RU" b="1" dirty="0" smtClean="0"/>
          </a:p>
          <a:p>
            <a:r>
              <a:rPr lang="uk-UA" b="1" dirty="0" smtClean="0"/>
              <a:t>6. Калина кетяги схилила і задумалась.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0" y="1108848"/>
            <a:ext cx="7158447" cy="1569038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Виписати з тексту речення, які відповідають схемам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194" y="3043646"/>
            <a:ext cx="7654835" cy="3540034"/>
          </a:xfrm>
        </p:spPr>
        <p:txBody>
          <a:bodyPr>
            <a:normAutofit/>
          </a:bodyPr>
          <a:lstStyle/>
          <a:p>
            <a:pPr lvl="0"/>
            <a:r>
              <a:rPr lang="uk-UA" sz="2800" dirty="0" smtClean="0">
                <a:solidFill>
                  <a:srgbClr val="FF0000"/>
                </a:solidFill>
              </a:rPr>
              <a:t>О, </a:t>
            </a:r>
            <a:r>
              <a:rPr lang="uk-UA" sz="2800" dirty="0" err="1" smtClean="0">
                <a:solidFill>
                  <a:srgbClr val="FF0000"/>
                </a:solidFill>
              </a:rPr>
              <a:t>О</a:t>
            </a:r>
            <a:r>
              <a:rPr lang="uk-UA" sz="2800" dirty="0" smtClean="0">
                <a:solidFill>
                  <a:srgbClr val="FF0000"/>
                </a:solidFill>
              </a:rPr>
              <a:t>   </a:t>
            </a:r>
            <a:r>
              <a:rPr lang="uk-UA" sz="2800" dirty="0" smtClean="0"/>
              <a:t>Легенький вітерець жене, підганяє хмарки на небі. Високо летять і курличуть лелеки.</a:t>
            </a:r>
            <a:endParaRPr lang="ru-RU" sz="2800" dirty="0" smtClean="0"/>
          </a:p>
          <a:p>
            <a:pPr lvl="0"/>
            <a:r>
              <a:rPr lang="uk-UA" sz="2800" dirty="0" smtClean="0">
                <a:solidFill>
                  <a:srgbClr val="FF0000"/>
                </a:solidFill>
              </a:rPr>
              <a:t>І О,  І О  </a:t>
            </a:r>
            <a:r>
              <a:rPr lang="uk-UA" sz="2800" dirty="0" smtClean="0"/>
              <a:t>Із лісу тягне і вогкістю, і запахом сосон.  Білочка і збирає, і засушує горішки.</a:t>
            </a:r>
            <a:endParaRPr lang="ru-RU" sz="2800" dirty="0" smtClean="0"/>
          </a:p>
          <a:p>
            <a:pPr lvl="0"/>
            <a:r>
              <a:rPr lang="uk-UA" sz="2800" dirty="0" smtClean="0">
                <a:solidFill>
                  <a:srgbClr val="FF0000"/>
                </a:solidFill>
              </a:rPr>
              <a:t>О, АЛЕ О </a:t>
            </a:r>
            <a:r>
              <a:rPr lang="uk-UA" sz="2800" dirty="0" smtClean="0"/>
              <a:t>Сонце хоч і гріє, але радіє золоту на деревах. Над квітами кружляють золоті бджоли, але осінь вже дихає холодом.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448483"/>
            <a:ext cx="7886700" cy="180417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Записати речення, правильно розставити розділові знаки при однорідних членах речення.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074" y="3866606"/>
            <a:ext cx="7439434" cy="2249171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Перші осінні холоди завдали </a:t>
            </a:r>
            <a:r>
              <a:rPr lang="uk-UA" sz="2800" b="1" dirty="0" err="1" smtClean="0"/>
              <a:t>тр</a:t>
            </a:r>
            <a:r>
              <a:rPr lang="uk-UA" sz="2800" b="1" dirty="0" smtClean="0"/>
              <a:t>… </a:t>
            </a:r>
            <a:r>
              <a:rPr lang="uk-UA" sz="2800" b="1" dirty="0" err="1" smtClean="0"/>
              <a:t>вогу</a:t>
            </a:r>
            <a:r>
              <a:rPr lang="uk-UA" sz="2800" b="1" dirty="0" smtClean="0"/>
              <a:t> пташкам. Багато птахів </a:t>
            </a:r>
            <a:r>
              <a:rPr lang="uk-UA" sz="2800" b="1" dirty="0" err="1" smtClean="0"/>
              <a:t>пол</a:t>
            </a:r>
            <a:r>
              <a:rPr lang="uk-UA" sz="2800" b="1" dirty="0" smtClean="0"/>
              <a:t>… тіло у вирій. Та горобці с… </a:t>
            </a:r>
            <a:r>
              <a:rPr lang="uk-UA" sz="2800" b="1" dirty="0" err="1" smtClean="0"/>
              <a:t>нички</a:t>
            </a:r>
            <a:r>
              <a:rPr lang="uk-UA" sz="2800" b="1" dirty="0" smtClean="0"/>
              <a:t> зал…</a:t>
            </a:r>
            <a:r>
              <a:rPr lang="uk-UA" sz="2800" b="1" dirty="0" err="1" smtClean="0"/>
              <a:t>шаються</a:t>
            </a:r>
            <a:r>
              <a:rPr lang="uk-UA" sz="2800" b="1" dirty="0" smtClean="0"/>
              <a:t> з… </a:t>
            </a:r>
            <a:r>
              <a:rPr lang="uk-UA" sz="2800" b="1" dirty="0" err="1" smtClean="0"/>
              <a:t>мувати</a:t>
            </a:r>
            <a:r>
              <a:rPr lang="uk-UA" sz="2800" b="1" dirty="0" smtClean="0"/>
              <a:t>. Ми майструємо годівниці  приносимо зерно  насіння  крихти хліба.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448483"/>
            <a:ext cx="7886700" cy="180417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Записати речення, правильно розставити розділові знаки при однорідних членах речення.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074" y="3866606"/>
            <a:ext cx="7439434" cy="2249171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Перші осінні холоди завдали тр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вогу пташкам. Багато птахів пол</a:t>
            </a:r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r>
              <a:rPr lang="uk-UA" sz="2800" b="1" dirty="0" smtClean="0"/>
              <a:t>тіло у вирій. Та горобці</a:t>
            </a:r>
            <a:r>
              <a:rPr lang="uk-UA" sz="2800" b="1" dirty="0" smtClean="0">
                <a:solidFill>
                  <a:srgbClr val="FF0000"/>
                </a:solidFill>
              </a:rPr>
              <a:t>,</a:t>
            </a:r>
            <a:r>
              <a:rPr lang="uk-UA" sz="2800" b="1" dirty="0" smtClean="0"/>
              <a:t> с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нички зал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шаються з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мувати. Ми майструємо годівниці</a:t>
            </a:r>
            <a:r>
              <a:rPr lang="uk-UA" sz="2800" b="1" dirty="0" smtClean="0">
                <a:solidFill>
                  <a:srgbClr val="FF0000"/>
                </a:solidFill>
              </a:rPr>
              <a:t>,</a:t>
            </a:r>
            <a:r>
              <a:rPr lang="uk-UA" sz="2800" b="1" dirty="0" smtClean="0"/>
              <a:t>  приносимо зерно</a:t>
            </a:r>
            <a:r>
              <a:rPr lang="uk-UA" sz="2800" b="1" dirty="0" smtClean="0">
                <a:solidFill>
                  <a:srgbClr val="FF0000"/>
                </a:solidFill>
              </a:rPr>
              <a:t>,</a:t>
            </a:r>
            <a:r>
              <a:rPr lang="uk-UA" sz="2800" b="1" dirty="0" smtClean="0"/>
              <a:t>  насіння</a:t>
            </a:r>
            <a:r>
              <a:rPr lang="uk-UA" sz="2800" b="1" dirty="0" smtClean="0">
                <a:solidFill>
                  <a:srgbClr val="FF0000"/>
                </a:solidFill>
              </a:rPr>
              <a:t>,</a:t>
            </a:r>
            <a:r>
              <a:rPr lang="uk-UA" sz="2800" b="1" dirty="0" smtClean="0"/>
              <a:t>  крихти хліба.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19" y="1291727"/>
            <a:ext cx="7886700" cy="1555975"/>
          </a:xfrm>
        </p:spPr>
        <p:txBody>
          <a:bodyPr/>
          <a:lstStyle/>
          <a:p>
            <a:r>
              <a:rPr lang="ru-RU" b="1" dirty="0" err="1" smtClean="0"/>
              <a:t>Фізкультхвилинка</a:t>
            </a:r>
            <a:r>
              <a:rPr lang="ru-RU" b="1" dirty="0" smtClean="0"/>
              <a:t>!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0343" y="3335429"/>
            <a:ext cx="6776357" cy="2399165"/>
          </a:xfrm>
        </p:spPr>
        <p:txBody>
          <a:bodyPr>
            <a:no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i="1" dirty="0" err="1" smtClean="0"/>
              <a:t>Жовта</a:t>
            </a:r>
            <a:r>
              <a:rPr lang="ru-RU" i="1" dirty="0" smtClean="0"/>
              <a:t> </a:t>
            </a:r>
            <a:r>
              <a:rPr lang="ru-RU" i="1" dirty="0" err="1" smtClean="0"/>
              <a:t>осінь</a:t>
            </a:r>
            <a:r>
              <a:rPr lang="ru-RU" i="1" dirty="0" smtClean="0"/>
              <a:t> походила,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Жовте</a:t>
            </a:r>
            <a:r>
              <a:rPr lang="ru-RU" i="1" dirty="0" smtClean="0"/>
              <a:t> </a:t>
            </a:r>
            <a:r>
              <a:rPr lang="ru-RU" i="1" dirty="0" err="1" smtClean="0"/>
              <a:t>листя</a:t>
            </a:r>
            <a:r>
              <a:rPr lang="ru-RU" i="1" dirty="0" smtClean="0"/>
              <a:t> </a:t>
            </a:r>
            <a:r>
              <a:rPr lang="ru-RU" i="1" dirty="0" err="1" smtClean="0"/>
              <a:t>розгубила</a:t>
            </a:r>
            <a:r>
              <a:rPr lang="ru-RU" i="1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Ті</a:t>
            </a:r>
            <a:r>
              <a:rPr lang="ru-RU" i="1" dirty="0" smtClean="0"/>
              <a:t> листочки </a:t>
            </a:r>
            <a:r>
              <a:rPr lang="ru-RU" i="1" dirty="0" err="1" smtClean="0"/>
              <a:t>назбираєм</a:t>
            </a: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І в </a:t>
            </a:r>
            <a:r>
              <a:rPr lang="ru-RU" i="1" dirty="0" err="1" smtClean="0"/>
              <a:t>пучечки</a:t>
            </a:r>
            <a:r>
              <a:rPr lang="ru-RU" i="1" dirty="0" smtClean="0"/>
              <a:t> </a:t>
            </a:r>
            <a:r>
              <a:rPr lang="ru-RU" i="1" dirty="0" err="1" smtClean="0"/>
              <a:t>поскладаєм</a:t>
            </a:r>
            <a:r>
              <a:rPr lang="ru-RU" i="1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Хай </a:t>
            </a:r>
            <a:r>
              <a:rPr lang="ru-RU" i="1" dirty="0" err="1" smtClean="0"/>
              <a:t>із</a:t>
            </a:r>
            <a:r>
              <a:rPr lang="ru-RU" i="1" dirty="0" smtClean="0"/>
              <a:t> нами </a:t>
            </a:r>
            <a:r>
              <a:rPr lang="ru-RU" i="1" dirty="0" err="1" smtClean="0"/>
              <a:t>під</a:t>
            </a:r>
            <a:r>
              <a:rPr lang="ru-RU" i="1" dirty="0" smtClean="0"/>
              <a:t> дубочком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Закружляють</a:t>
            </a:r>
            <a:r>
              <a:rPr lang="ru-RU" i="1" dirty="0" smtClean="0"/>
              <a:t> у </a:t>
            </a:r>
            <a:r>
              <a:rPr lang="ru-RU" i="1" dirty="0" err="1" smtClean="0"/>
              <a:t>таночку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Хвилинка творчості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193" y="2153012"/>
            <a:ext cx="9392195" cy="3882028"/>
          </a:xfrm>
        </p:spPr>
        <p:txBody>
          <a:bodyPr/>
          <a:lstStyle/>
          <a:p>
            <a:pPr lvl="0"/>
            <a:r>
              <a:rPr lang="uk-UA" u="sng" dirty="0" smtClean="0"/>
              <a:t>Осінь</a:t>
            </a:r>
            <a:r>
              <a:rPr lang="uk-UA" dirty="0" smtClean="0"/>
              <a:t> збирає, а на весні поїдає.           Назвати підмет</a:t>
            </a:r>
            <a:endParaRPr lang="ru-RU" dirty="0" smtClean="0"/>
          </a:p>
          <a:p>
            <a:pPr lvl="0"/>
            <a:r>
              <a:rPr lang="uk-UA" dirty="0" smtClean="0"/>
              <a:t>Хліб - усьому голова.                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Зима починає лік останньою.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Жовтень веде ліс у казку.                       Назвати присудок</a:t>
            </a:r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pPr lvl="0"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701" y="631762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Розминка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4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3579223"/>
            <a:ext cx="8739051" cy="2873828"/>
          </a:xfrm>
        </p:spPr>
        <p:txBody>
          <a:bodyPr>
            <a:normAutofit/>
          </a:bodyPr>
          <a:lstStyle/>
          <a:p>
            <a:r>
              <a:rPr lang="uk-UA" b="1" dirty="0" smtClean="0"/>
              <a:t>Впевнено крокує золота осінь.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268" y="718457"/>
            <a:ext cx="7328262" cy="173736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6626" name="Picture 2" descr="C:\Users\Зоя\Desktop\1881208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384"/>
            <a:ext cx="9300754" cy="473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3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5261"/>
            <a:ext cx="9144000" cy="6903261"/>
          </a:xfrm>
        </p:spPr>
      </p:pic>
      <p:pic>
        <p:nvPicPr>
          <p:cNvPr id="6" name="Содержимое 5" descr="d685b-imgp2950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37439" y="-156754"/>
            <a:ext cx="9384772" cy="7025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15074bda3f8ad031b2f80c9b141c23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90" y="-66363"/>
            <a:ext cx="9103309" cy="6924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4589997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475"/>
            <a:ext cx="9144000" cy="70817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85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" y="10450"/>
            <a:ext cx="9185538" cy="6889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146"/>
            <a:ext cx="9144000" cy="6902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1148036"/>
            <a:ext cx="7903029" cy="1386158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Буквений тест: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3600" b="1" dirty="0" smtClean="0">
                <a:latin typeface="Arial Black" pitchFamily="34" charset="0"/>
              </a:rPr>
              <a:t>БС</a:t>
            </a:r>
            <a:r>
              <a:rPr lang="uk-UA" sz="4000" b="1" dirty="0" smtClean="0"/>
              <a:t> - без сполучника, </a:t>
            </a:r>
            <a:br>
              <a:rPr lang="uk-UA" sz="4000" b="1" dirty="0" smtClean="0"/>
            </a:br>
            <a:r>
              <a:rPr lang="uk-UA" sz="3600" b="1" dirty="0" smtClean="0">
                <a:latin typeface="Arial Black" pitchFamily="34" charset="0"/>
              </a:rPr>
              <a:t>СП</a:t>
            </a:r>
            <a:r>
              <a:rPr lang="uk-UA" sz="4000" b="1" dirty="0" smtClean="0"/>
              <a:t> - за допомогою сполучника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257" y="2808514"/>
            <a:ext cx="7537269" cy="380129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dirty="0" smtClean="0"/>
              <a:t>	</a:t>
            </a:r>
            <a:r>
              <a:rPr lang="uk-UA" b="1" dirty="0" smtClean="0"/>
              <a:t>1. Ліс, небо, сади зустріли осінь.</a:t>
            </a:r>
            <a:endParaRPr lang="ru-RU" b="1" dirty="0" smtClean="0"/>
          </a:p>
          <a:p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smtClean="0"/>
              <a:t>	2. Крізь сяйво проходило чисте і прозоре світило.</a:t>
            </a:r>
            <a:endParaRPr lang="ru-RU" b="1" dirty="0" smtClean="0"/>
          </a:p>
          <a:p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smtClean="0"/>
              <a:t>	3. Над ставком і над садками лопотіло марево.</a:t>
            </a:r>
            <a:endParaRPr lang="ru-RU" b="1" dirty="0" smtClean="0"/>
          </a:p>
          <a:p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smtClean="0"/>
              <a:t>	4. Пожовкли розкішні поля, садки.</a:t>
            </a:r>
            <a:endParaRPr lang="ru-RU" b="1" dirty="0" smtClean="0"/>
          </a:p>
          <a:p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smtClean="0"/>
              <a:t>	5. І листя на деревах, і трава у саду, і квіти принишкли і задумались.</a:t>
            </a:r>
            <a:endParaRPr lang="ru-RU" b="1" dirty="0" smtClean="0"/>
          </a:p>
          <a:p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smtClean="0"/>
              <a:t>	6. Ходить в саду листопад, обтрушує сад.</a:t>
            </a:r>
            <a:endParaRPr lang="ru-RU" b="1" dirty="0" smtClean="0"/>
          </a:p>
          <a:p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smtClean="0"/>
              <a:t>            7. Ще червоніють плоди калини, горобини, шипшини.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1148036"/>
            <a:ext cx="7903029" cy="1386158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Буквений тест: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3600" b="1" dirty="0" smtClean="0">
                <a:latin typeface="Arial Black" pitchFamily="34" charset="0"/>
              </a:rPr>
              <a:t>БС</a:t>
            </a:r>
            <a:r>
              <a:rPr lang="uk-UA" sz="4000" b="1" dirty="0" smtClean="0"/>
              <a:t> - без сполучника, </a:t>
            </a:r>
            <a:br>
              <a:rPr lang="uk-UA" sz="4000" b="1" dirty="0" smtClean="0"/>
            </a:br>
            <a:r>
              <a:rPr lang="uk-UA" sz="3600" b="1" dirty="0" smtClean="0">
                <a:latin typeface="Arial Black" pitchFamily="34" charset="0"/>
              </a:rPr>
              <a:t>СП</a:t>
            </a:r>
            <a:r>
              <a:rPr lang="uk-UA" sz="4000" b="1" dirty="0" smtClean="0"/>
              <a:t> - за допомогою сполучника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808514"/>
            <a:ext cx="7886700" cy="3281137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Arial Black" pitchFamily="34" charset="0"/>
              </a:rPr>
              <a:t>БС</a:t>
            </a:r>
            <a:r>
              <a:rPr lang="uk-UA" dirty="0" smtClean="0"/>
              <a:t>	</a:t>
            </a:r>
            <a:r>
              <a:rPr lang="uk-UA" b="1" dirty="0" smtClean="0"/>
              <a:t>1. Ліс, небо, сади зустріли осінь.</a:t>
            </a:r>
            <a:endParaRPr lang="ru-RU" b="1" dirty="0" smtClean="0"/>
          </a:p>
          <a:p>
            <a:r>
              <a:rPr lang="uk-UA" dirty="0" smtClean="0">
                <a:latin typeface="Arial Black" pitchFamily="34" charset="0"/>
              </a:rPr>
              <a:t>СП</a:t>
            </a:r>
            <a:r>
              <a:rPr lang="uk-UA" dirty="0" smtClean="0"/>
              <a:t>	</a:t>
            </a:r>
            <a:r>
              <a:rPr lang="uk-UA" b="1" dirty="0" smtClean="0"/>
              <a:t>2. Крізь сяйво проходило чисте і прозоре світило.</a:t>
            </a:r>
            <a:endParaRPr lang="ru-RU" b="1" dirty="0" smtClean="0"/>
          </a:p>
          <a:p>
            <a:r>
              <a:rPr lang="uk-UA" dirty="0" smtClean="0">
                <a:latin typeface="Arial Black" pitchFamily="34" charset="0"/>
              </a:rPr>
              <a:t>СП</a:t>
            </a:r>
            <a:r>
              <a:rPr lang="uk-UA" dirty="0" smtClean="0"/>
              <a:t>	</a:t>
            </a:r>
            <a:r>
              <a:rPr lang="uk-UA" b="1" dirty="0" smtClean="0"/>
              <a:t>3. Над ставком і над садками лопотіло марево.</a:t>
            </a:r>
            <a:endParaRPr lang="ru-RU" b="1" dirty="0" smtClean="0"/>
          </a:p>
          <a:p>
            <a:r>
              <a:rPr lang="uk-UA" dirty="0" smtClean="0">
                <a:latin typeface="Arial Black" pitchFamily="34" charset="0"/>
              </a:rPr>
              <a:t>БС</a:t>
            </a:r>
            <a:r>
              <a:rPr lang="uk-UA" dirty="0" smtClean="0"/>
              <a:t>	</a:t>
            </a:r>
            <a:r>
              <a:rPr lang="uk-UA" b="1" dirty="0" smtClean="0"/>
              <a:t>4. Пожовкли розкішні поля, садки.</a:t>
            </a:r>
            <a:endParaRPr lang="ru-RU" b="1" dirty="0" smtClean="0"/>
          </a:p>
          <a:p>
            <a:r>
              <a:rPr lang="uk-UA" dirty="0" smtClean="0">
                <a:latin typeface="Arial Black" pitchFamily="34" charset="0"/>
              </a:rPr>
              <a:t>СП</a:t>
            </a:r>
            <a:r>
              <a:rPr lang="uk-UA" dirty="0" smtClean="0"/>
              <a:t>	</a:t>
            </a:r>
            <a:r>
              <a:rPr lang="uk-UA" b="1" dirty="0" smtClean="0"/>
              <a:t>5. І листя на деревах, і трава у саду, і квіти принишкли і задумались.</a:t>
            </a:r>
            <a:endParaRPr lang="ru-RU" b="1" dirty="0" smtClean="0"/>
          </a:p>
          <a:p>
            <a:r>
              <a:rPr lang="uk-UA" dirty="0" smtClean="0">
                <a:latin typeface="Arial Black" pitchFamily="34" charset="0"/>
              </a:rPr>
              <a:t>БС</a:t>
            </a:r>
            <a:r>
              <a:rPr lang="uk-UA" dirty="0" smtClean="0"/>
              <a:t>	</a:t>
            </a:r>
            <a:r>
              <a:rPr lang="uk-UA" b="1" dirty="0" smtClean="0"/>
              <a:t>6. Ходить в саду листопад, обтрушує сад.</a:t>
            </a:r>
            <a:endParaRPr lang="ru-RU" b="1" dirty="0" smtClean="0"/>
          </a:p>
          <a:p>
            <a:r>
              <a:rPr lang="uk-UA" dirty="0" smtClean="0">
                <a:latin typeface="Arial Black" pitchFamily="34" charset="0"/>
              </a:rPr>
              <a:t>БС </a:t>
            </a:r>
            <a:r>
              <a:rPr lang="uk-UA" dirty="0" smtClean="0"/>
              <a:t>        </a:t>
            </a:r>
            <a:r>
              <a:rPr lang="uk-UA" b="1" dirty="0" smtClean="0"/>
              <a:t>7. Ще червоніють плоди калини, горобини, шипшини.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05" y="952095"/>
            <a:ext cx="7886700" cy="126859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Підсумок уроку</a:t>
            </a:r>
            <a:endParaRPr lang="uk-UA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016" y="2847704"/>
            <a:ext cx="7883571" cy="324194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Що вивчали сьогодні на уроці?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Чому ви навчились?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Що сподобалось на уроці?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1043534"/>
            <a:ext cx="7886700" cy="1307781"/>
          </a:xfrm>
        </p:spPr>
        <p:txBody>
          <a:bodyPr/>
          <a:lstStyle/>
          <a:p>
            <a:r>
              <a:rPr lang="uk-UA" b="1" dirty="0" smtClean="0"/>
              <a:t>Домашнє завдання.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133" y="2756263"/>
            <a:ext cx="8001136" cy="2915377"/>
          </a:xfrm>
        </p:spPr>
        <p:txBody>
          <a:bodyPr>
            <a:normAutofit/>
          </a:bodyPr>
          <a:lstStyle/>
          <a:p>
            <a:r>
              <a:rPr lang="uk-UA" b="1" dirty="0" smtClean="0"/>
              <a:t> </a:t>
            </a:r>
            <a:endParaRPr lang="ru-RU" dirty="0" smtClean="0"/>
          </a:p>
          <a:p>
            <a:r>
              <a:rPr lang="uk-UA" dirty="0" smtClean="0"/>
              <a:t>Опрацювати параграф 9 ст.88,90;</a:t>
            </a:r>
            <a:endParaRPr lang="ru-RU" dirty="0" smtClean="0"/>
          </a:p>
          <a:p>
            <a:r>
              <a:rPr lang="uk-UA" dirty="0" smtClean="0"/>
              <a:t>На вибір:</a:t>
            </a:r>
          </a:p>
          <a:p>
            <a:r>
              <a:rPr lang="uk-UA" dirty="0" smtClean="0"/>
              <a:t>виконати </a:t>
            </a:r>
            <a:r>
              <a:rPr lang="uk-UA" dirty="0" err="1" smtClean="0"/>
              <a:t>впр</a:t>
            </a:r>
            <a:r>
              <a:rPr lang="uk-UA" dirty="0" smtClean="0"/>
              <a:t>. 163 (переписати речення, розставити розділові знаки, скласти схеми речень);</a:t>
            </a:r>
            <a:endParaRPr lang="ru-RU" dirty="0" smtClean="0"/>
          </a:p>
          <a:p>
            <a:r>
              <a:rPr lang="uk-UA" dirty="0" smtClean="0"/>
              <a:t> скласти розповідь про осінню квітку, використовуючи однорідні члени речення.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193" y="2153012"/>
            <a:ext cx="9392195" cy="3882028"/>
          </a:xfrm>
        </p:spPr>
        <p:txBody>
          <a:bodyPr/>
          <a:lstStyle/>
          <a:p>
            <a:pPr lvl="0"/>
            <a:r>
              <a:rPr lang="uk-UA" u="sng" dirty="0" smtClean="0"/>
              <a:t>Осінь</a:t>
            </a:r>
            <a:r>
              <a:rPr lang="uk-UA" dirty="0" smtClean="0"/>
              <a:t> збирає, а на весні поїдає.           Назвати підмет</a:t>
            </a:r>
            <a:endParaRPr lang="ru-RU" dirty="0" smtClean="0"/>
          </a:p>
          <a:p>
            <a:pPr lvl="0"/>
            <a:r>
              <a:rPr lang="uk-UA" dirty="0" smtClean="0"/>
              <a:t>Хліб - </a:t>
            </a:r>
            <a:r>
              <a:rPr lang="uk-UA" u="sng" dirty="0" smtClean="0"/>
              <a:t>усьому</a:t>
            </a:r>
            <a:r>
              <a:rPr lang="uk-UA" dirty="0" smtClean="0"/>
              <a:t> голова.                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Зима починає лік останньою.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Жовтень веде ліс у казку.                       Назвати присудок</a:t>
            </a:r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pPr lvl="0"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701" y="631762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Розминка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4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756" y="1997122"/>
            <a:ext cx="5159828" cy="96814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800" b="1" dirty="0" smtClean="0">
                <a:solidFill>
                  <a:schemeClr val="hlink"/>
                </a:solidFill>
                <a:latin typeface="Arial" pitchFamily="34" charset="0"/>
              </a:rPr>
              <a:t>Працював активно, старанно.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5633" y="5643154"/>
            <a:ext cx="5819639" cy="7208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b="1" dirty="0" smtClean="0">
                <a:solidFill>
                  <a:schemeClr val="hlink"/>
                </a:solidFill>
                <a:latin typeface="Arial" pitchFamily="34" charset="0"/>
              </a:rPr>
              <a:t>Погано працював</a:t>
            </a:r>
            <a:r>
              <a:rPr lang="uk-UA" b="1" dirty="0" smtClean="0">
                <a:solidFill>
                  <a:schemeClr val="hlink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85" y="422755"/>
            <a:ext cx="4794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8000"/>
                </a:solidFill>
                <a:latin typeface="Arial" pitchFamily="34" charset="0"/>
              </a:rPr>
              <a:t>Дайте оцінку своїй роботі на уроці</a:t>
            </a:r>
            <a:endParaRPr lang="ru-RU" sz="3200" dirty="0"/>
          </a:p>
        </p:txBody>
      </p:sp>
      <p:pic>
        <p:nvPicPr>
          <p:cNvPr id="5" name="Picture 4" descr="75957843_smayl_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39" y="1754958"/>
            <a:ext cx="18002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ppy_face_scratching_chin_question_hg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64" y="3244624"/>
            <a:ext cx="181133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Слайд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102" y="5146675"/>
            <a:ext cx="20161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34194" y="3938240"/>
            <a:ext cx="49769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800" b="1" dirty="0" smtClean="0">
                <a:solidFill>
                  <a:schemeClr val="hlink"/>
                </a:solidFill>
                <a:latin typeface="Arial" pitchFamily="34" charset="0"/>
              </a:rPr>
              <a:t>Працював</a:t>
            </a:r>
            <a:r>
              <a:rPr lang="uk-UA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uk-UA" sz="2800" b="1" dirty="0" smtClean="0">
                <a:solidFill>
                  <a:schemeClr val="hlink"/>
                </a:solidFill>
                <a:latin typeface="Arial" pitchFamily="34" charset="0"/>
              </a:rPr>
              <a:t>добре, але не в повну силу.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0"/>
            <a:ext cx="5434149" cy="285273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Дякую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всім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 за роботу!</a:t>
            </a:r>
            <a:r>
              <a:rPr lang="ru-RU" sz="2400" b="1" dirty="0" smtClean="0">
                <a:latin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BS011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244" y="3127783"/>
            <a:ext cx="4953000" cy="291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193" y="2153012"/>
            <a:ext cx="9392195" cy="3882028"/>
          </a:xfrm>
        </p:spPr>
        <p:txBody>
          <a:bodyPr/>
          <a:lstStyle/>
          <a:p>
            <a:pPr lvl="0"/>
            <a:r>
              <a:rPr lang="uk-UA" u="sng" dirty="0" smtClean="0"/>
              <a:t>Осінь</a:t>
            </a:r>
            <a:r>
              <a:rPr lang="uk-UA" dirty="0" smtClean="0"/>
              <a:t> збирає, а на весні поїдає.           Назвати підмет</a:t>
            </a:r>
            <a:endParaRPr lang="ru-RU" dirty="0" smtClean="0"/>
          </a:p>
          <a:p>
            <a:pPr lvl="0"/>
            <a:r>
              <a:rPr lang="uk-UA" dirty="0" smtClean="0"/>
              <a:t>Хліб - </a:t>
            </a:r>
            <a:r>
              <a:rPr lang="uk-UA" u="sng" dirty="0" smtClean="0"/>
              <a:t>усьому</a:t>
            </a:r>
            <a:r>
              <a:rPr lang="uk-UA" dirty="0" smtClean="0"/>
              <a:t> голова.                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Зима починає </a:t>
            </a:r>
            <a:r>
              <a:rPr lang="uk-UA" u="sng" dirty="0" smtClean="0"/>
              <a:t>лік</a:t>
            </a:r>
            <a:r>
              <a:rPr lang="uk-UA" dirty="0" smtClean="0"/>
              <a:t> останньою.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Жовтень веде ліс у казку.                       Назвати присудок</a:t>
            </a:r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pPr lvl="0"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701" y="631762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Розминка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4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193" y="2153012"/>
            <a:ext cx="9392195" cy="3882028"/>
          </a:xfrm>
        </p:spPr>
        <p:txBody>
          <a:bodyPr/>
          <a:lstStyle/>
          <a:p>
            <a:pPr lvl="0"/>
            <a:r>
              <a:rPr lang="uk-UA" u="sng" dirty="0" smtClean="0"/>
              <a:t>Осінь</a:t>
            </a:r>
            <a:r>
              <a:rPr lang="uk-UA" dirty="0" smtClean="0"/>
              <a:t> збирає, а на весні поїдає.           Назвати підмет</a:t>
            </a:r>
            <a:endParaRPr lang="ru-RU" dirty="0" smtClean="0"/>
          </a:p>
          <a:p>
            <a:pPr lvl="0"/>
            <a:r>
              <a:rPr lang="uk-UA" dirty="0" smtClean="0"/>
              <a:t>Хліб - </a:t>
            </a:r>
            <a:r>
              <a:rPr lang="uk-UA" u="sng" dirty="0" smtClean="0"/>
              <a:t>усьому</a:t>
            </a:r>
            <a:r>
              <a:rPr lang="uk-UA" dirty="0" smtClean="0"/>
              <a:t> голова.                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Зима починає </a:t>
            </a:r>
            <a:r>
              <a:rPr lang="uk-UA" u="sng" dirty="0" smtClean="0"/>
              <a:t>лік</a:t>
            </a:r>
            <a:r>
              <a:rPr lang="uk-UA" dirty="0" smtClean="0"/>
              <a:t> останньою.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Жовтень</a:t>
            </a:r>
            <a:r>
              <a:rPr lang="uk-UA" u="sng" dirty="0" smtClean="0"/>
              <a:t> веде </a:t>
            </a:r>
            <a:r>
              <a:rPr lang="uk-UA" dirty="0" smtClean="0"/>
              <a:t>ліс у казку.                       Назвати присудок</a:t>
            </a:r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pPr lvl="0"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701" y="631762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Розминка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4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193" y="2153012"/>
            <a:ext cx="9392195" cy="3882028"/>
          </a:xfrm>
        </p:spPr>
        <p:txBody>
          <a:bodyPr/>
          <a:lstStyle/>
          <a:p>
            <a:pPr lvl="0"/>
            <a:r>
              <a:rPr lang="uk-UA" u="sng" dirty="0" smtClean="0"/>
              <a:t>Осінь</a:t>
            </a:r>
            <a:r>
              <a:rPr lang="uk-UA" dirty="0" smtClean="0"/>
              <a:t> збирає, а на весні поїдає.           Назвати підмет</a:t>
            </a:r>
            <a:endParaRPr lang="ru-RU" dirty="0" smtClean="0"/>
          </a:p>
          <a:p>
            <a:pPr lvl="0"/>
            <a:r>
              <a:rPr lang="uk-UA" dirty="0" smtClean="0"/>
              <a:t>Хліб - </a:t>
            </a:r>
            <a:r>
              <a:rPr lang="uk-UA" u="sng" dirty="0" smtClean="0"/>
              <a:t>усьому</a:t>
            </a:r>
            <a:r>
              <a:rPr lang="uk-UA" dirty="0" smtClean="0"/>
              <a:t> голова.                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Зима починає </a:t>
            </a:r>
            <a:r>
              <a:rPr lang="uk-UA" u="sng" dirty="0" smtClean="0"/>
              <a:t>лік</a:t>
            </a:r>
            <a:r>
              <a:rPr lang="uk-UA" dirty="0" smtClean="0"/>
              <a:t> останньою.               Назвати додаток</a:t>
            </a:r>
            <a:endParaRPr lang="ru-RU" dirty="0" smtClean="0"/>
          </a:p>
          <a:p>
            <a:pPr lvl="0"/>
            <a:r>
              <a:rPr lang="uk-UA" dirty="0" smtClean="0"/>
              <a:t>Жовтень </a:t>
            </a:r>
            <a:r>
              <a:rPr lang="uk-UA" u="sng" dirty="0" smtClean="0"/>
              <a:t>веде</a:t>
            </a:r>
            <a:r>
              <a:rPr lang="uk-UA" dirty="0" smtClean="0"/>
              <a:t> ліс у казку.                       Назвати присудок</a:t>
            </a:r>
          </a:p>
          <a:p>
            <a:pPr lvl="0"/>
            <a:endParaRPr lang="uk-UA" dirty="0" smtClean="0"/>
          </a:p>
          <a:p>
            <a:pPr lvl="0"/>
            <a:endParaRPr lang="ru-RU" dirty="0" smtClean="0"/>
          </a:p>
          <a:p>
            <a:pPr lvl="0"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701" y="631762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Розминка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2753" y="5007820"/>
            <a:ext cx="512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 smtClean="0"/>
              <a:t>Осінь усьому лік веде.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84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481943" y="2599509"/>
            <a:ext cx="6283234" cy="357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/>
              <a:t>Летить, кружляє і стелиться під ноги пожовкле листя.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1409294"/>
            <a:ext cx="7700690" cy="2143803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 чому особливість однорідних членів речення?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¦¬¦-TЖ¦-¦- ¦+TГ¦-¦-TОTЙ¦¬¦¦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202" y="3200038"/>
            <a:ext cx="2520950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916</Words>
  <Application>Microsoft Office PowerPoint</Application>
  <PresentationFormat>Экран (4:3)</PresentationFormat>
  <Paragraphs>181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 </vt:lpstr>
      <vt:lpstr> </vt:lpstr>
      <vt:lpstr> </vt:lpstr>
      <vt:lpstr> </vt:lpstr>
      <vt:lpstr> </vt:lpstr>
      <vt:lpstr> </vt:lpstr>
      <vt:lpstr>Слайд 8</vt:lpstr>
      <vt:lpstr>У чому особливість однорідних членів речення?</vt:lpstr>
      <vt:lpstr>Однорідні члени речення</vt:lpstr>
      <vt:lpstr>Однорідні члени  речення</vt:lpstr>
      <vt:lpstr>Як пов'язані між собою однорідні члени речення?  </vt:lpstr>
      <vt:lpstr>ЗВ`ЯЗОК</vt:lpstr>
      <vt:lpstr>Слайд 14</vt:lpstr>
      <vt:lpstr>Слайд 15</vt:lpstr>
      <vt:lpstr>Історична довідка. </vt:lpstr>
      <vt:lpstr>Слайд 17</vt:lpstr>
      <vt:lpstr> Дослідження-спостереження</vt:lpstr>
      <vt:lpstr> Дослідження-спостереження</vt:lpstr>
      <vt:lpstr>Розділові знаки при однорідних членах </vt:lpstr>
      <vt:lpstr>Осінь. Усі готують запаси на зиму. Уявіть собі, як роблять це лісові мешканці… </vt:lpstr>
      <vt:lpstr>Збираємо в лісі гриби.</vt:lpstr>
      <vt:lpstr>Гра «Збери плоди»</vt:lpstr>
      <vt:lpstr>   «Спіймай однорідні члени речення»</vt:lpstr>
      <vt:lpstr>Виписати з тексту речення, які відповідають схемам</vt:lpstr>
      <vt:lpstr>Записати речення, правильно розставити розділові знаки при однорідних членах речення.</vt:lpstr>
      <vt:lpstr>Записати речення, правильно розставити розділові знаки при однорідних членах речення.</vt:lpstr>
      <vt:lpstr>Фізкультхвилинка!</vt:lpstr>
      <vt:lpstr>Хвилинка творчості</vt:lpstr>
      <vt:lpstr>Впевнено крокує золота осінь.</vt:lpstr>
      <vt:lpstr>Слайд 31</vt:lpstr>
      <vt:lpstr>Слайд 32</vt:lpstr>
      <vt:lpstr>Слайд 33</vt:lpstr>
      <vt:lpstr>Слайд 34</vt:lpstr>
      <vt:lpstr>Слайд 35</vt:lpstr>
      <vt:lpstr>Буквений тест:  БС - без сполучника,  СП - за допомогою сполучника</vt:lpstr>
      <vt:lpstr>Буквений тест:  БС - без сполучника,  СП - за допомогою сполучника</vt:lpstr>
      <vt:lpstr>Підсумок уроку</vt:lpstr>
      <vt:lpstr>Домашнє завдання.</vt:lpstr>
      <vt:lpstr>Працював активно, старанно.</vt:lpstr>
      <vt:lpstr>Дякую всім за роботу!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Головач Маргарита</dc:creator>
  <cp:lastModifiedBy>Зоя</cp:lastModifiedBy>
  <cp:revision>78</cp:revision>
  <dcterms:created xsi:type="dcterms:W3CDTF">2014-11-14T18:07:41Z</dcterms:created>
  <dcterms:modified xsi:type="dcterms:W3CDTF">2017-03-11T10:13:28Z</dcterms:modified>
</cp:coreProperties>
</file>