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1" r:id="rId2"/>
    <p:sldId id="310" r:id="rId3"/>
    <p:sldId id="282" r:id="rId4"/>
    <p:sldId id="278" r:id="rId5"/>
    <p:sldId id="304" r:id="rId6"/>
    <p:sldId id="285" r:id="rId7"/>
    <p:sldId id="312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86" r:id="rId20"/>
    <p:sldId id="306" r:id="rId21"/>
    <p:sldId id="288" r:id="rId22"/>
    <p:sldId id="314" r:id="rId23"/>
    <p:sldId id="290" r:id="rId24"/>
    <p:sldId id="308" r:id="rId25"/>
    <p:sldId id="289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7B5"/>
    <a:srgbClr val="46D3DA"/>
    <a:srgbClr val="CCECFF"/>
    <a:srgbClr val="FFFFFF"/>
    <a:srgbClr val="C70924"/>
    <a:srgbClr val="FF3300"/>
    <a:srgbClr val="FF66FF"/>
    <a:srgbClr val="71A5AF"/>
    <a:srgbClr val="FFFF00"/>
    <a:srgbClr val="F75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7" autoAdjust="0"/>
  </p:normalViewPr>
  <p:slideViewPr>
    <p:cSldViewPr>
      <p:cViewPr>
        <p:scale>
          <a:sx n="72" d="100"/>
          <a:sy n="72" d="100"/>
        </p:scale>
        <p:origin x="-110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AB55-CA9E-4465-A05F-F408EDBF524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8C85-739E-40CC-89D2-27C8057F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F8B049"/>
            </a:gs>
            <a:gs pos="6000">
              <a:srgbClr val="F8B049"/>
            </a:gs>
            <a:gs pos="19000">
              <a:srgbClr val="FEE7F2"/>
            </a:gs>
            <a:gs pos="100000">
              <a:srgbClr val="F952A0"/>
            </a:gs>
            <a:gs pos="93000">
              <a:srgbClr val="C50849"/>
            </a:gs>
            <a:gs pos="80000">
              <a:schemeClr val="bg2"/>
            </a:gs>
            <a:gs pos="87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45CBEE-87F9-46A5-8E04-0D19CC02FE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933" y="1911720"/>
            <a:ext cx="77492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«Здоров’я  —  скарб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uk-UA" sz="5400" b="1" kern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   людини»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3" name="Рисунок 2" descr="http://s002.radikal.ru/i200/1205/4e/6a94d7bb113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72008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2"/>
            <a:ext cx="71993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8486" y="3644995"/>
            <a:ext cx="4058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Calibri"/>
              </a:rPr>
              <a:t>Підготувала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Calibri"/>
              </a:rPr>
              <a:t>вихователь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 ГПД</a:t>
            </a:r>
          </a:p>
          <a:p>
            <a:pPr algn="r"/>
            <a:r>
              <a:rPr lang="uk-UA" sz="2400" b="1" dirty="0" err="1" smtClean="0">
                <a:solidFill>
                  <a:srgbClr val="002060"/>
                </a:solidFill>
                <a:latin typeface="Times New Roman"/>
              </a:rPr>
              <a:t>Рожок</a:t>
            </a:r>
            <a:r>
              <a:rPr lang="uk-UA" sz="2400" b="1" dirty="0" smtClean="0">
                <a:solidFill>
                  <a:srgbClr val="002060"/>
                </a:solidFill>
                <a:latin typeface="Times New Roman"/>
              </a:rPr>
              <a:t> Н.М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2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6421" y="1127938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atin typeface="Times New Roman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Чіпси</a:t>
            </a:r>
            <a:r>
              <a:rPr lang="ru-RU" sz="3200" dirty="0">
                <a:latin typeface="Times New Roman"/>
                <a:ea typeface="Calibri"/>
              </a:rPr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181292"/>
            <a:ext cx="8280920" cy="120032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/>
                <a:ea typeface="Calibri"/>
              </a:rPr>
              <a:t>Чіпси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— </a:t>
            </a:r>
            <a:r>
              <a:rPr lang="ru-RU" sz="2400" dirty="0" err="1">
                <a:latin typeface="Times New Roman"/>
                <a:ea typeface="Calibri"/>
              </a:rPr>
              <a:t>дуже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шкідливі</a:t>
            </a:r>
            <a:r>
              <a:rPr lang="ru-RU" sz="2400" dirty="0">
                <a:latin typeface="Times New Roman"/>
                <a:ea typeface="Calibri"/>
              </a:rPr>
              <a:t> для </a:t>
            </a:r>
            <a:r>
              <a:rPr lang="ru-RU" sz="2400" dirty="0" err="1">
                <a:latin typeface="Times New Roman"/>
                <a:ea typeface="Calibri"/>
              </a:rPr>
              <a:t>організму</a:t>
            </a:r>
            <a:r>
              <a:rPr lang="ru-RU" sz="2400" dirty="0">
                <a:latin typeface="Times New Roman"/>
                <a:ea typeface="Calibri"/>
              </a:rPr>
              <a:t>. </a:t>
            </a:r>
            <a:r>
              <a:rPr lang="ru-RU" sz="2400" dirty="0" err="1">
                <a:latin typeface="Times New Roman"/>
                <a:ea typeface="Calibri"/>
              </a:rPr>
              <a:t>Чіпси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— </a:t>
            </a:r>
            <a:r>
              <a:rPr lang="ru-RU" sz="2400" dirty="0" err="1" smtClean="0">
                <a:latin typeface="Times New Roman"/>
                <a:ea typeface="Calibri"/>
              </a:rPr>
              <a:t>це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ніщо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інше</a:t>
            </a:r>
            <a:r>
              <a:rPr lang="ru-RU" sz="2400" dirty="0">
                <a:latin typeface="Times New Roman"/>
                <a:ea typeface="Calibri"/>
              </a:rPr>
              <a:t>, як </a:t>
            </a:r>
            <a:r>
              <a:rPr lang="ru-RU" sz="2400" dirty="0" err="1">
                <a:latin typeface="Times New Roman"/>
                <a:ea typeface="Calibri"/>
              </a:rPr>
              <a:t>суміш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вуглеводів</a:t>
            </a:r>
            <a:r>
              <a:rPr lang="ru-RU" sz="2400" dirty="0">
                <a:latin typeface="Times New Roman"/>
                <a:ea typeface="Calibri"/>
              </a:rPr>
              <a:t> і жиру, в </a:t>
            </a:r>
            <a:r>
              <a:rPr lang="ru-RU" sz="2400" dirty="0" err="1">
                <a:latin typeface="Times New Roman"/>
                <a:ea typeface="Calibri"/>
              </a:rPr>
              <a:t>оболонці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uk-UA" sz="2400" dirty="0">
                <a:latin typeface="Times New Roman"/>
                <a:ea typeface="Calibri"/>
              </a:rPr>
              <a:t>б</a:t>
            </a:r>
            <a:r>
              <a:rPr lang="ru-RU" sz="2400" dirty="0">
                <a:latin typeface="Times New Roman"/>
                <a:ea typeface="Calibri"/>
              </a:rPr>
              <a:t>ар</a:t>
            </a:r>
            <a:r>
              <a:rPr lang="uk-UA" sz="2400" dirty="0">
                <a:latin typeface="Times New Roman"/>
                <a:ea typeface="Calibri"/>
              </a:rPr>
              <a:t>в</a:t>
            </a:r>
            <a:r>
              <a:rPr lang="ru-RU" sz="2400" dirty="0" err="1">
                <a:latin typeface="Times New Roman"/>
                <a:ea typeface="Calibri"/>
              </a:rPr>
              <a:t>ників</a:t>
            </a:r>
            <a:r>
              <a:rPr lang="ru-RU" sz="2400" dirty="0">
                <a:latin typeface="Times New Roman"/>
                <a:ea typeface="Calibri"/>
              </a:rPr>
              <a:t> і </a:t>
            </a:r>
            <a:r>
              <a:rPr lang="ru-RU" sz="2400" dirty="0" err="1">
                <a:latin typeface="Times New Roman"/>
                <a:ea typeface="Calibri"/>
              </a:rPr>
              <a:t>замінників</a:t>
            </a:r>
            <a:r>
              <a:rPr lang="ru-RU" sz="2400" dirty="0">
                <a:latin typeface="Times New Roman"/>
                <a:ea typeface="Calibri"/>
              </a:rPr>
              <a:t> смаку. </a:t>
            </a:r>
            <a:r>
              <a:rPr lang="ru-RU" sz="2400" dirty="0" err="1">
                <a:latin typeface="Times New Roman"/>
                <a:ea typeface="Calibri"/>
              </a:rPr>
              <a:t>Нічого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хорошого</a:t>
            </a:r>
            <a:r>
              <a:rPr lang="ru-RU" sz="2400" dirty="0">
                <a:latin typeface="Times New Roman"/>
                <a:ea typeface="Calibri"/>
              </a:rPr>
              <a:t> не </a:t>
            </a:r>
            <a:r>
              <a:rPr lang="ru-RU" sz="2400" dirty="0" err="1">
                <a:latin typeface="Times New Roman"/>
                <a:ea typeface="Calibri"/>
              </a:rPr>
              <a:t>принесе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поїдання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картоплі-фрі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5" name="Рисунок 4" descr="https://encrypted-tbn1.gstatic.com/images?q=tbn:ANd9GcSBGU2PnEj8zM-NGEuzG7PupYVTPkq9tRLulZgyMpG4cmaH2kJpv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" y="1847307"/>
            <a:ext cx="2845489" cy="306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іпси картопляні Люкс з сметаною та грибами 25г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72871"/>
            <a:ext cx="248602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іпси Золотисті — Бекон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56" y="3107589"/>
            <a:ext cx="2847975" cy="111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3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257" y="1127938"/>
            <a:ext cx="5131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atin typeface="Times New Roman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Солодкі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газовані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напої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221088"/>
            <a:ext cx="8568952" cy="2308324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err="1">
                <a:latin typeface="Times New Roman"/>
                <a:ea typeface="Times New Roman"/>
              </a:rPr>
              <a:t>Солодкі</a:t>
            </a: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</a:rPr>
              <a:t>газовані</a:t>
            </a: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</a:rPr>
              <a:t>напої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— коктейль </a:t>
            </a:r>
            <a:r>
              <a:rPr lang="ru-RU" sz="2400" dirty="0">
                <a:latin typeface="Times New Roman"/>
                <a:ea typeface="Times New Roman"/>
              </a:rPr>
              <a:t>з </a:t>
            </a:r>
            <a:r>
              <a:rPr lang="ru-RU" sz="2400" dirty="0" err="1">
                <a:latin typeface="Times New Roman"/>
                <a:ea typeface="Times New Roman"/>
              </a:rPr>
              <a:t>цукру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хімії</a:t>
            </a:r>
            <a:r>
              <a:rPr lang="ru-RU" sz="2400" dirty="0">
                <a:latin typeface="Times New Roman"/>
                <a:ea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</a:rPr>
              <a:t>газів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прискорює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розподіл</a:t>
            </a:r>
            <a:r>
              <a:rPr lang="ru-RU" sz="2400" dirty="0">
                <a:latin typeface="Times New Roman"/>
                <a:ea typeface="Times New Roman"/>
              </a:rPr>
              <a:t> по </a:t>
            </a:r>
            <a:r>
              <a:rPr lang="ru-RU" sz="2400" dirty="0" err="1">
                <a:latin typeface="Times New Roman"/>
                <a:ea typeface="Times New Roman"/>
              </a:rPr>
              <a:t>організму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токсинів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dirty="0" err="1" smtClean="0">
                <a:latin typeface="Times New Roman"/>
                <a:ea typeface="Times New Roman"/>
              </a:rPr>
              <a:t>Газовані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солодкі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напої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шкідливі</a:t>
            </a:r>
            <a:r>
              <a:rPr lang="ru-RU" sz="2400" dirty="0">
                <a:latin typeface="Times New Roman"/>
                <a:ea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</a:rPr>
              <a:t>високою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концентрацією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цукру</a:t>
            </a:r>
            <a:r>
              <a:rPr lang="ru-RU" sz="2400" dirty="0">
                <a:latin typeface="Times New Roman"/>
                <a:ea typeface="Times New Roman"/>
              </a:rPr>
              <a:t> - в </a:t>
            </a:r>
            <a:r>
              <a:rPr lang="ru-RU" sz="2400" dirty="0" err="1">
                <a:latin typeface="Times New Roman"/>
                <a:ea typeface="Times New Roman"/>
              </a:rPr>
              <a:t>еквіваленті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чотири-п'ять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чайних</a:t>
            </a:r>
            <a:r>
              <a:rPr lang="ru-RU" sz="2400" dirty="0">
                <a:latin typeface="Times New Roman"/>
                <a:ea typeface="Times New Roman"/>
              </a:rPr>
              <a:t> ложок, </a:t>
            </a:r>
            <a:r>
              <a:rPr lang="ru-RU" sz="2400" dirty="0" err="1">
                <a:latin typeface="Times New Roman"/>
                <a:ea typeface="Times New Roman"/>
              </a:rPr>
              <a:t>розбавлених</a:t>
            </a:r>
            <a:r>
              <a:rPr lang="ru-RU" sz="2400" dirty="0">
                <a:latin typeface="Times New Roman"/>
                <a:ea typeface="Times New Roman"/>
              </a:rPr>
              <a:t> в </a:t>
            </a:r>
            <a:r>
              <a:rPr lang="ru-RU" sz="2400" dirty="0" err="1">
                <a:latin typeface="Times New Roman"/>
                <a:ea typeface="Times New Roman"/>
              </a:rPr>
              <a:t>стакані</a:t>
            </a:r>
            <a:r>
              <a:rPr lang="ru-RU" sz="2400" dirty="0">
                <a:latin typeface="Times New Roman"/>
                <a:ea typeface="Times New Roman"/>
              </a:rPr>
              <a:t> води. Тому, </a:t>
            </a:r>
            <a:r>
              <a:rPr lang="ru-RU" sz="2400" dirty="0" err="1">
                <a:latin typeface="Times New Roman"/>
                <a:ea typeface="Times New Roman"/>
              </a:rPr>
              <a:t>угамувавши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спрагу</a:t>
            </a:r>
            <a:r>
              <a:rPr lang="ru-RU" sz="2400" dirty="0">
                <a:latin typeface="Times New Roman"/>
                <a:ea typeface="Times New Roman"/>
              </a:rPr>
              <a:t> такою </a:t>
            </a:r>
            <a:r>
              <a:rPr lang="ru-RU" sz="2400" dirty="0" err="1">
                <a:latin typeface="Times New Roman"/>
                <a:ea typeface="Times New Roman"/>
              </a:rPr>
              <a:t>газованою</a:t>
            </a:r>
            <a:r>
              <a:rPr lang="ru-RU" sz="2400" dirty="0">
                <a:latin typeface="Times New Roman"/>
                <a:ea typeface="Times New Roman"/>
              </a:rPr>
              <a:t> водою, </a:t>
            </a:r>
            <a:r>
              <a:rPr lang="ru-RU" sz="2400" dirty="0" err="1">
                <a:latin typeface="Times New Roman"/>
                <a:ea typeface="Times New Roman"/>
              </a:rPr>
              <a:t>ви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вже</a:t>
            </a:r>
            <a:r>
              <a:rPr lang="ru-RU" sz="2400" dirty="0">
                <a:latin typeface="Times New Roman"/>
                <a:ea typeface="Times New Roman"/>
              </a:rPr>
              <a:t> через </a:t>
            </a:r>
            <a:r>
              <a:rPr lang="ru-RU" sz="2400" dirty="0" err="1">
                <a:latin typeface="Times New Roman"/>
                <a:ea typeface="Times New Roman"/>
              </a:rPr>
              <a:t>п'ять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хвилин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знову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захочете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пити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http://tvoetilo.com.ua/images/gazovani_napo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1213"/>
            <a:ext cx="2540252" cy="21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vkurse.ua/i/2013-05/stali-delat-bolshe-gazirovk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3242"/>
            <a:ext cx="2663944" cy="188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4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3060" y="1127938"/>
            <a:ext cx="4918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Шоколадні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батончики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293" y="4653136"/>
            <a:ext cx="8136904" cy="1938992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err="1">
                <a:latin typeface="Times New Roman"/>
                <a:ea typeface="Times New Roman"/>
              </a:rPr>
              <a:t>Хоча</a:t>
            </a:r>
            <a:r>
              <a:rPr lang="ru-RU" sz="2400" dirty="0">
                <a:latin typeface="Times New Roman"/>
                <a:ea typeface="Times New Roman"/>
              </a:rPr>
              <a:t> в чистому </a:t>
            </a:r>
            <a:r>
              <a:rPr lang="ru-RU" sz="2400" dirty="0" err="1" smtClean="0">
                <a:latin typeface="Times New Roman"/>
                <a:ea typeface="Times New Roman"/>
              </a:rPr>
              <a:t>вигляді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какао </a:t>
            </a:r>
            <a:r>
              <a:rPr lang="ru-RU" sz="2400" dirty="0" err="1">
                <a:latin typeface="Times New Roman"/>
                <a:ea typeface="Times New Roman"/>
              </a:rPr>
              <a:t>корисне</a:t>
            </a:r>
            <a:r>
              <a:rPr lang="ru-RU" sz="2400" dirty="0">
                <a:latin typeface="Times New Roman"/>
                <a:ea typeface="Times New Roman"/>
              </a:rPr>
              <a:t>, в </a:t>
            </a:r>
            <a:r>
              <a:rPr lang="ru-RU" sz="2400" dirty="0" err="1">
                <a:latin typeface="Times New Roman"/>
                <a:ea typeface="Times New Roman"/>
              </a:rPr>
              <a:t>шоколадних</a:t>
            </a:r>
            <a:r>
              <a:rPr lang="ru-RU" sz="2400" dirty="0">
                <a:latin typeface="Times New Roman"/>
                <a:ea typeface="Times New Roman"/>
              </a:rPr>
              <a:t> плитках, </a:t>
            </a:r>
            <a:r>
              <a:rPr lang="ru-RU" sz="2400" dirty="0" err="1">
                <a:latin typeface="Times New Roman"/>
                <a:ea typeface="Times New Roman"/>
              </a:rPr>
              <a:t>які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поступають</a:t>
            </a:r>
            <a:r>
              <a:rPr lang="ru-RU" sz="2400" dirty="0">
                <a:latin typeface="Times New Roman"/>
                <a:ea typeface="Times New Roman"/>
              </a:rPr>
              <a:t> до нас у </a:t>
            </a:r>
            <a:r>
              <a:rPr lang="ru-RU" sz="2400" dirty="0" smtClean="0">
                <a:latin typeface="Times New Roman"/>
                <a:ea typeface="Times New Roman"/>
              </a:rPr>
              <a:t>продаж, </a:t>
            </a:r>
            <a:r>
              <a:rPr lang="ru-RU" sz="2400" dirty="0" err="1">
                <a:latin typeface="Times New Roman"/>
                <a:ea typeface="Times New Roman"/>
              </a:rPr>
              <a:t>чисте</a:t>
            </a:r>
            <a:r>
              <a:rPr lang="ru-RU" sz="2400" dirty="0">
                <a:latin typeface="Times New Roman"/>
                <a:ea typeface="Times New Roman"/>
              </a:rPr>
              <a:t> какао </a:t>
            </a:r>
            <a:r>
              <a:rPr lang="ru-RU" sz="2400" dirty="0" err="1">
                <a:latin typeface="Times New Roman"/>
                <a:ea typeface="Times New Roman"/>
              </a:rPr>
              <a:t>міститься</a:t>
            </a:r>
            <a:r>
              <a:rPr lang="ru-RU" sz="2400" dirty="0">
                <a:latin typeface="Times New Roman"/>
                <a:ea typeface="Times New Roman"/>
              </a:rPr>
              <a:t> в </a:t>
            </a:r>
            <a:r>
              <a:rPr lang="ru-RU" sz="2400" dirty="0" err="1">
                <a:latin typeface="Times New Roman"/>
                <a:ea typeface="Times New Roman"/>
              </a:rPr>
              <a:t>мінімальних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кількостях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dirty="0" err="1">
                <a:latin typeface="Times New Roman"/>
                <a:ea typeface="Times New Roman"/>
              </a:rPr>
              <a:t>Корисний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плід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хімічними</a:t>
            </a:r>
            <a:r>
              <a:rPr lang="ru-RU" sz="2400" dirty="0">
                <a:latin typeface="Times New Roman"/>
                <a:ea typeface="Times New Roman"/>
              </a:rPr>
              <a:t> добавками, </a:t>
            </a:r>
            <a:r>
              <a:rPr lang="ru-RU" sz="2400" dirty="0" err="1">
                <a:latin typeface="Times New Roman"/>
                <a:ea typeface="Times New Roman"/>
              </a:rPr>
              <a:t>генетично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модифікованими</a:t>
            </a:r>
            <a:r>
              <a:rPr lang="ru-RU" sz="2400" dirty="0">
                <a:latin typeface="Times New Roman"/>
                <a:ea typeface="Times New Roman"/>
              </a:rPr>
              <a:t> продуктами, </a:t>
            </a:r>
            <a:r>
              <a:rPr lang="uk-UA" sz="2400" dirty="0">
                <a:latin typeface="Times New Roman"/>
                <a:ea typeface="Times New Roman"/>
              </a:rPr>
              <a:t>б</a:t>
            </a:r>
            <a:r>
              <a:rPr lang="ru-RU" sz="2400" dirty="0">
                <a:latin typeface="Times New Roman"/>
                <a:ea typeface="Times New Roman"/>
              </a:rPr>
              <a:t>ар</a:t>
            </a:r>
            <a:r>
              <a:rPr lang="uk-UA" sz="2400" dirty="0">
                <a:latin typeface="Times New Roman"/>
                <a:ea typeface="Times New Roman"/>
              </a:rPr>
              <a:t>в</a:t>
            </a:r>
            <a:r>
              <a:rPr lang="ru-RU" sz="2400" dirty="0" err="1">
                <a:latin typeface="Times New Roman"/>
                <a:ea typeface="Times New Roman"/>
              </a:rPr>
              <a:t>никами</a:t>
            </a:r>
            <a:r>
              <a:rPr lang="ru-RU" sz="2400" dirty="0">
                <a:latin typeface="Times New Roman"/>
                <a:ea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</a:rPr>
              <a:t>ароматизаторами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https://encrypted-tbn1.gstatic.com/images?q=tbn:ANd9GcSwb-DhYMiW6F6B9ZD6OGuOE_z-SpQiCeD8Q9WJr66mFzsvm0I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87" y="1867904"/>
            <a:ext cx="2907203" cy="77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vk.me/c313131/v313131581/3b40/mzsb_VkylWI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7500" r="50091" b="5227"/>
          <a:stretch/>
        </p:blipFill>
        <p:spPr bwMode="auto">
          <a:xfrm>
            <a:off x="5436096" y="1747850"/>
            <a:ext cx="2466975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encrypted-tbn0.gstatic.com/images?q=tbn:ANd9GcS6l7n9Hh9meINiT0TQByRKjK541iI_TcoSHdbQ6BZVELS7gsC_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5" y="2780928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5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6086" y="1263369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Сосиски 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і </a:t>
            </a:r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ковбаси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257" y="4293096"/>
            <a:ext cx="8280920" cy="2308324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</a:t>
            </a:r>
            <a:r>
              <a:rPr lang="ru-RU" sz="2400" dirty="0" err="1" smtClean="0">
                <a:latin typeface="Times New Roman"/>
                <a:ea typeface="Times New Roman"/>
              </a:rPr>
              <a:t>М'ясні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делікатеси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містять</a:t>
            </a:r>
            <a:r>
              <a:rPr lang="ru-RU" sz="2400" dirty="0">
                <a:latin typeface="Times New Roman"/>
                <a:ea typeface="Times New Roman"/>
              </a:rPr>
              <a:t> так </a:t>
            </a:r>
            <a:r>
              <a:rPr lang="ru-RU" sz="2400" dirty="0" err="1">
                <a:latin typeface="Times New Roman"/>
                <a:ea typeface="Times New Roman"/>
              </a:rPr>
              <a:t>звані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приховані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жири</a:t>
            </a:r>
            <a:r>
              <a:rPr lang="ru-RU" sz="2400" dirty="0">
                <a:latin typeface="Times New Roman"/>
                <a:ea typeface="Times New Roman"/>
              </a:rPr>
              <a:t> (свиняча </a:t>
            </a:r>
            <a:r>
              <a:rPr lang="ru-RU" sz="2400" dirty="0" err="1">
                <a:latin typeface="Times New Roman"/>
                <a:ea typeface="Times New Roman"/>
              </a:rPr>
              <a:t>шкірка</a:t>
            </a:r>
            <a:r>
              <a:rPr lang="ru-RU" sz="2400" dirty="0">
                <a:latin typeface="Times New Roman"/>
                <a:ea typeface="Times New Roman"/>
              </a:rPr>
              <a:t>, сало, </a:t>
            </a:r>
            <a:r>
              <a:rPr lang="ru-RU" sz="2400" dirty="0" err="1">
                <a:latin typeface="Times New Roman"/>
                <a:ea typeface="Times New Roman"/>
              </a:rPr>
              <a:t>нутряний</a:t>
            </a:r>
            <a:r>
              <a:rPr lang="ru-RU" sz="2400" dirty="0">
                <a:latin typeface="Times New Roman"/>
                <a:ea typeface="Times New Roman"/>
              </a:rPr>
              <a:t> жир), все </a:t>
            </a:r>
            <a:r>
              <a:rPr lang="ru-RU" sz="2400" dirty="0" err="1">
                <a:latin typeface="Times New Roman"/>
                <a:ea typeface="Times New Roman"/>
              </a:rPr>
              <a:t>це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latin typeface="Times New Roman"/>
                <a:ea typeface="Times New Roman"/>
              </a:rPr>
              <a:t>змішується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ароматизаторами</a:t>
            </a:r>
            <a:r>
              <a:rPr lang="ru-RU" sz="2400" dirty="0">
                <a:latin typeface="Times New Roman"/>
                <a:ea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</a:rPr>
              <a:t>замінниками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смаків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dirty="0" err="1">
                <a:latin typeface="Times New Roman"/>
                <a:ea typeface="Times New Roman"/>
              </a:rPr>
              <a:t>Багато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виробників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м'ясних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виробів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використовують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трансгени</a:t>
            </a:r>
            <a:r>
              <a:rPr lang="ru-RU" sz="2400" dirty="0">
                <a:latin typeface="Times New Roman"/>
                <a:ea typeface="Times New Roman"/>
              </a:rPr>
              <a:t>. Так сосиски, сардельки, </a:t>
            </a:r>
            <a:r>
              <a:rPr lang="ru-RU" sz="2400" dirty="0" err="1">
                <a:latin typeface="Times New Roman"/>
                <a:ea typeface="Times New Roman"/>
              </a:rPr>
              <a:t>ковбаси</a:t>
            </a:r>
            <a:r>
              <a:rPr lang="ru-RU" sz="2400" dirty="0">
                <a:latin typeface="Times New Roman"/>
                <a:ea typeface="Times New Roman"/>
              </a:rPr>
              <a:t> на 80 % (!) </a:t>
            </a:r>
            <a:r>
              <a:rPr lang="ru-RU" sz="2400" dirty="0" err="1">
                <a:latin typeface="Times New Roman"/>
                <a:ea typeface="Times New Roman"/>
              </a:rPr>
              <a:t>складаються</a:t>
            </a:r>
            <a:r>
              <a:rPr lang="ru-RU" sz="2400" dirty="0">
                <a:latin typeface="Times New Roman"/>
                <a:ea typeface="Times New Roman"/>
              </a:rPr>
              <a:t> з </a:t>
            </a:r>
            <a:r>
              <a:rPr lang="ru-RU" sz="2400" dirty="0" err="1">
                <a:latin typeface="Times New Roman"/>
                <a:ea typeface="Times New Roman"/>
              </a:rPr>
              <a:t>трансгенної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сої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dirty="0" err="1">
                <a:latin typeface="Times New Roman"/>
                <a:ea typeface="Times New Roman"/>
              </a:rPr>
              <a:t>Деякі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замінники</a:t>
            </a:r>
            <a:r>
              <a:rPr lang="ru-RU" sz="2400" dirty="0">
                <a:latin typeface="Times New Roman"/>
                <a:ea typeface="Times New Roman"/>
              </a:rPr>
              <a:t> смаку і </a:t>
            </a:r>
            <a:r>
              <a:rPr lang="ru-RU" sz="2400" dirty="0" err="1">
                <a:latin typeface="Times New Roman"/>
                <a:ea typeface="Times New Roman"/>
              </a:rPr>
              <a:t>зовсім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визнані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канцерогенними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Сосиски Хот-Дог (другого сорту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2622"/>
            <a:ext cx="2880319" cy="20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ардельки Ласуня (першого сорту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32" y="2042622"/>
            <a:ext cx="2467680" cy="20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volynnews.com/files/news/2013/10-08/49065-1u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87" y="2042622"/>
            <a:ext cx="2883489" cy="203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4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6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127938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Жирне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м'ясо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157192"/>
            <a:ext cx="7704856" cy="120032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/>
                <a:ea typeface="Calibri"/>
              </a:rPr>
              <a:t>  </a:t>
            </a:r>
            <a:r>
              <a:rPr lang="ru-RU" sz="2400" i="1" dirty="0" err="1" smtClean="0">
                <a:latin typeface="Times New Roman"/>
                <a:ea typeface="Calibri"/>
              </a:rPr>
              <a:t>Жирне</a:t>
            </a:r>
            <a:r>
              <a:rPr lang="ru-RU" sz="2400" i="1" dirty="0" smtClean="0">
                <a:latin typeface="Times New Roman"/>
                <a:ea typeface="Calibri"/>
              </a:rPr>
              <a:t> </a:t>
            </a:r>
            <a:r>
              <a:rPr lang="ru-RU" sz="2400" i="1" dirty="0" err="1">
                <a:latin typeface="Times New Roman"/>
                <a:ea typeface="Calibri"/>
              </a:rPr>
              <a:t>м'ясо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сприяє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утворенню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бляшок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холестеринів</a:t>
            </a:r>
            <a:r>
              <a:rPr lang="ru-RU" sz="2400" dirty="0">
                <a:latin typeface="Times New Roman"/>
                <a:ea typeface="Calibri"/>
              </a:rPr>
              <a:t> на </a:t>
            </a:r>
            <a:r>
              <a:rPr lang="ru-RU" sz="2400" dirty="0" err="1">
                <a:latin typeface="Times New Roman"/>
                <a:ea typeface="Calibri"/>
              </a:rPr>
              <a:t>судинах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що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прискорює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старіння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організму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веде</a:t>
            </a:r>
            <a:r>
              <a:rPr lang="ru-RU" sz="2400" dirty="0">
                <a:latin typeface="Times New Roman"/>
                <a:ea typeface="Calibri"/>
              </a:rPr>
              <a:t> до </a:t>
            </a:r>
            <a:r>
              <a:rPr lang="ru-RU" sz="2400" dirty="0" err="1">
                <a:latin typeface="Times New Roman"/>
                <a:ea typeface="Calibri"/>
              </a:rPr>
              <a:t>виникнення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серцево-судинних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захворювань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5" name="Рисунок 4" descr="https://encrypted-tbn1.gstatic.com/images?q=tbn:ANd9GcRjgVC6yC6Evz_OLp4RCmKq4dTXdK2VtvJgqycTXS4VDgl-TKrc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8570" r="4379" b="6896"/>
          <a:stretch/>
        </p:blipFill>
        <p:spPr bwMode="auto">
          <a:xfrm>
            <a:off x="665251" y="2132856"/>
            <a:ext cx="3907158" cy="272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TDkjOFsedA8zVbRSQiLVwUACWzdzicNWuv-sKUIT0Tl2YQSeSEn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600400" cy="272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0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7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4998" y="1127938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Майонез 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77072"/>
            <a:ext cx="8568952" cy="2677656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</a:rPr>
              <a:t>Майонез </a:t>
            </a:r>
            <a:r>
              <a:rPr lang="ru-RU" sz="2400" dirty="0" err="1">
                <a:latin typeface="Times New Roman"/>
                <a:ea typeface="Times New Roman"/>
              </a:rPr>
              <a:t>містить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величезну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кількість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жирів</a:t>
            </a:r>
            <a:r>
              <a:rPr lang="ru-RU" sz="2400" dirty="0">
                <a:latin typeface="Times New Roman"/>
                <a:ea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</a:rPr>
              <a:t>вуглеводів</a:t>
            </a:r>
            <a:r>
              <a:rPr lang="ru-RU" sz="2400" dirty="0">
                <a:latin typeface="Times New Roman"/>
                <a:ea typeface="Times New Roman"/>
              </a:rPr>
              <a:t>, а </a:t>
            </a:r>
            <a:r>
              <a:rPr lang="ru-RU" sz="2400" dirty="0" err="1">
                <a:latin typeface="Times New Roman"/>
                <a:ea typeface="Times New Roman"/>
              </a:rPr>
              <a:t>також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uk-UA" sz="2400" dirty="0">
                <a:latin typeface="Times New Roman"/>
                <a:ea typeface="Times New Roman"/>
              </a:rPr>
              <a:t>б</a:t>
            </a:r>
            <a:r>
              <a:rPr lang="ru-RU" sz="2400" dirty="0">
                <a:latin typeface="Times New Roman"/>
                <a:ea typeface="Times New Roman"/>
              </a:rPr>
              <a:t>ар</a:t>
            </a:r>
            <a:r>
              <a:rPr lang="uk-UA" sz="2400" dirty="0">
                <a:latin typeface="Times New Roman"/>
                <a:ea typeface="Times New Roman"/>
              </a:rPr>
              <a:t>в</a:t>
            </a:r>
            <a:r>
              <a:rPr lang="ru-RU" sz="2400" dirty="0" err="1">
                <a:latin typeface="Times New Roman"/>
                <a:ea typeface="Times New Roman"/>
              </a:rPr>
              <a:t>ників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підсолоджувачів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замінників</a:t>
            </a:r>
            <a:r>
              <a:rPr lang="ru-RU" sz="2400" dirty="0">
                <a:latin typeface="Times New Roman"/>
                <a:ea typeface="Times New Roman"/>
              </a:rPr>
              <a:t>. До </a:t>
            </a:r>
            <a:r>
              <a:rPr lang="ru-RU" sz="2400" dirty="0" err="1">
                <a:latin typeface="Times New Roman"/>
                <a:ea typeface="Times New Roman"/>
              </a:rPr>
              <a:t>шкідливих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продуктів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належить</a:t>
            </a:r>
            <a:r>
              <a:rPr lang="ru-RU" sz="2400" dirty="0">
                <a:latin typeface="Times New Roman"/>
                <a:ea typeface="Times New Roman"/>
              </a:rPr>
              <a:t> не </a:t>
            </a:r>
            <a:r>
              <a:rPr lang="ru-RU" sz="2400" dirty="0" err="1">
                <a:latin typeface="Times New Roman"/>
                <a:ea typeface="Times New Roman"/>
              </a:rPr>
              <a:t>тільки</a:t>
            </a:r>
            <a:r>
              <a:rPr lang="ru-RU" sz="2400" dirty="0">
                <a:latin typeface="Times New Roman"/>
                <a:ea typeface="Times New Roman"/>
              </a:rPr>
              <a:t> майонез, але і кетчуп, </a:t>
            </a:r>
            <a:r>
              <a:rPr lang="ru-RU" sz="2400" dirty="0" err="1">
                <a:latin typeface="Times New Roman"/>
                <a:ea typeface="Times New Roman"/>
              </a:rPr>
              <a:t>різні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соуси</a:t>
            </a:r>
            <a:r>
              <a:rPr lang="ru-RU" sz="2400" dirty="0">
                <a:latin typeface="Times New Roman"/>
                <a:ea typeface="Times New Roman"/>
              </a:rPr>
              <a:t> і заправки, в широкому </a:t>
            </a:r>
            <a:r>
              <a:rPr lang="ru-RU" sz="2400" dirty="0" err="1">
                <a:latin typeface="Times New Roman"/>
                <a:ea typeface="Times New Roman"/>
              </a:rPr>
              <a:t>асортименті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представлені</a:t>
            </a:r>
            <a:r>
              <a:rPr lang="ru-RU" sz="2400" dirty="0">
                <a:latin typeface="Times New Roman"/>
                <a:ea typeface="Times New Roman"/>
              </a:rPr>
              <a:t> на прилавках наших </a:t>
            </a:r>
            <a:r>
              <a:rPr lang="ru-RU" sz="2400" dirty="0" err="1">
                <a:latin typeface="Times New Roman"/>
                <a:ea typeface="Times New Roman"/>
              </a:rPr>
              <a:t>магазинів</a:t>
            </a:r>
            <a:r>
              <a:rPr lang="ru-RU" sz="2400" dirty="0">
                <a:latin typeface="Times New Roman"/>
                <a:ea typeface="Times New Roman"/>
              </a:rPr>
              <a:t>. Вся </a:t>
            </a:r>
            <a:r>
              <a:rPr lang="ru-RU" sz="2400" dirty="0" err="1">
                <a:latin typeface="Times New Roman"/>
                <a:ea typeface="Times New Roman"/>
              </a:rPr>
              <a:t>річ</a:t>
            </a:r>
            <a:r>
              <a:rPr lang="ru-RU" sz="2400" dirty="0">
                <a:latin typeface="Times New Roman"/>
                <a:ea typeface="Times New Roman"/>
              </a:rPr>
              <a:t> у тому, </a:t>
            </a:r>
            <a:r>
              <a:rPr lang="ru-RU" sz="2400" dirty="0" err="1">
                <a:latin typeface="Times New Roman"/>
                <a:ea typeface="Times New Roman"/>
              </a:rPr>
              <a:t>що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саме</a:t>
            </a:r>
            <a:r>
              <a:rPr lang="ru-RU" sz="2400" dirty="0">
                <a:latin typeface="Times New Roman"/>
                <a:ea typeface="Times New Roman"/>
              </a:rPr>
              <a:t> в </a:t>
            </a:r>
            <a:r>
              <a:rPr lang="ru-RU" sz="2400" dirty="0" err="1">
                <a:latin typeface="Times New Roman"/>
                <a:ea typeface="Times New Roman"/>
              </a:rPr>
              <a:t>цих</a:t>
            </a:r>
            <a:r>
              <a:rPr lang="ru-RU" sz="2400" dirty="0">
                <a:latin typeface="Times New Roman"/>
                <a:ea typeface="Times New Roman"/>
              </a:rPr>
              <a:t> продуктах </a:t>
            </a:r>
            <a:r>
              <a:rPr lang="ru-RU" sz="2400" dirty="0" err="1">
                <a:latin typeface="Times New Roman"/>
                <a:ea typeface="Times New Roman"/>
              </a:rPr>
              <a:t>натуральних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компонентів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менше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всього</a:t>
            </a:r>
            <a:r>
              <a:rPr lang="ru-RU" sz="2400" dirty="0">
                <a:latin typeface="Times New Roman"/>
                <a:ea typeface="Times New Roman"/>
              </a:rPr>
              <a:t>. А </a:t>
            </a:r>
            <a:r>
              <a:rPr lang="ru-RU" sz="2400" dirty="0" err="1">
                <a:latin typeface="Times New Roman"/>
                <a:ea typeface="Times New Roman"/>
              </a:rPr>
              <a:t>можливі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наслідки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споживання</a:t>
            </a:r>
            <a:r>
              <a:rPr lang="ru-RU" sz="2400" dirty="0">
                <a:latin typeface="Times New Roman"/>
                <a:ea typeface="Times New Roman"/>
              </a:rPr>
              <a:t> "</a:t>
            </a:r>
            <a:r>
              <a:rPr lang="ru-RU" sz="2400" dirty="0" err="1">
                <a:latin typeface="Times New Roman"/>
                <a:ea typeface="Times New Roman"/>
              </a:rPr>
              <a:t>смачної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хімії</a:t>
            </a:r>
            <a:r>
              <a:rPr lang="ru-RU" sz="2400" dirty="0">
                <a:latin typeface="Times New Roman"/>
                <a:ea typeface="Times New Roman"/>
              </a:rPr>
              <a:t>" </a:t>
            </a:r>
            <a:r>
              <a:rPr lang="ru-RU" sz="2400" dirty="0" err="1">
                <a:latin typeface="Times New Roman"/>
                <a:ea typeface="Times New Roman"/>
              </a:rPr>
              <a:t>навіть</a:t>
            </a:r>
            <a:r>
              <a:rPr lang="ru-RU" sz="2400" dirty="0">
                <a:latin typeface="Times New Roman"/>
                <a:ea typeface="Times New Roman"/>
              </a:rPr>
              <a:t> не </a:t>
            </a:r>
            <a:r>
              <a:rPr lang="ru-RU" sz="2400" dirty="0" err="1">
                <a:latin typeface="Times New Roman"/>
                <a:ea typeface="Times New Roman"/>
              </a:rPr>
              <a:t>досліджені</a:t>
            </a:r>
            <a:r>
              <a:rPr lang="ru-RU" sz="2400" dirty="0">
                <a:latin typeface="Times New Roman"/>
                <a:ea typeface="Times New Roman"/>
              </a:rPr>
              <a:t> до </a:t>
            </a:r>
            <a:r>
              <a:rPr lang="ru-RU" sz="2400" dirty="0" err="1">
                <a:latin typeface="Times New Roman"/>
                <a:ea typeface="Times New Roman"/>
              </a:rPr>
              <a:t>кінця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https://encrypted-tbn2.gstatic.com/images?q=tbn:ANd9GcQm4l_DGyBLk01oTnwg54GkvbiQKVitPQAUapgZgGYd8FO73znH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1232"/>
            <a:ext cx="1512168" cy="236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ir-faktov.com/images/maionez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51" y="1777186"/>
            <a:ext cx="1257706" cy="222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2.gstatic.com/images?q=tbn:ANd9GcT3TPh0qtgR7Brl3Z7PkILuoy5P_E7M6IMA-PqeHzfkRz2cxjGLV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58" y="1503780"/>
            <a:ext cx="1666875" cy="249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7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8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072" y="1266438"/>
            <a:ext cx="815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Вермішель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швидкого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приготування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941168"/>
            <a:ext cx="8568952" cy="156966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/>
                <a:ea typeface="Calibri"/>
              </a:rPr>
              <a:t> Локшина </a:t>
            </a:r>
            <a:r>
              <a:rPr lang="ru-RU" sz="2400" i="1" dirty="0" err="1">
                <a:latin typeface="Times New Roman"/>
                <a:ea typeface="Calibri"/>
              </a:rPr>
              <a:t>швидкого</a:t>
            </a:r>
            <a:r>
              <a:rPr lang="ru-RU" sz="2400" i="1" dirty="0">
                <a:latin typeface="Times New Roman"/>
                <a:ea typeface="Calibri"/>
              </a:rPr>
              <a:t> </a:t>
            </a:r>
            <a:r>
              <a:rPr lang="ru-RU" sz="2400" i="1" dirty="0" err="1">
                <a:latin typeface="Times New Roman"/>
                <a:ea typeface="Calibri"/>
              </a:rPr>
              <a:t>приготування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представляється</a:t>
            </a:r>
            <a:r>
              <a:rPr lang="ru-RU" sz="2400" dirty="0">
                <a:latin typeface="Times New Roman"/>
                <a:ea typeface="Calibri"/>
              </a:rPr>
              <a:t> нам  дивом</a:t>
            </a:r>
            <a:r>
              <a:rPr lang="uk-UA" sz="2400" dirty="0">
                <a:latin typeface="Times New Roman"/>
                <a:ea typeface="Calibri"/>
              </a:rPr>
              <a:t> сьогодення</a:t>
            </a:r>
            <a:r>
              <a:rPr lang="ru-RU" sz="2400" dirty="0">
                <a:latin typeface="Times New Roman"/>
                <a:ea typeface="Calibri"/>
              </a:rPr>
              <a:t>. Смачна, </a:t>
            </a:r>
            <a:r>
              <a:rPr lang="ru-RU" sz="2400" dirty="0" err="1">
                <a:latin typeface="Times New Roman"/>
                <a:ea typeface="Calibri"/>
              </a:rPr>
              <a:t>поживна</a:t>
            </a:r>
            <a:r>
              <a:rPr lang="ru-RU" sz="2400" dirty="0">
                <a:latin typeface="Times New Roman"/>
                <a:ea typeface="Calibri"/>
              </a:rPr>
              <a:t>, а головне - не </a:t>
            </a:r>
            <a:r>
              <a:rPr lang="ru-RU" sz="2400" dirty="0" err="1">
                <a:latin typeface="Times New Roman"/>
                <a:ea typeface="Calibri"/>
              </a:rPr>
              <a:t>вимагає</a:t>
            </a:r>
            <a:r>
              <a:rPr lang="ru-RU" sz="2400" dirty="0">
                <a:latin typeface="Times New Roman"/>
                <a:ea typeface="Calibri"/>
              </a:rPr>
              <a:t> часу. Але над </a:t>
            </a:r>
            <a:r>
              <a:rPr lang="ru-RU" sz="2400" dirty="0" smtClean="0">
                <a:latin typeface="Times New Roman"/>
                <a:ea typeface="Calibri"/>
              </a:rPr>
              <a:t>«дивом»  </a:t>
            </a:r>
            <a:r>
              <a:rPr lang="ru-RU" sz="2400" dirty="0" err="1">
                <a:latin typeface="Times New Roman"/>
                <a:ea typeface="Calibri"/>
              </a:rPr>
              <a:t>свого</a:t>
            </a:r>
            <a:r>
              <a:rPr lang="ru-RU" sz="2400" dirty="0">
                <a:latin typeface="Times New Roman"/>
                <a:ea typeface="Calibri"/>
              </a:rPr>
              <a:t> часу </a:t>
            </a:r>
            <a:r>
              <a:rPr lang="ru-RU" sz="2400" dirty="0" err="1">
                <a:latin typeface="Times New Roman"/>
                <a:ea typeface="Calibri"/>
              </a:rPr>
              <a:t>довго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попрацювали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хіміки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нічого</a:t>
            </a:r>
            <a:r>
              <a:rPr lang="ru-RU" sz="2400" dirty="0">
                <a:latin typeface="Times New Roman"/>
                <a:ea typeface="Calibri"/>
              </a:rPr>
              <a:t> не </a:t>
            </a:r>
            <a:r>
              <a:rPr lang="ru-RU" sz="2400" dirty="0" err="1">
                <a:latin typeface="Times New Roman"/>
                <a:ea typeface="Calibri"/>
              </a:rPr>
              <a:t>залишивши</a:t>
            </a:r>
            <a:r>
              <a:rPr lang="ru-RU" sz="2400" dirty="0">
                <a:latin typeface="Times New Roman"/>
                <a:ea typeface="Calibri"/>
              </a:rPr>
              <a:t> з </a:t>
            </a:r>
            <a:r>
              <a:rPr lang="ru-RU" sz="2400" dirty="0" err="1">
                <a:latin typeface="Times New Roman"/>
                <a:ea typeface="Calibri"/>
              </a:rPr>
              <a:t>натуральної</a:t>
            </a:r>
            <a:r>
              <a:rPr lang="ru-RU" sz="2400" dirty="0">
                <a:latin typeface="Times New Roman"/>
                <a:ea typeface="Calibri"/>
              </a:rPr>
              <a:t> муки.</a:t>
            </a:r>
            <a:endParaRPr lang="ru-RU" sz="2400" dirty="0"/>
          </a:p>
        </p:txBody>
      </p:sp>
      <p:pic>
        <p:nvPicPr>
          <p:cNvPr id="5" name="Рисунок 4" descr="https://img3.zakaz.ua/Kr.1291992626.ff7fb3d7/Kr.1291992626.SNB4C4B9.obj.0.8.jpg.oe.jpg.pf.jpg.1350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84" y="2292487"/>
            <a:ext cx="2319044" cy="243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ivina.smachno.ua/images/mivin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292487"/>
            <a:ext cx="2736304" cy="243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2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9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6473" y="1127938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Сіль</a:t>
            </a:r>
            <a:r>
              <a:rPr lang="ru-RU" sz="3200" dirty="0" smtClean="0">
                <a:latin typeface="Times New Roman"/>
                <a:ea typeface="Calibri"/>
              </a:rPr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941168"/>
            <a:ext cx="8280920" cy="156966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/>
                <a:ea typeface="Calibri"/>
              </a:rPr>
              <a:t>Сіль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знижує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тиск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порушує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соле-кисловий</a:t>
            </a:r>
            <a:r>
              <a:rPr lang="ru-RU" sz="2400" dirty="0">
                <a:latin typeface="Times New Roman"/>
                <a:ea typeface="Calibri"/>
              </a:rPr>
              <a:t> баланс в </a:t>
            </a:r>
            <a:r>
              <a:rPr lang="ru-RU" sz="2400" dirty="0" err="1">
                <a:latin typeface="Times New Roman"/>
                <a:ea typeface="Calibri"/>
              </a:rPr>
              <a:t>організмі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сприяє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скупченню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токсинів</a:t>
            </a:r>
            <a:r>
              <a:rPr lang="ru-RU" sz="2400" dirty="0">
                <a:latin typeface="Times New Roman"/>
                <a:ea typeface="Calibri"/>
              </a:rPr>
              <a:t>. І </a:t>
            </a:r>
            <a:r>
              <a:rPr lang="ru-RU" sz="2400" dirty="0" err="1">
                <a:latin typeface="Times New Roman"/>
                <a:ea typeface="Calibri"/>
              </a:rPr>
              <a:t>хоча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повністю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відмовлятися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від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солі</a:t>
            </a:r>
            <a:r>
              <a:rPr lang="ru-RU" sz="2400" dirty="0">
                <a:latin typeface="Times New Roman"/>
                <a:ea typeface="Calibri"/>
              </a:rPr>
              <a:t> медики не </a:t>
            </a:r>
            <a:r>
              <a:rPr lang="ru-RU" sz="2400" dirty="0" err="1">
                <a:latin typeface="Times New Roman"/>
                <a:ea typeface="Calibri"/>
              </a:rPr>
              <a:t>рекомендують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скоротити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кількість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соленостів</a:t>
            </a:r>
            <a:r>
              <a:rPr lang="ru-RU" sz="2400" dirty="0">
                <a:latin typeface="Times New Roman"/>
                <a:ea typeface="Calibri"/>
              </a:rPr>
              <a:t> в </a:t>
            </a:r>
            <a:r>
              <a:rPr lang="ru-RU" sz="2400" dirty="0" err="1">
                <a:latin typeface="Times New Roman"/>
                <a:ea typeface="Calibri"/>
              </a:rPr>
              <a:t>своєму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раціоні</a:t>
            </a:r>
            <a:r>
              <a:rPr lang="ru-RU" sz="2400" dirty="0">
                <a:latin typeface="Times New Roman"/>
                <a:ea typeface="Calibri"/>
              </a:rPr>
              <a:t> все-таки </a:t>
            </a:r>
            <a:r>
              <a:rPr lang="ru-RU" sz="2400" dirty="0" err="1">
                <a:latin typeface="Times New Roman"/>
                <a:ea typeface="Calibri"/>
              </a:rPr>
              <a:t>варто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5" name="Рисунок 4" descr="https://img3.zakaz.ua/1001PX.1327745911.9cfe9959@111223/1001PX.1327745911.SNDDE581.obj.0.12.jpg.oe.jpg.pf.jpg.1350nowm.jpg.1350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51213"/>
            <a:ext cx="1944216" cy="282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vestnik.in.ua/m?src=oE4r_v41eG&amp;w=6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1213"/>
            <a:ext cx="2017390" cy="274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2.gstatic.com/images?q=tbn:ANd9GcSmf4EGm9c4jvX41eQ_SW0YEaCfUhT04uqFrR12olV_3lkrZWdwo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56" y="2040056"/>
            <a:ext cx="2530996" cy="2369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4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« 10 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7663" y="1123434"/>
            <a:ext cx="3935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Алкогольні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напої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794" y="4365104"/>
            <a:ext cx="8531686" cy="2308324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впливом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алкоголю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у</a:t>
            </a:r>
            <a:r>
              <a:rPr lang="uk-UA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йн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ється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серцевий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м'яз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,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ідбувається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порушення діяльності шлунково-кишкового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тракту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Прояв-ляються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найрізноманітніші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галюци-нації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оніміння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судоми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Систематичне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вжи-вання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алкоголю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призводить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передчасної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старості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інвалід-ності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та  смерті  людини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ovadoba.com.ua/uploads/posts/2016-03/1457609258_wi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95230"/>
            <a:ext cx="2102600" cy="23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ress.carlsbergukraine.com/images/upload/2014/Slavuti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606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ncrypted-tbn0.gstatic.com/images?q=tbn:ANd9GcRoebdLNLUs1wRrWy1nO0UZ-7eJB4IsZ9E_qBPWVmZWrBE1hCJV8R-SWq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6948"/>
            <a:ext cx="864096" cy="2214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5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</a:t>
            </a:r>
            <a:r>
              <a:rPr lang="uk-UA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Твій  вибір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799" y="141277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Здоров'я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набагато більш залежить від </a:t>
            </a:r>
            <a:endParaRPr lang="uk-UA" sz="2800" b="1" dirty="0" smtClean="0">
              <a:solidFill>
                <a:srgbClr val="7030A0"/>
              </a:solidFill>
              <a:latin typeface="Segoe Print" pitchFamily="2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наших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звичок,  ніж від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лікарського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мистецтва.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               </a:t>
            </a:r>
            <a:r>
              <a:rPr lang="uk-UA" sz="2800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Джон </a:t>
            </a:r>
            <a:r>
              <a:rPr lang="uk-UA" sz="2800" dirty="0" err="1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Леббок</a:t>
            </a:r>
            <a:endParaRPr lang="ru-RU" sz="2800" dirty="0">
              <a:solidFill>
                <a:srgbClr val="7030A0"/>
              </a:solidFill>
              <a:effectLst/>
              <a:latin typeface="Segoe Print" pitchFamily="2" charset="0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1660" y="3671307"/>
            <a:ext cx="3312368" cy="772646"/>
          </a:xfrm>
          <a:prstGeom prst="rect">
            <a:avLst/>
          </a:prstGeom>
          <a:solidFill>
            <a:srgbClr val="46D3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 </a:t>
            </a:r>
            <a:r>
              <a:rPr lang="uk-UA" sz="2400" dirty="0" smtClean="0">
                <a:solidFill>
                  <a:sysClr val="windowText" lastClr="000000"/>
                </a:solidFill>
                <a:latin typeface="+mj-lt"/>
              </a:rPr>
              <a:t>Звички</a:t>
            </a:r>
            <a:endParaRPr lang="ru-RU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211482"/>
            <a:ext cx="252028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ysClr val="windowText" lastClr="000000"/>
                </a:solidFill>
              </a:rPr>
              <a:t>Корисн</a:t>
            </a:r>
            <a:r>
              <a:rPr lang="uk-UA" sz="2800" dirty="0" smtClean="0">
                <a:solidFill>
                  <a:sysClr val="windowText" lastClr="000000"/>
                </a:solidFill>
              </a:rPr>
              <a:t>і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5211482"/>
            <a:ext cx="2664296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ysClr val="windowText" lastClr="000000"/>
                </a:solidFill>
              </a:rPr>
              <a:t>Шкідливі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135786" y="4471960"/>
            <a:ext cx="1548172" cy="739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50465" y="4443953"/>
            <a:ext cx="1548172" cy="74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Що таке здоров’я?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4248472" cy="3539430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uk-UA" sz="2800" dirty="0" smtClean="0">
                <a:solidFill>
                  <a:srgbClr val="7030A0"/>
                </a:solidFill>
                <a:latin typeface="+mj-lt"/>
              </a:rPr>
              <a:t>Здоров’я</a:t>
            </a:r>
            <a:r>
              <a:rPr lang="uk-UA" sz="3200" dirty="0" smtClean="0">
                <a:solidFill>
                  <a:srgbClr val="7030A0"/>
                </a:solidFill>
                <a:latin typeface="+mj-lt"/>
              </a:rPr>
              <a:t> – 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сукупність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фізичних, духовних,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соціаль-них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якостей людини, що є основною її довголіття і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необ-хідною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умовою здійснення творчих планів, умовою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ви-сокої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працездатності,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ство-рення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міцної сім’ї,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наро-дження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і виховання дітей.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ºÐ°ÑÑÐ¸Ð½ÐºÐ¸ Ð¿ÑÐ¾ Ð·Ð´Ð¾ÑÐ¾Ð²'Ñ Ð´Ð»Ñ Ð´ÑÑÐµ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62" y="2004904"/>
            <a:ext cx="3312325" cy="41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Гра  «Зроби  вибір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628800"/>
            <a:ext cx="252028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ysClr val="windowText" lastClr="000000"/>
                </a:solidFill>
              </a:rPr>
              <a:t>Корисні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628800"/>
            <a:ext cx="2664296" cy="914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ysClr val="windowText" lastClr="000000"/>
                </a:solidFill>
              </a:rPr>
              <a:t>Шкідливі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561" y="2700932"/>
            <a:ext cx="1767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Алкоголізм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3521" y="3249718"/>
            <a:ext cx="22819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err="1" smtClean="0">
                <a:latin typeface="Times New Roman"/>
                <a:ea typeface="Calibri"/>
                <a:cs typeface="Times New Roman"/>
              </a:rPr>
              <a:t>Тютюнопаління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0560" y="4239105"/>
            <a:ext cx="2007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Токсикоманія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9" y="3218143"/>
            <a:ext cx="3365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Спілкування з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природою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0474" y="2667254"/>
            <a:ext cx="233204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Заняття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спортом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0051" y="3714391"/>
            <a:ext cx="270914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Здорове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харчування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8881" y="4191511"/>
            <a:ext cx="245500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Ранкова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зарядка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0561" y="5170651"/>
            <a:ext cx="35246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Довго грати в комп’ютерні </a:t>
            </a:r>
            <a:endParaRPr lang="uk-UA" sz="20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     ігри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8881" y="4666935"/>
            <a:ext cx="292695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Активний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відпочинок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1304" y="4666935"/>
            <a:ext cx="1983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Гризти  нігті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18339" y="3803716"/>
            <a:ext cx="1795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Наркоманія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19" y="4943934"/>
            <a:ext cx="14081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        Реклама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Рисунок 4" descr="https://encrypted-tbn1.gstatic.com/images?q=tbn:ANd9GcTto8AMtXJ-QxpMQ5rwYS3MCd14XDJ4dGDy0zUn-Df3exu-aRm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1700">
            <a:off x="660170" y="1972358"/>
            <a:ext cx="148695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RQB5fCamiQ8AgUQapTBEBzVXEuqOfRhI5QjN4Mtz1QfMyxoVaJ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3429"/>
            <a:ext cx="2952328" cy="188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0.gstatic.com/images?q=tbn:ANd9GcQE41cHz26ieYkbAyVbKHuXmE-kE3ozWuBJKxzBBNk34iC1lIL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34">
            <a:off x="7059196" y="2081167"/>
            <a:ext cx="1287759" cy="199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a.enter-life.ru/uploads/pages/br_pzubi_kurilshika_mozhno_razdelit_nanbspdvenbspkategoriip_ol_lite_zubi_kotorie_von_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5156"/>
            <a:ext cx="32337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лисий чолові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64" y="4221088"/>
            <a:ext cx="3024819" cy="21943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39552" y="1547357"/>
            <a:ext cx="8136904" cy="4868039"/>
          </a:xfrm>
          <a:prstGeom prst="line">
            <a:avLst/>
          </a:prstGeom>
          <a:ln w="155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680">
            <a:off x="602730" y="1366358"/>
            <a:ext cx="8154564" cy="520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915816" y="2492896"/>
            <a:ext cx="3139595" cy="3169834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НІ  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ПАЛІННЮ!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    Лікар Микола Амосов</a:t>
            </a:r>
            <a:endParaRPr lang="ru-RU" dirty="0"/>
          </a:p>
        </p:txBody>
      </p:sp>
      <p:pic>
        <p:nvPicPr>
          <p:cNvPr id="2050" name="Picture 2" descr="D:\!system files\Desktop\Zoloti-porady-Mykoly-Amosova-pro-zdorov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7"/>
          <a:stretch/>
        </p:blipFill>
        <p:spPr bwMode="auto">
          <a:xfrm>
            <a:off x="424115" y="1998997"/>
            <a:ext cx="4118368" cy="39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39514" y="1719977"/>
            <a:ext cx="3744416" cy="44644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Ім’я Миколи Амосова стало святим у медицині. Ця людина — першовідкривач в області операцій на серці. Кому як не йому знати, що таке витримка, сталеві нерви і боротьба за життя? Мудрий лікар підказує нам, як потрібно взаємодіяти з медициною, щоб жити довго і щасливо.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Поради про здоров’я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955" y="170080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            </a:t>
            </a:r>
            <a:r>
              <a:rPr lang="uk-UA" sz="3200" b="1" dirty="0" smtClean="0">
                <a:solidFill>
                  <a:srgbClr val="0070C0"/>
                </a:solidFill>
                <a:latin typeface="+mj-lt"/>
                <a:ea typeface="Calibri"/>
              </a:rPr>
              <a:t>Золоті поради </a:t>
            </a:r>
          </a:p>
          <a:p>
            <a:r>
              <a:rPr lang="uk-UA" sz="3200" b="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  <a:latin typeface="+mj-lt"/>
                <a:ea typeface="Calibri"/>
              </a:rPr>
              <a:t>         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/>
              </a:rPr>
              <a:t>всесвітньовідомого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/>
              </a:rPr>
              <a:t>лікаря</a:t>
            </a:r>
            <a:endParaRPr lang="ru-RU" sz="3200" b="1" dirty="0" smtClean="0">
              <a:solidFill>
                <a:srgbClr val="0070C0"/>
              </a:solidFill>
              <a:latin typeface="+mj-lt"/>
              <a:ea typeface="Calibri"/>
            </a:endParaRPr>
          </a:p>
          <a:p>
            <a:r>
              <a:rPr lang="ru-RU" sz="3200" b="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/>
              </a:rPr>
              <a:t>                  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/>
              </a:rPr>
              <a:t>Миколи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+mj-lt"/>
                <a:ea typeface="Calibri"/>
              </a:rPr>
              <a:t>Амосова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0246" y="3736759"/>
            <a:ext cx="6108701" cy="18404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Що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таке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хвороба,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відчуває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кожен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Всі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люди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народжуються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з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однаковим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резервом,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який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рятує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Зменшуємо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і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послабляємо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цей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резерв ми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самі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неправильним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способом </a:t>
            </a:r>
            <a:r>
              <a:rPr lang="ru-RU" sz="2000" dirty="0" err="1" smtClean="0">
                <a:solidFill>
                  <a:srgbClr val="373737"/>
                </a:solidFill>
                <a:latin typeface="Helvetica"/>
                <a:ea typeface="Times New Roman"/>
              </a:rPr>
              <a:t>життя</a:t>
            </a:r>
            <a:r>
              <a:rPr lang="ru-RU" sz="2400" dirty="0" smtClean="0">
                <a:solidFill>
                  <a:srgbClr val="373737"/>
                </a:solidFill>
                <a:latin typeface="Helvetica"/>
                <a:ea typeface="Times New Roman"/>
              </a:rPr>
              <a:t>.</a:t>
            </a:r>
            <a:r>
              <a:rPr lang="uk-UA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6134" y="3754169"/>
            <a:ext cx="6067804" cy="1840458"/>
          </a:xfrm>
          <a:prstGeom prst="roundRect">
            <a:avLst/>
          </a:prstGeom>
          <a:solidFill>
            <a:srgbClr val="46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Лікар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лікує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а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потрібно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здобувати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самому. Що значить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здобувати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? Це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означає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не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лінуватися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і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навантажувати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свій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організм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тренувати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стійкість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до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різноманітних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фізичних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і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психічних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навантажень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0246" y="3754169"/>
            <a:ext cx="6157471" cy="18404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Не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сподівайся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здоровим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тебе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зробить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лікар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Відповідай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сам за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своє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Лікар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лікує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хворобу, але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загальний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стан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залежить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тільки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тебе. </a:t>
            </a:r>
            <a:r>
              <a:rPr lang="uk-UA" sz="2000" dirty="0" smtClean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511" y="3729159"/>
            <a:ext cx="6077311" cy="1840458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виникають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нестачі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сили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волі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Адже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щоб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дотримуватися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здорового способу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життя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потрібні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вольові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зусилля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7255" y="3754169"/>
            <a:ext cx="6178407" cy="184045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Раціонально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підходь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до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тренувань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Їжа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якою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харчуєшся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повинна бути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мінімально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жирною.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Займайся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спортом регулярно, це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дуже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важливо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Достатньо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рухайся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протягом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усього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дня, ходи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пішки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17" y="5230755"/>
            <a:ext cx="1548847" cy="15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65177" y="3754169"/>
            <a:ext cx="6140092" cy="18404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Легкі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зазвичай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проходять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самі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без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активної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докторської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участі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07255" y="3736759"/>
            <a:ext cx="6178407" cy="1840458"/>
          </a:xfrm>
          <a:prstGeom prst="roundRect">
            <a:avLst/>
          </a:prstGeom>
          <a:solidFill>
            <a:srgbClr val="46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Щоб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зберегти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своє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потрібно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задатися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такою метою. А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сьогодні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зробив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щоб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стати </a:t>
            </a:r>
            <a:r>
              <a:rPr lang="ru-RU" sz="2000" dirty="0" err="1" smtClean="0">
                <a:solidFill>
                  <a:srgbClr val="373737"/>
                </a:solidFill>
                <a:latin typeface="Helvetica"/>
                <a:ea typeface="Times New Roman"/>
              </a:rPr>
              <a:t>здоровішим</a:t>
            </a:r>
            <a:r>
              <a:rPr lang="ru-RU" sz="2000" dirty="0" smtClean="0">
                <a:solidFill>
                  <a:srgbClr val="373737"/>
                </a:solidFill>
                <a:latin typeface="Helvetica"/>
                <a:ea typeface="Times New Roman"/>
              </a:rPr>
              <a:t>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90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Гра  «Так»  чи  «Ні»  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789" y="116833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1</a:t>
            </a:r>
            <a:r>
              <a:rPr lang="ru-RU" sz="2400" dirty="0">
                <a:latin typeface="Times New Roman"/>
                <a:ea typeface="Calibri"/>
              </a:rPr>
              <a:t>. </a:t>
            </a:r>
            <a:r>
              <a:rPr lang="ru-RU" sz="2400" dirty="0" smtClean="0">
                <a:latin typeface="Times New Roman"/>
                <a:ea typeface="Calibri"/>
              </a:rPr>
              <a:t> Перед сном треба </a:t>
            </a:r>
            <a:r>
              <a:rPr lang="ru-RU" sz="2400" dirty="0" err="1" smtClean="0">
                <a:latin typeface="Times New Roman"/>
                <a:ea typeface="Calibri"/>
              </a:rPr>
              <a:t>гарно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поїсти</a:t>
            </a:r>
            <a:r>
              <a:rPr lang="ru-RU" sz="2400" dirty="0" smtClean="0">
                <a:latin typeface="Times New Roman"/>
                <a:ea typeface="Calibri"/>
              </a:rPr>
              <a:t>. 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306" y="1662658"/>
            <a:ext cx="5292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 2. 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Під</a:t>
            </a:r>
            <a:r>
              <a:rPr lang="ru-RU" sz="2400" dirty="0" smtClean="0">
                <a:latin typeface="Times New Roman"/>
                <a:ea typeface="Calibri"/>
              </a:rPr>
              <a:t> час </a:t>
            </a:r>
            <a:r>
              <a:rPr lang="ru-RU" sz="2400" dirty="0" err="1" smtClean="0">
                <a:latin typeface="Times New Roman"/>
                <a:ea typeface="Calibri"/>
              </a:rPr>
              <a:t>прийому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їжі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слід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пити</a:t>
            </a:r>
            <a:r>
              <a:rPr lang="ru-RU" sz="2400" dirty="0" smtClean="0">
                <a:latin typeface="Times New Roman"/>
                <a:ea typeface="Calibri"/>
              </a:rPr>
              <a:t> воду.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065" y="2239812"/>
            <a:ext cx="5590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 3. </a:t>
            </a:r>
            <a:r>
              <a:rPr lang="ru-RU" sz="2400" dirty="0" smtClean="0">
                <a:latin typeface="Times New Roman"/>
                <a:ea typeface="Calibri"/>
              </a:rPr>
              <a:t>Треба </a:t>
            </a:r>
            <a:r>
              <a:rPr lang="ru-RU" sz="2400" dirty="0" err="1" smtClean="0">
                <a:latin typeface="Times New Roman"/>
                <a:ea typeface="Calibri"/>
              </a:rPr>
              <a:t>їсти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лише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корисну</a:t>
            </a:r>
            <a:r>
              <a:rPr lang="ru-RU" sz="2400" dirty="0">
                <a:latin typeface="Times New Roman"/>
                <a:ea typeface="Calibri"/>
              </a:rPr>
              <a:t> та </a:t>
            </a:r>
            <a:r>
              <a:rPr lang="ru-RU" sz="2400" dirty="0" err="1">
                <a:latin typeface="Times New Roman"/>
                <a:ea typeface="Calibri"/>
              </a:rPr>
              <a:t>свіжу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їжу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306" y="2734535"/>
            <a:ext cx="5951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4. Ви </a:t>
            </a:r>
            <a:r>
              <a:rPr lang="ru-RU" sz="2400" dirty="0" err="1">
                <a:latin typeface="Times New Roman"/>
                <a:ea typeface="Calibri"/>
              </a:rPr>
              <a:t>повинні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їсти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різноманітні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продукти</a:t>
            </a:r>
            <a:r>
              <a:rPr lang="ru-RU" sz="2400" dirty="0" smtClean="0">
                <a:latin typeface="Times New Roman"/>
                <a:ea typeface="Calibri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    </a:t>
            </a:r>
            <a:r>
              <a:rPr lang="ru-RU" sz="2400" dirty="0" err="1" smtClean="0">
                <a:latin typeface="Times New Roman"/>
                <a:ea typeface="Calibri"/>
              </a:rPr>
              <a:t>які</a:t>
            </a:r>
            <a:r>
              <a:rPr lang="ru-RU" sz="2400" dirty="0" smtClean="0">
                <a:latin typeface="Times New Roman"/>
                <a:ea typeface="Calibri"/>
              </a:rPr>
              <a:t> вам до </a:t>
            </a:r>
            <a:r>
              <a:rPr lang="ru-RU" sz="2400" dirty="0" err="1" smtClean="0">
                <a:latin typeface="Times New Roman"/>
                <a:ea typeface="Calibri"/>
              </a:rPr>
              <a:t>вподоби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300" y="3465193"/>
            <a:ext cx="487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5. Вам </a:t>
            </a:r>
            <a:r>
              <a:rPr lang="ru-RU" sz="2400" dirty="0" err="1">
                <a:latin typeface="Times New Roman"/>
                <a:ea typeface="Calibri"/>
              </a:rPr>
              <a:t>корисно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пити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лише</a:t>
            </a:r>
            <a:r>
              <a:rPr lang="ru-RU" sz="2400" dirty="0" smtClean="0">
                <a:latin typeface="Times New Roman"/>
                <a:ea typeface="Calibri"/>
              </a:rPr>
              <a:t> молоко. 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168" y="3933591"/>
            <a:ext cx="4203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6. </a:t>
            </a:r>
            <a:r>
              <a:rPr lang="ru-RU" sz="2400" dirty="0" err="1">
                <a:latin typeface="Times New Roman"/>
                <a:ea typeface="Calibri"/>
              </a:rPr>
              <a:t>Їсти</a:t>
            </a:r>
            <a:r>
              <a:rPr lang="ru-RU" sz="2400" dirty="0">
                <a:latin typeface="Times New Roman"/>
                <a:ea typeface="Calibri"/>
              </a:rPr>
              <a:t> треба 4 рази на день. 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300" y="4499928"/>
            <a:ext cx="520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7. </a:t>
            </a:r>
            <a:r>
              <a:rPr lang="ru-RU" sz="2400" dirty="0" err="1">
                <a:latin typeface="Times New Roman"/>
                <a:ea typeface="Calibri"/>
              </a:rPr>
              <a:t>Під</a:t>
            </a:r>
            <a:r>
              <a:rPr lang="ru-RU" sz="2400" dirty="0">
                <a:latin typeface="Times New Roman"/>
                <a:ea typeface="Calibri"/>
              </a:rPr>
              <a:t> час </a:t>
            </a:r>
            <a:r>
              <a:rPr lang="ru-RU" sz="2400" dirty="0" err="1">
                <a:latin typeface="Times New Roman"/>
                <a:ea typeface="Calibri"/>
              </a:rPr>
              <a:t>їжі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можна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сміятися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296" y="4884846"/>
            <a:ext cx="6876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 8. </a:t>
            </a:r>
            <a:r>
              <a:rPr lang="uk-UA" sz="2400" dirty="0">
                <a:latin typeface="Times New Roman"/>
                <a:ea typeface="Calibri"/>
              </a:rPr>
              <a:t>Ви повинні їсти </a:t>
            </a:r>
            <a:r>
              <a:rPr lang="uk-UA" sz="2400" dirty="0" smtClean="0">
                <a:latin typeface="Times New Roman"/>
                <a:ea typeface="Calibri"/>
              </a:rPr>
              <a:t> продукти, що містять вітаміни</a:t>
            </a:r>
            <a:r>
              <a:rPr lang="uk-UA" sz="2000" dirty="0" smtClean="0">
                <a:latin typeface="Times New Roman"/>
                <a:ea typeface="Calibri"/>
              </a:rPr>
              <a:t>.</a:t>
            </a:r>
            <a:endParaRPr lang="ru-RU" sz="2000" dirty="0">
              <a:effectLst/>
              <a:latin typeface="Times New Roman"/>
              <a:ea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2300" y="5531178"/>
            <a:ext cx="3936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9. </a:t>
            </a:r>
            <a:r>
              <a:rPr lang="ru-RU" sz="2400" dirty="0" err="1">
                <a:latin typeface="Times New Roman"/>
                <a:ea typeface="Calibri"/>
              </a:rPr>
              <a:t>Їсти</a:t>
            </a:r>
            <a:r>
              <a:rPr lang="ru-RU" sz="2400" dirty="0">
                <a:latin typeface="Times New Roman"/>
                <a:ea typeface="Calibri"/>
              </a:rPr>
              <a:t> треба </a:t>
            </a:r>
            <a:r>
              <a:rPr lang="ru-RU" sz="2400" dirty="0" err="1" smtClean="0">
                <a:latin typeface="Times New Roman"/>
                <a:ea typeface="Calibri"/>
              </a:rPr>
              <a:t>дуже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швидко</a:t>
            </a:r>
            <a:r>
              <a:rPr lang="ru-RU" sz="2400" dirty="0" smtClean="0">
                <a:latin typeface="Times New Roman"/>
                <a:ea typeface="Calibri"/>
              </a:rPr>
              <a:t>. 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340" y="6007591"/>
            <a:ext cx="5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10. </a:t>
            </a:r>
            <a:r>
              <a:rPr lang="ru-RU" sz="2400" dirty="0" smtClean="0">
                <a:latin typeface="Times New Roman"/>
                <a:ea typeface="Calibri"/>
              </a:rPr>
              <a:t> Всю </a:t>
            </a:r>
            <a:r>
              <a:rPr lang="ru-RU" sz="2400" dirty="0" err="1" smtClean="0">
                <a:latin typeface="Times New Roman"/>
                <a:ea typeface="Calibri"/>
              </a:rPr>
              <a:t>їжу</a:t>
            </a:r>
            <a:r>
              <a:rPr lang="ru-RU" sz="2400" dirty="0" smtClean="0">
                <a:latin typeface="Times New Roman"/>
                <a:ea typeface="Calibri"/>
              </a:rPr>
              <a:t> треба </a:t>
            </a:r>
            <a:r>
              <a:rPr lang="ru-RU" sz="2400" dirty="0" err="1" smtClean="0">
                <a:latin typeface="Times New Roman"/>
                <a:ea typeface="Calibri"/>
              </a:rPr>
              <a:t>гарно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солити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32" y="2239812"/>
            <a:ext cx="1208338" cy="6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26" y="4013585"/>
            <a:ext cx="1208338" cy="5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01" y="4961593"/>
            <a:ext cx="1208338" cy="5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45" y="1168337"/>
            <a:ext cx="896937" cy="6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34" y="1757432"/>
            <a:ext cx="896937" cy="5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79" y="3591768"/>
            <a:ext cx="896937" cy="6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29" y="4444671"/>
            <a:ext cx="896937" cy="57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95" y="5367828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47" y="5918541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15" y="2899906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07" y="425868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Гра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«Закінч речення»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050" name="Рисунок 34" descr="http://lipetsk40.ucoz.ru/disain/1864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1403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417" y="1412776"/>
            <a:ext cx="3458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Було  б  здоров</a:t>
            </a:r>
            <a:r>
              <a:rPr lang="ru-RU" sz="2000" dirty="0">
                <a:latin typeface="Times New Roman"/>
                <a:ea typeface="Calibri"/>
              </a:rPr>
              <a:t>’</a:t>
            </a:r>
            <a:r>
              <a:rPr lang="uk-UA" sz="2000" dirty="0">
                <a:latin typeface="Times New Roman"/>
                <a:ea typeface="Calibri"/>
              </a:rPr>
              <a:t>я,  все  </a:t>
            </a:r>
            <a:r>
              <a:rPr lang="uk-UA" sz="2000" dirty="0" smtClean="0">
                <a:latin typeface="Times New Roman"/>
                <a:ea typeface="Calibri"/>
              </a:rPr>
              <a:t>інше…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0090" y="1988840"/>
            <a:ext cx="3582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/>
                <a:ea typeface="Calibri"/>
              </a:rPr>
              <a:t>Як  </a:t>
            </a:r>
            <a:r>
              <a:rPr lang="uk-UA" sz="2000" dirty="0">
                <a:latin typeface="Times New Roman"/>
                <a:ea typeface="Calibri"/>
              </a:rPr>
              <a:t>немає  сили,  то  й  світ  …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0090" y="2539007"/>
            <a:ext cx="566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Здоров</a:t>
            </a:r>
            <a:r>
              <a:rPr lang="ru-RU" sz="2000" dirty="0">
                <a:latin typeface="Times New Roman"/>
                <a:ea typeface="Calibri"/>
              </a:rPr>
              <a:t>’</a:t>
            </a:r>
            <a:r>
              <a:rPr lang="uk-UA" sz="2000" dirty="0">
                <a:latin typeface="Times New Roman"/>
                <a:ea typeface="Calibri"/>
              </a:rPr>
              <a:t>я  маємо – не  дбаємо,  а  </a:t>
            </a:r>
            <a:r>
              <a:rPr lang="uk-UA" sz="2000" dirty="0" smtClean="0">
                <a:latin typeface="Times New Roman"/>
                <a:ea typeface="Calibri"/>
              </a:rPr>
              <a:t>втративши — …  </a:t>
            </a:r>
            <a:r>
              <a:rPr lang="uk-UA" sz="2000" b="1" dirty="0" smtClean="0">
                <a:latin typeface="Times New Roman"/>
                <a:ea typeface="Calibri"/>
              </a:rPr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8505" y="3060015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Здоров</a:t>
            </a:r>
            <a:r>
              <a:rPr lang="ru-RU" sz="2000" dirty="0">
                <a:latin typeface="Times New Roman"/>
                <a:ea typeface="Calibri"/>
              </a:rPr>
              <a:t>’</a:t>
            </a:r>
            <a:r>
              <a:rPr lang="uk-UA" sz="2000" dirty="0">
                <a:latin typeface="Times New Roman"/>
                <a:ea typeface="Calibri"/>
              </a:rPr>
              <a:t>я  за гроші  …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670370"/>
            <a:ext cx="2295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Хворому  і  мед  </a:t>
            </a:r>
            <a:r>
              <a:rPr lang="uk-UA" sz="2000" b="1" dirty="0">
                <a:latin typeface="Times New Roman"/>
                <a:ea typeface="Calibri"/>
              </a:rPr>
              <a:t>…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0090" y="4309065"/>
            <a:ext cx="5856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Бережи  одяг  доки  новий,  а  здоров</a:t>
            </a:r>
            <a:r>
              <a:rPr lang="ru-RU" sz="2000" dirty="0">
                <a:latin typeface="Times New Roman"/>
                <a:ea typeface="Calibri"/>
              </a:rPr>
              <a:t>’</a:t>
            </a:r>
            <a:r>
              <a:rPr lang="uk-UA" sz="2000" dirty="0">
                <a:latin typeface="Times New Roman"/>
                <a:ea typeface="Calibri"/>
              </a:rPr>
              <a:t>я  -  доки  …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755" y="4843588"/>
            <a:ext cx="2833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Здоровому  - завжди  …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0090" y="5364784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Вартість  здоров</a:t>
            </a:r>
            <a:r>
              <a:rPr lang="ru-RU" sz="2000" dirty="0">
                <a:latin typeface="Times New Roman"/>
                <a:ea typeface="Calibri"/>
              </a:rPr>
              <a:t>’</a:t>
            </a:r>
            <a:r>
              <a:rPr lang="uk-UA" sz="2000" dirty="0">
                <a:latin typeface="Times New Roman"/>
                <a:ea typeface="Calibri"/>
              </a:rPr>
              <a:t>я  знає  той,  хто  </a:t>
            </a:r>
            <a:r>
              <a:rPr lang="uk-UA" sz="2000" b="1" dirty="0" smtClean="0">
                <a:latin typeface="Times New Roman"/>
                <a:ea typeface="Calibri"/>
              </a:rPr>
              <a:t>…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0090" y="5798249"/>
            <a:ext cx="415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ea typeface="Calibri"/>
              </a:rPr>
              <a:t>У  здоровому  тілі – </a:t>
            </a:r>
            <a:r>
              <a:rPr lang="uk-UA" sz="2000" dirty="0" smtClean="0">
                <a:latin typeface="Times New Roman"/>
                <a:ea typeface="Calibri"/>
              </a:rPr>
              <a:t>   </a:t>
            </a:r>
            <a:r>
              <a:rPr lang="uk-UA" sz="2000" dirty="0">
                <a:latin typeface="Times New Roman"/>
                <a:ea typeface="Calibri"/>
              </a:rPr>
              <a:t>…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15667" y="1412776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Times New Roman"/>
                <a:ea typeface="Calibri"/>
              </a:rPr>
              <a:t>н</a:t>
            </a: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аживетьс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я.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15667" y="1988840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не  </a:t>
            </a:r>
            <a:r>
              <a:rPr lang="uk-UA" sz="2000" b="1" dirty="0" smtClean="0">
                <a:latin typeface="Times New Roman"/>
                <a:ea typeface="Calibri"/>
              </a:rPr>
              <a:t>милий.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0273" y="2539007"/>
            <a:ext cx="121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п</a:t>
            </a:r>
            <a:r>
              <a:rPr lang="uk-UA" sz="2000" b="1" dirty="0" smtClean="0">
                <a:latin typeface="Times New Roman"/>
                <a:ea typeface="Calibri"/>
              </a:rPr>
              <a:t>лачемо.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27103" y="3262009"/>
            <a:ext cx="135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не </a:t>
            </a:r>
            <a:r>
              <a:rPr lang="uk-UA" sz="2000" b="1" dirty="0" smtClean="0">
                <a:latin typeface="Times New Roman"/>
                <a:ea typeface="Calibri"/>
              </a:rPr>
              <a:t>купиш.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4145" y="380026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г</a:t>
            </a:r>
            <a:r>
              <a:rPr lang="uk-UA" sz="2000" b="1" dirty="0" smtClean="0">
                <a:latin typeface="Times New Roman"/>
                <a:ea typeface="Calibri"/>
              </a:rPr>
              <a:t>іркий.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13327" y="4339843"/>
            <a:ext cx="1234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м</a:t>
            </a:r>
            <a:r>
              <a:rPr lang="uk-UA" sz="2000" b="1" dirty="0" smtClean="0">
                <a:latin typeface="Times New Roman"/>
                <a:ea typeface="Calibri"/>
              </a:rPr>
              <a:t>олодий.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08007" y="4813786"/>
            <a:ext cx="113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з</a:t>
            </a:r>
            <a:r>
              <a:rPr lang="uk-UA" sz="2000" b="1" dirty="0" smtClean="0">
                <a:latin typeface="Times New Roman"/>
                <a:ea typeface="Calibri"/>
              </a:rPr>
              <a:t>дорово.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15538" y="5370295"/>
            <a:ext cx="182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його  </a:t>
            </a:r>
            <a:r>
              <a:rPr lang="uk-UA" sz="2000" b="1" dirty="0" smtClean="0">
                <a:latin typeface="Times New Roman"/>
                <a:ea typeface="Calibri"/>
              </a:rPr>
              <a:t>втратив.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94728" y="5804108"/>
            <a:ext cx="181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здоровий  </a:t>
            </a:r>
            <a:r>
              <a:rPr lang="uk-UA" sz="2000" b="1" dirty="0" smtClean="0">
                <a:latin typeface="Times New Roman"/>
                <a:ea typeface="Calibri"/>
              </a:rPr>
              <a:t>дух.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42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ds194.vrn.ru/images/0818e95cc803badd807034d872b9f7c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3" y="184482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Times New Roman"/>
              </a:rPr>
              <a:t> </a:t>
            </a:r>
            <a:r>
              <a:rPr lang="ru-RU" sz="4800" b="1" dirty="0" err="1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Дякуємо</a:t>
            </a:r>
            <a:r>
              <a:rPr lang="ru-RU" sz="4800" b="1" dirty="0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  за</a:t>
            </a:r>
          </a:p>
          <a:p>
            <a:pPr algn="just">
              <a:spcAft>
                <a:spcPts val="0"/>
              </a:spcAft>
            </a:pPr>
            <a:r>
              <a:rPr lang="ru-RU" sz="4800" b="1" dirty="0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    </a:t>
            </a:r>
            <a:r>
              <a:rPr lang="ru-RU" sz="4800" b="1" dirty="0" err="1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увагу</a:t>
            </a:r>
            <a:r>
              <a:rPr lang="ru-RU" sz="4800" b="1" dirty="0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!</a:t>
            </a:r>
          </a:p>
          <a:p>
            <a:pPr algn="just">
              <a:spcAft>
                <a:spcPts val="0"/>
              </a:spcAft>
            </a:pPr>
            <a:r>
              <a:rPr lang="uk-UA" sz="4800" b="1" dirty="0" smtClean="0">
                <a:solidFill>
                  <a:srgbClr val="C70924"/>
                </a:solidFill>
                <a:effectLst/>
                <a:latin typeface="Segoe Print" pitchFamily="2" charset="0"/>
                <a:ea typeface="Times New Roman"/>
              </a:rPr>
              <a:t>Будьте  завжди </a:t>
            </a:r>
          </a:p>
          <a:p>
            <a:pPr algn="just">
              <a:spcAft>
                <a:spcPts val="0"/>
              </a:spcAft>
            </a:pPr>
            <a:r>
              <a:rPr lang="uk-UA" sz="4800" b="1" dirty="0" smtClean="0">
                <a:solidFill>
                  <a:srgbClr val="C70924"/>
                </a:solidFill>
                <a:effectLst/>
                <a:latin typeface="Segoe Print" pitchFamily="2" charset="0"/>
                <a:ea typeface="Times New Roman"/>
              </a:rPr>
              <a:t> здорові!</a:t>
            </a:r>
            <a:endParaRPr lang="ru-RU" sz="4800" dirty="0">
              <a:solidFill>
                <a:srgbClr val="C70924"/>
              </a:solidFill>
              <a:effectLst/>
              <a:latin typeface="Segoe Prin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0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 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88675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kern="0" dirty="0">
                <a:solidFill>
                  <a:srgbClr val="212745">
                    <a:lumMod val="75000"/>
                  </a:srgbClr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uk-UA" sz="2400" kern="0" dirty="0" smtClean="0">
                <a:solidFill>
                  <a:srgbClr val="212745">
                    <a:lumMod val="75000"/>
                  </a:srgbClr>
                </a:solidFill>
                <a:latin typeface="Segoe Print" pitchFamily="2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33286"/>
            <a:ext cx="76328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6585CF">
                    <a:lumMod val="75000"/>
                  </a:srgbClr>
                </a:solidFill>
                <a:latin typeface="Segoe Print" pitchFamily="2" charset="0"/>
                <a:ea typeface="Arial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6585CF">
                  <a:lumMod val="75000"/>
                </a:srgbClr>
              </a:solidFill>
              <a:latin typeface="Segoe Print" pitchFamily="2" charset="0"/>
              <a:ea typeface="Arial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324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«Здоров’я — це все, але без </a:t>
            </a:r>
          </a:p>
          <a:p>
            <a:r>
              <a:rPr lang="uk-UA" sz="32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здоров’я ви — ніщо»</a:t>
            </a:r>
            <a:endParaRPr lang="uk-UA" sz="3200" dirty="0" smtClean="0">
              <a:solidFill>
                <a:srgbClr val="7030A0"/>
              </a:solidFill>
              <a:latin typeface="Segoe Print" pitchFamily="2" charset="0"/>
            </a:endParaRPr>
          </a:p>
          <a:p>
            <a:r>
              <a:rPr lang="uk-UA" sz="3200" dirty="0" smtClean="0">
                <a:solidFill>
                  <a:srgbClr val="7030A0"/>
                </a:solidFill>
                <a:latin typeface="Segoe Print" pitchFamily="2" charset="0"/>
              </a:rPr>
              <a:t>                                    </a:t>
            </a:r>
            <a:r>
              <a:rPr lang="uk-UA" sz="2800" dirty="0" smtClean="0">
                <a:solidFill>
                  <a:srgbClr val="7030A0"/>
                </a:solidFill>
                <a:latin typeface="Segoe Print" pitchFamily="2" charset="0"/>
              </a:rPr>
              <a:t> Сократ</a:t>
            </a:r>
            <a:endParaRPr lang="ru-RU" sz="280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Картинки по запросу картинки про здоров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4007"/>
            <a:ext cx="3600400" cy="3063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09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6409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dirty="0" smtClean="0"/>
              <a:t>                  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</a:t>
            </a:r>
            <a:br>
              <a:rPr lang="uk-UA" dirty="0" smtClean="0"/>
            </a:br>
            <a:r>
              <a:rPr lang="uk-UA" dirty="0" smtClean="0"/>
              <a:t>              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Фактори  здоров’я</a:t>
            </a:r>
            <a:r>
              <a:rPr lang="ru-RU" sz="4900" cap="none" dirty="0">
                <a:solidFill>
                  <a:prstClr val="black"/>
                </a:solidFill>
                <a:effectLst/>
                <a:latin typeface="Segoe Print" pitchFamily="2" charset="0"/>
                <a:ea typeface="+mn-ea"/>
                <a:cs typeface="+mn-cs"/>
              </a:rPr>
              <a:t/>
            </a:r>
            <a:br>
              <a:rPr lang="ru-RU" sz="4900" cap="none" dirty="0">
                <a:solidFill>
                  <a:prstClr val="black"/>
                </a:solidFill>
                <a:effectLst/>
                <a:latin typeface="Segoe Print" pitchFamily="2" charset="0"/>
                <a:ea typeface="+mn-ea"/>
                <a:cs typeface="+mn-cs"/>
              </a:rPr>
            </a:br>
            <a:endParaRPr lang="ru-RU" sz="4900" dirty="0">
              <a:latin typeface="Segoe Print" pitchFamily="2" charset="0"/>
            </a:endParaRPr>
          </a:p>
        </p:txBody>
      </p:sp>
      <p:sp>
        <p:nvSpPr>
          <p:cNvPr id="4" name="AutoShape 2" descr="https://disted.edu.vn.ua/media/images/grustilin2/u502/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disted.edu.vn.ua/media/images/grustilin2/u502/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28049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00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Здоровий спосіб  життя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Рисунок 2" descr="http://newvv.net/images/stories/news/208256/2/sonyah%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88" y="4437112"/>
            <a:ext cx="1513784" cy="16822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Равнобедренный треугольник 8"/>
          <p:cNvSpPr/>
          <p:nvPr/>
        </p:nvSpPr>
        <p:spPr>
          <a:xfrm>
            <a:off x="1619672" y="1882841"/>
            <a:ext cx="4608512" cy="149495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Храм  здоров’я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7368" y="3385192"/>
            <a:ext cx="3364752" cy="6918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/>
                <a:ea typeface="Calibri"/>
              </a:rPr>
              <a:t>заняття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фізичною</a:t>
            </a:r>
            <a:r>
              <a:rPr lang="ru-RU" dirty="0">
                <a:latin typeface="Times New Roman"/>
                <a:ea typeface="Calibri"/>
              </a:rPr>
              <a:t> культурою, </a:t>
            </a:r>
            <a:r>
              <a:rPr lang="uk-UA" dirty="0">
                <a:latin typeface="Times New Roman"/>
                <a:ea typeface="Calibri"/>
              </a:rPr>
              <a:t>спортом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7368" y="4077072"/>
            <a:ext cx="3364752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дотримання режиму дня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8245" y="4581128"/>
            <a:ext cx="3364752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здорове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харчування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8245" y="5054182"/>
            <a:ext cx="3364752" cy="56344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/>
                <a:ea typeface="Calibri"/>
              </a:rPr>
              <a:t>відсутність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шкідливих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звичо</a:t>
            </a:r>
            <a:r>
              <a:rPr lang="uk-UA" dirty="0">
                <a:latin typeface="Times New Roman"/>
                <a:ea typeface="Calibri"/>
              </a:rPr>
              <a:t>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8245" y="5617630"/>
            <a:ext cx="3364752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дотримання правил гігієни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6945" y="6074831"/>
            <a:ext cx="3376052" cy="5945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F8B049"/>
            </a:gs>
            <a:gs pos="6000">
              <a:srgbClr val="F8B049"/>
            </a:gs>
            <a:gs pos="19000">
              <a:srgbClr val="FEE7F2"/>
            </a:gs>
            <a:gs pos="100000">
              <a:srgbClr val="F952A0"/>
            </a:gs>
            <a:gs pos="93000">
              <a:srgbClr val="C50849"/>
            </a:gs>
            <a:gs pos="58000">
              <a:schemeClr val="bg2"/>
            </a:gs>
            <a:gs pos="87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   Їжа  і  здоров’я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576" y="1182315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Calibri"/>
              </a:rPr>
              <a:t> 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Людина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народжується здоровою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,  всі   хвороби  приходять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з їжею.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                 </a:t>
            </a:r>
            <a:r>
              <a:rPr lang="uk-UA" sz="2800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Гіппократ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                                                                             </a:t>
            </a:r>
            <a:endParaRPr lang="ru-RU" sz="2800" b="1" dirty="0">
              <a:solidFill>
                <a:srgbClr val="7030A0"/>
              </a:solidFill>
              <a:effectLst/>
              <a:latin typeface="Segoe Print" pitchFamily="2" charset="0"/>
              <a:ea typeface="Calibri"/>
            </a:endParaRPr>
          </a:p>
        </p:txBody>
      </p:sp>
      <p:pic>
        <p:nvPicPr>
          <p:cNvPr id="5" name="Picture 13" descr="1500_8.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7310"/>
            <a:ext cx="5600162" cy="39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     Шкідливі продукти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819" y="155679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002060"/>
                </a:solidFill>
                <a:latin typeface="+mj-lt"/>
              </a:rPr>
              <a:t>Дієтологи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склали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список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найбільш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шкідливих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організму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продуктів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і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звичок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руйнують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зуби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призводять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до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ожиріння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до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серцевих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захворю-вань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до хвороб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шлунково-кишкового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тракту та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вкорочують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uk-UA" sz="28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D:\!system files\Desktop\odna-iz-prichin-plokhogo-nastro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" y="4112050"/>
            <a:ext cx="3876464" cy="2422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!system files\Desktop\ui14945046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2051"/>
            <a:ext cx="3970140" cy="2422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Топ — </a:t>
            </a:r>
            <a:r>
              <a:rPr lang="uk-UA" sz="4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10»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</a:t>
            </a:r>
            <a:r>
              <a:rPr lang="uk-UA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10  найшкідливіших  </a:t>
            </a:r>
          </a:p>
          <a:p>
            <a:r>
              <a:rPr lang="uk-UA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r>
              <a:rPr lang="uk-UA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продуктів  харчування</a:t>
            </a:r>
            <a:endParaRPr lang="ru-RU" sz="4000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1026" name="Picture 2" descr="http://diagnoz.net.ua/uploads/posts/2014-06/8-shkdlivih-produktv-yak-naspravd-korisn_29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" b="11709"/>
          <a:stretch/>
        </p:blipFill>
        <p:spPr bwMode="auto">
          <a:xfrm>
            <a:off x="2686456" y="3196931"/>
            <a:ext cx="644889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Найбільш шкідливі продукти для здоров'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13614"/>
          <a:stretch/>
        </p:blipFill>
        <p:spPr bwMode="auto">
          <a:xfrm>
            <a:off x="23378" y="3212975"/>
            <a:ext cx="278744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1»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52930"/>
            <a:ext cx="7677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atin typeface="Times New Roman"/>
                <a:ea typeface="Calibri"/>
              </a:rPr>
              <a:t>            </a:t>
            </a:r>
            <a:r>
              <a:rPr lang="ru-RU" sz="3200" b="1" dirty="0" err="1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Жувальні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цукерки</a:t>
            </a: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, пастил</a:t>
            </a:r>
            <a:r>
              <a:rPr lang="uk-UA" sz="3200" b="1" dirty="0">
                <a:solidFill>
                  <a:srgbClr val="0070C0"/>
                </a:solidFill>
                <a:latin typeface="Segoe Print" pitchFamily="2" charset="0"/>
                <a:ea typeface="Calibri"/>
              </a:rPr>
              <a:t>а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,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               «</a:t>
            </a:r>
            <a:r>
              <a:rPr lang="ru-RU" sz="3200" b="1" dirty="0" err="1">
                <a:solidFill>
                  <a:srgbClr val="0070C0"/>
                </a:solidFill>
                <a:latin typeface="Segoe Print" pitchFamily="2" charset="0"/>
                <a:ea typeface="Calibri"/>
              </a:rPr>
              <a:t>чупа-чупси</a:t>
            </a:r>
            <a:r>
              <a:rPr lang="ru-RU" sz="3200" b="1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»</a:t>
            </a: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510" y="5301208"/>
            <a:ext cx="8064896" cy="12003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Мало того, </a:t>
            </a:r>
            <a:r>
              <a:rPr lang="ru-RU" sz="2400" dirty="0" err="1">
                <a:latin typeface="Times New Roman"/>
                <a:ea typeface="Calibri"/>
              </a:rPr>
              <a:t>що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цукор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псує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зубну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емаль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хімічні</a:t>
            </a:r>
            <a:r>
              <a:rPr lang="ru-RU" sz="2400" dirty="0">
                <a:latin typeface="Times New Roman"/>
                <a:ea typeface="Calibri"/>
              </a:rPr>
              <a:t> добавки і </a:t>
            </a:r>
            <a:r>
              <a:rPr lang="uk-UA" sz="2400" dirty="0">
                <a:latin typeface="Times New Roman"/>
                <a:ea typeface="Calibri"/>
              </a:rPr>
              <a:t>б</a:t>
            </a:r>
            <a:r>
              <a:rPr lang="ru-RU" sz="2400" dirty="0">
                <a:latin typeface="Times New Roman"/>
                <a:ea typeface="Calibri"/>
              </a:rPr>
              <a:t>ар</a:t>
            </a:r>
            <a:r>
              <a:rPr lang="uk-UA" sz="2400" dirty="0">
                <a:latin typeface="Times New Roman"/>
                <a:ea typeface="Calibri"/>
              </a:rPr>
              <a:t>в</a:t>
            </a:r>
            <a:r>
              <a:rPr lang="ru-RU" sz="2400" dirty="0" err="1">
                <a:latin typeface="Times New Roman"/>
                <a:ea typeface="Calibri"/>
              </a:rPr>
              <a:t>ники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які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містяться</a:t>
            </a:r>
            <a:r>
              <a:rPr lang="ru-RU" sz="2400" dirty="0">
                <a:latin typeface="Times New Roman"/>
                <a:ea typeface="Calibri"/>
              </a:rPr>
              <a:t> в </a:t>
            </a:r>
            <a:r>
              <a:rPr lang="ru-RU" sz="2400" dirty="0" err="1">
                <a:latin typeface="Times New Roman"/>
                <a:ea typeface="Calibri"/>
              </a:rPr>
              <a:t>подібних</a:t>
            </a:r>
            <a:r>
              <a:rPr lang="ru-RU" sz="2400" dirty="0">
                <a:latin typeface="Times New Roman"/>
                <a:ea typeface="Calibri"/>
              </a:rPr>
              <a:t> продуктах у </a:t>
            </a:r>
            <a:r>
              <a:rPr lang="ru-RU" sz="2400" dirty="0" err="1">
                <a:latin typeface="Times New Roman"/>
                <a:ea typeface="Calibri"/>
              </a:rPr>
              <a:t>величезних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кількостях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завдають</a:t>
            </a:r>
            <a:r>
              <a:rPr lang="ru-RU" sz="2400" dirty="0">
                <a:latin typeface="Times New Roman"/>
                <a:ea typeface="Calibri"/>
              </a:rPr>
              <a:t> удару по </a:t>
            </a:r>
            <a:r>
              <a:rPr lang="ru-RU" sz="2400" dirty="0" err="1">
                <a:latin typeface="Times New Roman"/>
                <a:ea typeface="Calibri"/>
              </a:rPr>
              <a:t>всьому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організму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2050" name="Picture 2" descr="http://molomo.com.ua/img/h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99" y="214885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encrypted-tbn2.gstatic.com/images?q=tbn:ANd9GcRIe7Cmj27Avp3gMpouqOnWdGH4nYwPvs122BGqAiPhGwM5XM4AO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" y="2348880"/>
            <a:ext cx="26860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1.gstatic.com/images?q=tbn:ANd9GcRaGxdmpcGowMjicJ2bl4JbwixFk2DhHtK7EQxd5khOpyzBFRC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3482092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5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2D05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1197</TotalTime>
  <Words>1199</Words>
  <Application>Microsoft Office PowerPoint</Application>
  <PresentationFormat>Экран (4:3)</PresentationFormat>
  <Paragraphs>163</Paragraphs>
  <Slides>26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     Що таке здоров’я?</vt:lpstr>
      <vt:lpstr>      </vt:lpstr>
      <vt:lpstr>                                                                   Фактори  здоров’я </vt:lpstr>
      <vt:lpstr>Презентация PowerPoint</vt:lpstr>
      <vt:lpstr>Презентация PowerPoint</vt:lpstr>
      <vt:lpstr>     Шкідливі продукти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Лікар Микола Амосов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USER</cp:lastModifiedBy>
  <cp:revision>197</cp:revision>
  <dcterms:created xsi:type="dcterms:W3CDTF">2016-02-11T15:26:42Z</dcterms:created>
  <dcterms:modified xsi:type="dcterms:W3CDTF">2022-02-01T14:07:35Z</dcterms:modified>
</cp:coreProperties>
</file>