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presentationml.viewProps+xml" PartName="/ppt/viewProps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9144000"/>
  <p:notesSz cx="6858000" cy="9144000"/>
  <p:defaultTextStyle>
    <a:defPPr lvl="0">
      <a:defRPr lang="uk-UA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2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21.xml"/><Relationship Id="rId11" Type="http://schemas.openxmlformats.org/officeDocument/2006/relationships/slide" Target="slides/slide10.xml"/><Relationship Id="rId10" Type="http://schemas.openxmlformats.org/officeDocument/2006/relationships/slide" Target="slides/slide9.xml"/><Relationship Id="rId21" Type="http://schemas.openxmlformats.org/officeDocument/2006/relationships/slide" Target="slides/slide22.xml"/><Relationship Id="rId13" Type="http://schemas.openxmlformats.org/officeDocument/2006/relationships/slide" Target="slides/slide12.xml"/><Relationship Id="rId12" Type="http://schemas.openxmlformats.org/officeDocument/2006/relationships/slide" Target="slides/slide11.xml"/><Relationship Id="rId1" Type="http://schemas.openxmlformats.org/officeDocument/2006/relationships/theme" Target="theme/theme1.xml"/><Relationship Id="rId2" Type="http://schemas.openxmlformats.org/officeDocument/2006/relationships/viewProps" Target="viewProps2.xml"/><Relationship Id="rId3" Type="http://schemas.openxmlformats.org/officeDocument/2006/relationships/presProps" Target="presProps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5" Type="http://schemas.openxmlformats.org/officeDocument/2006/relationships/slide" Target="slides/slide14.xml"/><Relationship Id="rId14" Type="http://schemas.openxmlformats.org/officeDocument/2006/relationships/slide" Target="slides/slide13.xml"/><Relationship Id="rId17" Type="http://schemas.openxmlformats.org/officeDocument/2006/relationships/slide" Target="slides/slide17.xml"/><Relationship Id="rId16" Type="http://schemas.openxmlformats.org/officeDocument/2006/relationships/slide" Target="slides/slide16.xml"/><Relationship Id="rId5" Type="http://schemas.openxmlformats.org/officeDocument/2006/relationships/slide" Target="slides/slide1.xml"/><Relationship Id="rId19" Type="http://schemas.openxmlformats.org/officeDocument/2006/relationships/slide" Target="slides/slide20.xml"/><Relationship Id="rId6" Type="http://schemas.openxmlformats.org/officeDocument/2006/relationships/slide" Target="slides/slide2.xml"/><Relationship Id="rId18" Type="http://schemas.openxmlformats.org/officeDocument/2006/relationships/slide" Target="slides/slide19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4BF8-1313-498B-B97A-B899388C4AFC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C50CC9-F6B7-4A55-A878-9351304226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4BF8-1313-498B-B97A-B899388C4AFC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0CC9-F6B7-4A55-A878-9351304226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4BF8-1313-498B-B97A-B899388C4AFC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0CC9-F6B7-4A55-A878-9351304226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4BF8-1313-498B-B97A-B899388C4AFC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C50CC9-F6B7-4A55-A878-9351304226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4BF8-1313-498B-B97A-B899388C4AFC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0CC9-F6B7-4A55-A878-93513042268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4BF8-1313-498B-B97A-B899388C4AFC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0CC9-F6B7-4A55-A878-9351304226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4BF8-1313-498B-B97A-B899388C4AFC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C50CC9-F6B7-4A55-A878-935130422688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4BF8-1313-498B-B97A-B899388C4AFC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0CC9-F6B7-4A55-A878-9351304226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4BF8-1313-498B-B97A-B899388C4AFC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0CC9-F6B7-4A55-A878-9351304226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4BF8-1313-498B-B97A-B899388C4AFC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0CC9-F6B7-4A55-A878-9351304226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4BF8-1313-498B-B97A-B899388C4AFC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0CC9-F6B7-4A55-A878-935130422688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4B4BF8-1313-498B-B97A-B899388C4AFC}" type="datetimeFigureOut">
              <a:rPr lang="uk-UA" smtClean="0"/>
              <a:t>31.01.2018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C50CC9-F6B7-4A55-A878-93513042268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2;&#1040;\&#1050;&#1054;&#1053;&#1057;&#1055;&#1045;&#1050;&#1058;&#1048;%20&#1059;&#1056;&#1054;&#1050;&#1030;&#1042;\&#1052;&#1048;&#1057;&#1058;&#1045;&#1062;&#1058;&#1042;&#1054;%208-9\8%20&#1082;&#1083;&#1072;&#1089;\&#1052;&#1091;&#1079;&#1080;&#1082;&#1072;%20&#1041;&#1072;&#1088;&#1086;&#1082;&#1086;\bah_-_adazhio-violonchel-i-royal.mp3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2;&#1040;\&#1050;&#1054;&#1053;&#1057;&#1055;&#1045;&#1050;&#1058;&#1048;%20&#1059;&#1056;&#1054;&#1050;&#1030;&#1042;\&#1052;&#1048;&#1057;&#1058;&#1045;&#1062;&#1058;&#1042;&#1054;%208-9\8%20&#1082;&#1083;&#1072;&#1089;\&#1052;&#1091;&#1079;&#1080;&#1082;&#1072;%20&#1041;&#1072;&#1088;&#1086;&#1082;&#1086;\32-g-f-gendel_-_oratoriya-messiya-hor-42-alliluyya.mp3" TargetMode="External"/><Relationship Id="rId4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2;&#1040;\&#1050;&#1054;&#1053;&#1057;&#1055;&#1045;&#1050;&#1058;&#1048;%20&#1059;&#1056;&#1054;&#1050;&#1030;&#1042;\&#1052;&#1048;&#1057;&#1058;&#1045;&#1062;&#1058;&#1042;&#1054;%208-9\8%20&#1082;&#1083;&#1072;&#1089;\&#1052;&#1091;&#1079;&#1080;&#1082;&#1072;%20&#1041;&#1072;&#1088;&#1086;&#1082;&#1086;\&#1056;&#1086;&#1082;&#1089;&#1086;&#1083;&#1072;&#1085;&#1072;-SKRIPKA.mp3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2;&#1040;\&#1050;&#1054;&#1053;&#1057;&#1055;&#1045;&#1050;&#1058;&#1048;%20&#1059;&#1056;&#1054;&#1050;&#1030;&#1042;\&#1052;&#1048;&#1057;&#1058;&#1045;&#1062;&#1058;&#1042;&#1054;%208-9\8%20&#1082;&#1083;&#1072;&#1089;\&#1052;&#1091;&#1079;&#1080;&#1082;&#1072;%20&#1041;&#1072;&#1088;&#1086;&#1082;&#1086;\a-vivaldi_-_elfiyskaya-noch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928803"/>
            <a:ext cx="8458200" cy="4146984"/>
          </a:xfrm>
        </p:spPr>
        <p:txBody>
          <a:bodyPr>
            <a:normAutofit/>
          </a:bodyPr>
          <a:lstStyle/>
          <a:p>
            <a:pPr algn="ctr"/>
            <a:r>
              <a:rPr lang="uk-UA" sz="8000" b="1" i="1" dirty="0" smtClean="0">
                <a:solidFill>
                  <a:srgbClr val="FFC000"/>
                </a:solidFill>
              </a:rPr>
              <a:t>Стихія музики бароко</a:t>
            </a:r>
            <a:endParaRPr lang="uk-UA" sz="8000" b="1" i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8604"/>
            <a:ext cx="8458200" cy="857256"/>
          </a:xfrm>
        </p:spPr>
        <p:txBody>
          <a:bodyPr>
            <a:normAutofit/>
          </a:bodyPr>
          <a:lstStyle/>
          <a:p>
            <a:pPr algn="r"/>
            <a:r>
              <a:rPr lang="uk-UA" sz="4000" b="1" i="1" dirty="0" smtClean="0"/>
              <a:t>Тема уроку:</a:t>
            </a:r>
            <a:endParaRPr lang="uk-UA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 l="11111"/>
          <a:stretch>
            <a:fillRect/>
          </a:stretch>
        </p:blipFill>
        <p:spPr bwMode="auto">
          <a:xfrm>
            <a:off x="0" y="0"/>
            <a:ext cx="9144000" cy="68614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1439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i="1" dirty="0" smtClean="0">
                <a:solidFill>
                  <a:srgbClr val="FFC000"/>
                </a:solidFill>
              </a:rPr>
              <a:t>Розквіту </a:t>
            </a:r>
          </a:p>
          <a:p>
            <a:pPr algn="r"/>
            <a:r>
              <a:rPr lang="uk-UA" sz="2400" b="1" i="1" dirty="0" smtClean="0">
                <a:solidFill>
                  <a:srgbClr val="FFC000"/>
                </a:solidFill>
              </a:rPr>
              <a:t>скрипкової музики </a:t>
            </a:r>
          </a:p>
          <a:p>
            <a:pPr algn="r"/>
            <a:r>
              <a:rPr lang="uk-UA" sz="2400" b="1" i="1" dirty="0" smtClean="0">
                <a:solidFill>
                  <a:srgbClr val="FFC000"/>
                </a:solidFill>
              </a:rPr>
              <a:t>та виконавства </a:t>
            </a:r>
          </a:p>
          <a:p>
            <a:pPr algn="r"/>
            <a:r>
              <a:rPr lang="uk-UA" sz="2400" b="1" i="1" dirty="0" smtClean="0">
                <a:solidFill>
                  <a:srgbClr val="FFC000"/>
                </a:solidFill>
              </a:rPr>
              <a:t>сприяли італійські династії </a:t>
            </a:r>
          </a:p>
          <a:p>
            <a:pPr algn="r"/>
            <a:r>
              <a:rPr lang="uk-UA" sz="2400" b="1" i="1" dirty="0" smtClean="0">
                <a:solidFill>
                  <a:srgbClr val="FFC000"/>
                </a:solidFill>
              </a:rPr>
              <a:t>знаменитих скрипкових майстрів</a:t>
            </a:r>
          </a:p>
          <a:p>
            <a:pPr algn="r"/>
            <a:endParaRPr lang="uk-UA" sz="2400" b="1" i="1" dirty="0">
              <a:solidFill>
                <a:srgbClr val="FFC000"/>
              </a:solidFill>
            </a:endParaRPr>
          </a:p>
          <a:p>
            <a:pPr algn="r"/>
            <a:endParaRPr lang="uk-UA" sz="2400" b="1" i="1" dirty="0" smtClean="0">
              <a:solidFill>
                <a:srgbClr val="FFC000"/>
              </a:solidFill>
            </a:endParaRPr>
          </a:p>
          <a:p>
            <a:pPr algn="r"/>
            <a:r>
              <a:rPr lang="uk-UA" sz="2400" b="1" i="1" dirty="0" smtClean="0">
                <a:solidFill>
                  <a:srgbClr val="FFC000"/>
                </a:solidFill>
              </a:rPr>
              <a:t> </a:t>
            </a:r>
          </a:p>
          <a:p>
            <a:endParaRPr lang="uk-UA" sz="2400" b="1" i="1" dirty="0" smtClean="0">
              <a:solidFill>
                <a:srgbClr val="FFC000"/>
              </a:solidFill>
            </a:endParaRPr>
          </a:p>
          <a:p>
            <a:endParaRPr lang="uk-UA" sz="2400" b="1" i="1" dirty="0" smtClean="0">
              <a:solidFill>
                <a:srgbClr val="FFC000"/>
              </a:solidFill>
            </a:endParaRPr>
          </a:p>
          <a:p>
            <a:r>
              <a:rPr lang="uk-UA" sz="4400" b="1" i="1" dirty="0" err="1" smtClean="0">
                <a:solidFill>
                  <a:srgbClr val="C00000"/>
                </a:solidFill>
              </a:rPr>
              <a:t>Андреа</a:t>
            </a:r>
            <a:r>
              <a:rPr lang="uk-UA" sz="4400" b="1" i="1" dirty="0" smtClean="0">
                <a:solidFill>
                  <a:srgbClr val="C00000"/>
                </a:solidFill>
              </a:rPr>
              <a:t> Аматі,</a:t>
            </a:r>
          </a:p>
          <a:p>
            <a:r>
              <a:rPr lang="uk-UA" sz="4400" b="1" i="1" dirty="0" smtClean="0">
                <a:solidFill>
                  <a:srgbClr val="C00000"/>
                </a:solidFill>
              </a:rPr>
              <a:t> Джузеппе </a:t>
            </a:r>
            <a:r>
              <a:rPr lang="uk-UA" sz="4400" b="1" i="1" dirty="0" err="1" smtClean="0">
                <a:solidFill>
                  <a:srgbClr val="C00000"/>
                </a:solidFill>
              </a:rPr>
              <a:t>Гварнері</a:t>
            </a:r>
            <a:r>
              <a:rPr lang="uk-UA" sz="4400" b="1" i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uk-UA" sz="4400" b="1" i="1" dirty="0" err="1">
                <a:solidFill>
                  <a:srgbClr val="C00000"/>
                </a:solidFill>
              </a:rPr>
              <a:t>А</a:t>
            </a:r>
            <a:r>
              <a:rPr lang="uk-UA" sz="4400" b="1" i="1" dirty="0" err="1" smtClean="0">
                <a:solidFill>
                  <a:srgbClr val="C00000"/>
                </a:solidFill>
              </a:rPr>
              <a:t>нтоніо</a:t>
            </a:r>
            <a:r>
              <a:rPr lang="uk-UA" sz="4400" b="1" i="1" dirty="0" smtClean="0">
                <a:solidFill>
                  <a:srgbClr val="C00000"/>
                </a:solidFill>
              </a:rPr>
              <a:t> </a:t>
            </a:r>
            <a:r>
              <a:rPr lang="uk-UA" sz="4400" b="1" i="1" dirty="0" err="1" smtClean="0">
                <a:solidFill>
                  <a:srgbClr val="C00000"/>
                </a:solidFill>
              </a:rPr>
              <a:t>Страдіварі</a:t>
            </a:r>
            <a:endParaRPr lang="uk-UA" sz="4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Результат пошуку зображень за запитом &quot;композитор бах портрет&quot;"/>
          <p:cNvPicPr>
            <a:picLocks noChangeAspect="1" noChangeArrowheads="1"/>
          </p:cNvPicPr>
          <p:nvPr/>
        </p:nvPicPr>
        <p:blipFill>
          <a:blip r:embed="rId2"/>
          <a:srcRect r="28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428605"/>
            <a:ext cx="785818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</a:rPr>
              <a:t>Світовою вершиною </a:t>
            </a:r>
          </a:p>
          <a:p>
            <a:r>
              <a:rPr lang="uk-UA" sz="3200" b="1" i="1" dirty="0" smtClean="0">
                <a:solidFill>
                  <a:srgbClr val="C00000"/>
                </a:solidFill>
              </a:rPr>
              <a:t>музики й кульмінацією </a:t>
            </a:r>
          </a:p>
          <a:p>
            <a:r>
              <a:rPr lang="uk-UA" sz="3200" b="1" i="1" dirty="0" smtClean="0">
                <a:solidFill>
                  <a:srgbClr val="C00000"/>
                </a:solidFill>
              </a:rPr>
              <a:t>музичного бароко </a:t>
            </a:r>
          </a:p>
          <a:p>
            <a:r>
              <a:rPr lang="uk-UA" sz="3200" b="1" i="1" dirty="0" smtClean="0">
                <a:solidFill>
                  <a:srgbClr val="C00000"/>
                </a:solidFill>
              </a:rPr>
              <a:t>є творчість </a:t>
            </a:r>
          </a:p>
          <a:p>
            <a:r>
              <a:rPr lang="uk-UA" sz="3200" b="1" i="1" dirty="0" smtClean="0">
                <a:solidFill>
                  <a:srgbClr val="C00000"/>
                </a:solidFill>
              </a:rPr>
              <a:t>Йоганна Себастьяна </a:t>
            </a:r>
          </a:p>
          <a:p>
            <a:r>
              <a:rPr lang="uk-UA" sz="6000" b="1" i="1" dirty="0" smtClean="0">
                <a:solidFill>
                  <a:srgbClr val="FF0000"/>
                </a:solidFill>
              </a:rPr>
              <a:t>Баха</a:t>
            </a:r>
            <a:r>
              <a:rPr lang="uk-UA" sz="3200" b="1" i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uk-UA" sz="3200" b="1" i="1" dirty="0" smtClean="0">
                <a:solidFill>
                  <a:srgbClr val="C00000"/>
                </a:solidFill>
              </a:rPr>
              <a:t>Спадщина композитора </a:t>
            </a:r>
          </a:p>
          <a:p>
            <a:r>
              <a:rPr lang="uk-UA" sz="3200" b="1" i="1" dirty="0" smtClean="0">
                <a:solidFill>
                  <a:srgbClr val="C00000"/>
                </a:solidFill>
              </a:rPr>
              <a:t>охоплює найрізноманітніші </a:t>
            </a:r>
          </a:p>
          <a:p>
            <a:r>
              <a:rPr lang="uk-UA" sz="3200" b="1" i="1" dirty="0" smtClean="0">
                <a:solidFill>
                  <a:srgbClr val="C00000"/>
                </a:solidFill>
              </a:rPr>
              <a:t>жанри світської і </a:t>
            </a:r>
          </a:p>
          <a:p>
            <a:r>
              <a:rPr lang="uk-UA" sz="3200" b="1" i="1" dirty="0" smtClean="0">
                <a:solidFill>
                  <a:srgbClr val="C00000"/>
                </a:solidFill>
              </a:rPr>
              <a:t>духовної музики</a:t>
            </a:r>
            <a:endParaRPr lang="uk-UA" sz="3200" b="1" i="1" dirty="0" smtClean="0">
              <a:solidFill>
                <a:srgbClr val="C00000"/>
              </a:solidFill>
            </a:endParaRPr>
          </a:p>
          <a:p>
            <a:endParaRPr lang="uk-UA" sz="3200" b="1" i="1" dirty="0" smtClean="0">
              <a:solidFill>
                <a:srgbClr val="FF0000"/>
              </a:solidFill>
            </a:endParaRPr>
          </a:p>
          <a:p>
            <a:endParaRPr lang="uk-UA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 l="7914"/>
          <a:stretch>
            <a:fillRect/>
          </a:stretch>
        </p:blipFill>
        <p:spPr bwMode="auto">
          <a:xfrm>
            <a:off x="0" y="-1"/>
            <a:ext cx="9144000" cy="6856823"/>
          </a:xfrm>
          <a:prstGeom prst="rect">
            <a:avLst/>
          </a:prstGeom>
          <a:noFill/>
        </p:spPr>
      </p:pic>
      <p:pic>
        <p:nvPicPr>
          <p:cNvPr id="3" name="bah_-_adazhio-violonchel-i-roy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24" y="5715016"/>
            <a:ext cx="876304" cy="87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6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4143380"/>
            <a:ext cx="8501122" cy="224676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Улюбленим інструментом </a:t>
            </a:r>
          </a:p>
          <a:p>
            <a:pPr algn="ctr"/>
            <a:r>
              <a:rPr lang="uk-UA" sz="2800" b="1" i="1" dirty="0" smtClean="0"/>
              <a:t>Баха був орган, </a:t>
            </a:r>
          </a:p>
          <a:p>
            <a:pPr algn="ctr"/>
            <a:r>
              <a:rPr lang="uk-UA" sz="2800" b="1" i="1" dirty="0" smtClean="0"/>
              <a:t>у майстерності гри й </a:t>
            </a:r>
          </a:p>
          <a:p>
            <a:pPr algn="ctr"/>
            <a:r>
              <a:rPr lang="uk-UA" sz="2800" b="1" i="1" dirty="0" smtClean="0"/>
              <a:t>головне імпровізації на ньому </a:t>
            </a:r>
          </a:p>
          <a:p>
            <a:pPr algn="ctr"/>
            <a:r>
              <a:rPr lang="uk-UA" sz="2800" b="1" i="1" dirty="0" smtClean="0"/>
              <a:t>він був справжнім віртуозом</a:t>
            </a:r>
            <a:endParaRPr lang="uk-UA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8358246" cy="2071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99CCFF"/>
                </a:solidFill>
              </a:rPr>
              <a:t>Орган </a:t>
            </a:r>
          </a:p>
          <a:p>
            <a:pPr algn="ctr"/>
            <a:r>
              <a:rPr lang="uk-UA" sz="2800" b="1" i="1" dirty="0" smtClean="0"/>
              <a:t>називають королем музичних інструментів, адже він найбільший і один </a:t>
            </a:r>
          </a:p>
          <a:p>
            <a:pPr algn="ctr"/>
            <a:r>
              <a:rPr lang="uk-UA" sz="2800" b="1" i="1" dirty="0" smtClean="0"/>
              <a:t>з найдавніших</a:t>
            </a:r>
            <a:endParaRPr lang="uk-UA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14393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C000"/>
                </a:solidFill>
              </a:rPr>
              <a:t>У західно-християнських храмах найкращі музиканти того часу служили церковними органістами. Вони створювали музику </a:t>
            </a:r>
          </a:p>
          <a:p>
            <a:pPr algn="ctr"/>
            <a:r>
              <a:rPr lang="uk-UA" sz="3200" b="1" i="1" dirty="0" smtClean="0">
                <a:solidFill>
                  <a:srgbClr val="FFC000"/>
                </a:solidFill>
              </a:rPr>
              <a:t>для цього інструмента. </a:t>
            </a:r>
          </a:p>
          <a:p>
            <a:pPr algn="ctr"/>
            <a:r>
              <a:rPr lang="uk-UA" sz="3200" b="1" i="1" dirty="0" smtClean="0">
                <a:solidFill>
                  <a:srgbClr val="FFC000"/>
                </a:solidFill>
              </a:rPr>
              <a:t>У період бароко це була поліфонічна музика, а найдосконалішим її жанром стала </a:t>
            </a:r>
            <a:r>
              <a:rPr lang="uk-UA" sz="4000" b="1" i="1" dirty="0" smtClean="0">
                <a:solidFill>
                  <a:srgbClr val="FFFF00"/>
                </a:solidFill>
              </a:rPr>
              <a:t>фуга</a:t>
            </a:r>
            <a:r>
              <a:rPr lang="uk-UA" sz="3200" b="1" i="1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uk-UA" sz="3200" b="1" i="1" dirty="0" smtClean="0">
                <a:solidFill>
                  <a:srgbClr val="FFC000"/>
                </a:solidFill>
              </a:rPr>
              <a:t>Зазвичай виконанню складної фуги передує прелюдія або токата чи фантазія імпровізаційного складу. Разом вони утворюють цикл</a:t>
            </a:r>
          </a:p>
          <a:p>
            <a:pPr algn="ctr"/>
            <a:endParaRPr lang="uk-UA" sz="3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8286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FF99"/>
                </a:solidFill>
              </a:rPr>
              <a:t>Токата і фуга для органа ре мінор </a:t>
            </a:r>
          </a:p>
          <a:p>
            <a:pPr algn="ctr"/>
            <a:r>
              <a:rPr lang="uk-UA" sz="5400" b="1" i="1" dirty="0" err="1" smtClean="0">
                <a:solidFill>
                  <a:srgbClr val="FFC000"/>
                </a:solidFill>
              </a:rPr>
              <a:t>Й.-С.Баха</a:t>
            </a:r>
            <a:r>
              <a:rPr lang="uk-UA" sz="5400" b="1" i="1" dirty="0" smtClean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uk-UA" sz="5400" b="1" i="1" dirty="0" smtClean="0">
                <a:solidFill>
                  <a:srgbClr val="FFFF99"/>
                </a:solidFill>
              </a:rPr>
              <a:t>набула надзвичайного поширення, зокрема і в різному аранжуванні</a:t>
            </a:r>
            <a:endParaRPr lang="uk-UA" sz="5400" b="1" i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 l="6467" b="58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29256" y="714356"/>
            <a:ext cx="357190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i="1" dirty="0" smtClean="0"/>
              <a:t>Сучасник Баха німецький композитор </a:t>
            </a:r>
          </a:p>
          <a:p>
            <a:pPr algn="r"/>
            <a:r>
              <a:rPr lang="uk-UA" sz="3600" b="1" i="1" dirty="0" smtClean="0">
                <a:solidFill>
                  <a:srgbClr val="FFFF99"/>
                </a:solidFill>
              </a:rPr>
              <a:t>Георг Фрідріх Гендель</a:t>
            </a:r>
            <a:r>
              <a:rPr lang="uk-UA" sz="2800" b="1" i="1" dirty="0" smtClean="0"/>
              <a:t>. </a:t>
            </a:r>
          </a:p>
          <a:p>
            <a:pPr algn="r"/>
            <a:r>
              <a:rPr lang="uk-UA" sz="2800" b="1" i="1" dirty="0" smtClean="0"/>
              <a:t>Ораторії </a:t>
            </a:r>
            <a:r>
              <a:rPr lang="uk-UA" sz="2800" b="1" i="1" dirty="0" err="1" smtClean="0"/>
              <a:t>Генделя</a:t>
            </a:r>
            <a:r>
              <a:rPr lang="uk-UA" sz="2800" b="1" i="1" dirty="0" smtClean="0"/>
              <a:t>, сповнені енергії та світла, репрезентують музику бароко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71480"/>
            <a:ext cx="80010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FFFF99"/>
                </a:solidFill>
              </a:rPr>
              <a:t>Стиль бароко з його поривом і неспокоєм набув значного розвитку в музиці, він став закономірним продовженням Ренесансу і передував стилю класицизм</a:t>
            </a:r>
            <a:endParaRPr lang="uk-UA" sz="4400" b="1" i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8215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C000"/>
                </a:solidFill>
              </a:rPr>
              <a:t>“ Якщо музика Баха – це храм, то музика </a:t>
            </a:r>
            <a:r>
              <a:rPr lang="uk-UA" sz="3200" b="1" i="1" dirty="0" err="1" smtClean="0">
                <a:solidFill>
                  <a:srgbClr val="FFC000"/>
                </a:solidFill>
              </a:rPr>
              <a:t>Генделя</a:t>
            </a:r>
            <a:r>
              <a:rPr lang="uk-UA" sz="3200" b="1" i="1" dirty="0" smtClean="0">
                <a:solidFill>
                  <a:srgbClr val="FFC000"/>
                </a:solidFill>
              </a:rPr>
              <a:t> – палац ” , - зауважив композитор і піаніст </a:t>
            </a:r>
            <a:r>
              <a:rPr lang="uk-UA" sz="3200" b="1" i="1" dirty="0" err="1" smtClean="0">
                <a:solidFill>
                  <a:srgbClr val="FFC000"/>
                </a:solidFill>
              </a:rPr>
              <a:t>Рубінштейн</a:t>
            </a:r>
            <a:r>
              <a:rPr lang="uk-UA" sz="3200" b="1" i="1" dirty="0" smtClean="0">
                <a:solidFill>
                  <a:srgbClr val="FFC000"/>
                </a:solidFill>
              </a:rPr>
              <a:t>. </a:t>
            </a:r>
          </a:p>
          <a:p>
            <a:pPr algn="ctr"/>
            <a:r>
              <a:rPr lang="uk-UA" sz="3200" b="1" i="1" dirty="0" smtClean="0">
                <a:solidFill>
                  <a:srgbClr val="FFFF99"/>
                </a:solidFill>
              </a:rPr>
              <a:t>Бах умів, як ніхто інший, виразити скорботу, глибокий смуток, </a:t>
            </a:r>
          </a:p>
          <a:p>
            <a:pPr algn="ctr"/>
            <a:r>
              <a:rPr lang="uk-UA" sz="3200" b="1" i="1" dirty="0" smtClean="0">
                <a:solidFill>
                  <a:srgbClr val="FFFF99"/>
                </a:solidFill>
              </a:rPr>
              <a:t>адже його, як творця, насамперед вабили складні душевні переживання, </a:t>
            </a:r>
          </a:p>
          <a:p>
            <a:pPr algn="ctr"/>
            <a:r>
              <a:rPr lang="uk-UA" sz="3200" b="1" i="1" dirty="0" err="1" smtClean="0">
                <a:solidFill>
                  <a:srgbClr val="FFFF99"/>
                </a:solidFill>
              </a:rPr>
              <a:t>Генделя</a:t>
            </a:r>
            <a:r>
              <a:rPr lang="uk-UA" sz="3200" b="1" i="1" dirty="0" smtClean="0">
                <a:solidFill>
                  <a:srgbClr val="FFFF99"/>
                </a:solidFill>
              </a:rPr>
              <a:t> цікавили герої-переможці, </a:t>
            </a:r>
          </a:p>
          <a:p>
            <a:pPr algn="ctr"/>
            <a:r>
              <a:rPr lang="uk-UA" sz="3200" b="1" i="1" dirty="0" smtClean="0">
                <a:solidFill>
                  <a:srgbClr val="FFFF99"/>
                </a:solidFill>
              </a:rPr>
              <a:t>він тяжів до вираження життєстверджуючих почуттів</a:t>
            </a:r>
            <a:endParaRPr lang="uk-UA" sz="3200" b="1" i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Результат пошуку зображень за запитом &quot;Мессия картинка&quot;"/>
          <p:cNvPicPr>
            <a:picLocks noChangeAspect="1" noChangeArrowheads="1"/>
          </p:cNvPicPr>
          <p:nvPr/>
        </p:nvPicPr>
        <p:blipFill>
          <a:blip r:embed="rId3"/>
          <a:srcRect l="11111"/>
          <a:stretch>
            <a:fillRect/>
          </a:stretch>
        </p:blipFill>
        <p:spPr bwMode="auto">
          <a:xfrm>
            <a:off x="0" y="0"/>
            <a:ext cx="9144000" cy="6853910"/>
          </a:xfrm>
          <a:prstGeom prst="rect">
            <a:avLst/>
          </a:prstGeom>
          <a:noFill/>
        </p:spPr>
      </p:pic>
      <p:pic>
        <p:nvPicPr>
          <p:cNvPr id="5" name="32-g-f-gendel_-_oratoriya-messiya-hor-42-alliluy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5786454"/>
            <a:ext cx="733428" cy="733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142852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CC"/>
                </a:solidFill>
              </a:rPr>
              <a:t>Месія </a:t>
            </a:r>
            <a:endParaRPr lang="uk-UA" sz="2800" b="1" i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94" name="Shape 37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Google Shape;37895;p1"/>
          <p:cNvSpPr txBox="1"/>
          <p:nvPr>
            <p:ph idx="4294967295" type="ctrTitle"/>
          </p:nvPr>
        </p:nvSpPr>
        <p:spPr>
          <a:xfrm>
            <a:off x="428596" y="428605"/>
            <a:ext cx="82869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000"/>
              <a:buFont typeface="Libre Franklin Medium"/>
              <a:buNone/>
            </a:pPr>
            <a:r>
              <a:rPr b="1" i="1" lang="uk-UA" sz="6000" u="none" cap="none" strike="noStrike">
                <a:solidFill>
                  <a:srgbClr val="FFC000"/>
                </a:solidFill>
                <a:effectLst>
                  <a:reflection blurRad="12700" dir="5400000" dist="0" endA="300" endPos="55000" fadeDir="5400000" kx="0" rotWithShape="0" algn="bl" stA="48000" sy="-90000" ky="0"/>
                </a:effectLst>
                <a:latin typeface="Libre Franklin Medium"/>
                <a:ea typeface="Libre Franklin Medium"/>
                <a:cs typeface="Libre Franklin Medium"/>
                <a:sym typeface="Libre Franklin Medium"/>
              </a:rPr>
              <a:t>ДОМАШНЄ ЗАВДАННЯ:</a:t>
            </a:r>
            <a:endParaRPr b="1" i="1" sz="6000" u="none" cap="none" strike="noStrike">
              <a:solidFill>
                <a:srgbClr val="FFC000"/>
              </a:solidFill>
              <a:effectLst>
                <a:reflection blurRad="12700" dir="5400000" dist="0" endA="300" endPos="55000" fadeDir="5400000" kx="0" rotWithShape="0" algn="bl" stA="48000" sy="-90000" ky="0"/>
              </a:effectLst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7896" name="Google Shape;37896;p1"/>
          <p:cNvSpPr txBox="1"/>
          <p:nvPr/>
        </p:nvSpPr>
        <p:spPr>
          <a:xfrm>
            <a:off x="500034" y="2571744"/>
            <a:ext cx="8429700" cy="6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Libre Franklin"/>
              <a:buAutoNum type="arabicPeriod"/>
            </a:pPr>
            <a:r>
              <a:rPr b="1" i="1" lang="uk-UA" sz="2800">
                <a:solidFill>
                  <a:srgbClr val="FFFF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Опрацювати презентацію та сторінки підручника 98-103</a:t>
            </a:r>
            <a:endParaRPr b="1" i="1" sz="2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514350" lvl="0" marL="51435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514350" lvl="0" marL="51435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65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</a:pPr>
            <a:r>
              <a:t/>
            </a:r>
            <a:endParaRPr b="1" i="1" sz="2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36550" lvl="0" marL="5143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</a:pPr>
            <a:r>
              <a:t/>
            </a:r>
            <a:endParaRPr b="1" i="1" sz="2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езультат пошуку зображень за запитом &quot;композитор Гендель портрет&quot;"/>
          <p:cNvPicPr>
            <a:picLocks noChangeAspect="1" noChangeArrowheads="1"/>
          </p:cNvPicPr>
          <p:nvPr/>
        </p:nvPicPr>
        <p:blipFill>
          <a:blip r:embed="rId2"/>
          <a:srcRect r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Результат пошуку зображень за запитом &quot;композитор бах портрет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1913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4143380"/>
            <a:ext cx="61436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i="1" dirty="0" smtClean="0">
                <a:solidFill>
                  <a:srgbClr val="FFFF99"/>
                </a:solidFill>
              </a:rPr>
              <a:t>Найвищим досягненням цього періоду стала творчість німецьких композиторів </a:t>
            </a:r>
          </a:p>
          <a:p>
            <a:pPr algn="r"/>
            <a:r>
              <a:rPr lang="uk-UA" sz="2800" b="1" i="1" dirty="0" smtClean="0">
                <a:solidFill>
                  <a:srgbClr val="FFC000"/>
                </a:solidFill>
              </a:rPr>
              <a:t>Йоганна Себастьяна Баха і </a:t>
            </a:r>
          </a:p>
          <a:p>
            <a:pPr algn="r"/>
            <a:r>
              <a:rPr lang="uk-UA" sz="2800" b="1" i="1" dirty="0" smtClean="0">
                <a:solidFill>
                  <a:srgbClr val="FFC000"/>
                </a:solidFill>
              </a:rPr>
              <a:t>Георга Фрідріха </a:t>
            </a:r>
            <a:r>
              <a:rPr lang="uk-UA" sz="2800" b="1" i="1" dirty="0" err="1" smtClean="0">
                <a:solidFill>
                  <a:srgbClr val="FFC000"/>
                </a:solidFill>
              </a:rPr>
              <a:t>Генделя</a:t>
            </a:r>
            <a:r>
              <a:rPr lang="uk-UA" sz="2800" b="1" i="1" dirty="0" smtClean="0">
                <a:solidFill>
                  <a:srgbClr val="FFC000"/>
                </a:solidFill>
              </a:rPr>
              <a:t> </a:t>
            </a:r>
            <a:endParaRPr lang="uk-UA" sz="28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 r="210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714356"/>
            <a:ext cx="7429552" cy="48936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5400" b="1" i="1" dirty="0" smtClean="0"/>
              <a:t>У культурі бароко </a:t>
            </a:r>
          </a:p>
          <a:p>
            <a:r>
              <a:rPr lang="uk-UA" sz="5400" b="1" i="1" dirty="0" smtClean="0"/>
              <a:t>з-поміж музичних інструментів почала домінувати </a:t>
            </a:r>
            <a:r>
              <a:rPr lang="uk-UA" sz="9600" b="1" i="1" dirty="0" smtClean="0">
                <a:solidFill>
                  <a:srgbClr val="C00000"/>
                </a:solidFill>
              </a:rPr>
              <a:t>скрипка</a:t>
            </a:r>
            <a:endParaRPr lang="uk-UA" sz="9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 r="2500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357166"/>
            <a:ext cx="71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FF99"/>
                </a:solidFill>
              </a:rPr>
              <a:t>Скрипка мала широкі можливості для вираження людських емоцій. </a:t>
            </a:r>
          </a:p>
          <a:p>
            <a:r>
              <a:rPr lang="uk-UA" sz="3200" b="1" i="1" dirty="0" smtClean="0">
                <a:solidFill>
                  <a:srgbClr val="FFFF99"/>
                </a:solidFill>
              </a:rPr>
              <a:t>Віртуози-скрипалі знаходили нові ефектні прийоми виконавської </a:t>
            </a:r>
          </a:p>
          <a:p>
            <a:r>
              <a:rPr lang="uk-UA" sz="3200" b="1" i="1" dirty="0" smtClean="0">
                <a:solidFill>
                  <a:srgbClr val="FFFF99"/>
                </a:solidFill>
              </a:rPr>
              <a:t>техніки</a:t>
            </a:r>
            <a:endParaRPr lang="uk-UA" sz="3200" b="1" i="1" dirty="0">
              <a:solidFill>
                <a:srgbClr val="FFFF99"/>
              </a:solidFill>
            </a:endParaRPr>
          </a:p>
        </p:txBody>
      </p:sp>
      <p:pic>
        <p:nvPicPr>
          <p:cNvPr id="5" name="Роксолана-SKRIP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00166" y="4929198"/>
            <a:ext cx="107157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 t="3043" b="9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a-vivaldi_-_elfiyskaya-noc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5857892"/>
            <a:ext cx="795342" cy="79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