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2" r:id="rId3"/>
  </p:sldMasterIdLst>
  <p:notesMasterIdLst>
    <p:notesMasterId r:id="rId19"/>
  </p:notesMasterIdLst>
  <p:sldIdLst>
    <p:sldId id="355" r:id="rId4"/>
    <p:sldId id="328" r:id="rId5"/>
    <p:sldId id="287" r:id="rId6"/>
    <p:sldId id="354" r:id="rId7"/>
    <p:sldId id="360" r:id="rId8"/>
    <p:sldId id="330" r:id="rId9"/>
    <p:sldId id="331" r:id="rId10"/>
    <p:sldId id="278" r:id="rId11"/>
    <p:sldId id="281" r:id="rId12"/>
    <p:sldId id="336" r:id="rId13"/>
    <p:sldId id="334" r:id="rId14"/>
    <p:sldId id="323" r:id="rId15"/>
    <p:sldId id="333" r:id="rId16"/>
    <p:sldId id="302" r:id="rId17"/>
    <p:sldId id="352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61838"/>
    <a:srgbClr val="3B036D"/>
    <a:srgbClr val="0F127B"/>
    <a:srgbClr val="050943"/>
    <a:srgbClr val="11222D"/>
    <a:srgbClr val="012525"/>
    <a:srgbClr val="002600"/>
    <a:srgbClr val="032901"/>
    <a:srgbClr val="0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4660"/>
  </p:normalViewPr>
  <p:slideViewPr>
    <p:cSldViewPr>
      <p:cViewPr>
        <p:scale>
          <a:sx n="50" d="100"/>
          <a:sy n="50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3" Type="http://schemas.openxmlformats.org/officeDocument/2006/relationships/slideMaster" Target="slideMasters/slideMaster3.xml" /><Relationship Id="rId21" Type="http://schemas.openxmlformats.org/officeDocument/2006/relationships/viewProps" Target="view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tableStyles" Target="tableStyles.xml" /><Relationship Id="rId10" Type="http://schemas.openxmlformats.org/officeDocument/2006/relationships/slide" Target="slides/slide7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/>
              <a:t>Образец текста</a:t>
            </a:r>
          </a:p>
          <a:p>
            <a:pPr lvl="1"/>
            <a:r>
              <a:rPr lang="uk-UA" noProof="0"/>
              <a:t>Второй уровень</a:t>
            </a:r>
          </a:p>
          <a:p>
            <a:pPr lvl="2"/>
            <a:r>
              <a:rPr lang="uk-UA" noProof="0"/>
              <a:t>Третий уровень</a:t>
            </a:r>
          </a:p>
          <a:p>
            <a:pPr lvl="3"/>
            <a:r>
              <a:rPr lang="uk-UA" noProof="0"/>
              <a:t>Четвертый уровень</a:t>
            </a:r>
          </a:p>
          <a:p>
            <a:pPr lvl="4"/>
            <a:r>
              <a:rPr lang="uk-UA" noProof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B97A53-9809-482B-8D37-771CF30A20B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5C4E5-7F47-4048-AF2E-F25234624F22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08BC1E-83B8-45DE-91CE-259DCF363887}" type="slidenum">
              <a:rPr lang="uk-UA" sz="1200"/>
              <a:pPr algn="r"/>
              <a:t>12</a:t>
            </a:fld>
            <a:endParaRPr lang="uk-UA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79F5-1306-419B-8D04-07745D6A0E4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A30E9-5A8B-4102-8DB6-BDB51CFE7C1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7EFF-53CA-4336-909C-B9E9DD16833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C4C0A-FD63-42B4-8A29-2E81DB0DA62E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5FEE-74DD-4B80-A820-B3D64DEDB7BE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A08BB-C78A-49CA-B5BF-7E9181F63A19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1A6CC-9095-47C2-B5F1-3D7D87E7B873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8FD1C-81E9-4228-9C41-E62EBD9AE3F7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6C6F-EF9C-4F76-80AB-6E415B16311A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7B1FC3-DD90-4C13-86C4-94650EF0DF0D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4C767-84C1-40B0-9318-C8CEA70E5A54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D68C-C66F-4EC1-8012-71C65F82B91B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041E4-EE20-4797-9295-895F24C4073A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4A41C-8270-4475-A809-6135991339D9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B334B-CC86-4867-958F-239739CC5604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94DF-EC17-4551-8906-72B584C4B2E1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0F009-F858-4A8A-98AB-75C87A97D7D5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F65F3-6203-4CEE-BD08-B434872D21DB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29418-8A64-42C7-88A4-666B74A4791C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4A34D-686E-4925-B7CD-62BEA344802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D516C-3345-4495-8EE4-8A676F557EC6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360AA-2443-43B0-BBB7-3E2ED02CF491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3E3DF-B7DB-427C-A56B-9A66B931E9B1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D3986-69CC-4F29-828A-0F5877330A1C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B4748-136B-4F47-8762-E26E0C09F522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34643-4010-4B52-A047-1722312F31A2}" type="slidenum">
              <a:rPr lang="uk-UA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CF72-263B-46C0-9613-50195C30B48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3D08-0B52-4C01-9EE6-7419B5DFD0C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BF91-F7B4-4994-B1C3-1758DDB9BB4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C30F-98B8-4E1C-989A-F3449C28D91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73231-6E3F-4616-BAF8-A4E7555AD68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DA4A-86A2-4958-9CD4-379585E7584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D948-2CA5-4C6E-BAA5-3E8694845BB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5F90-352A-4891-97B2-D7734A88489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A0EA-CA1D-4724-80C1-FE530068216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DD16-1436-45DA-B0F7-6D9EEECDE31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A3BA3-FD48-4B33-974D-886EF6DC1C6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14E3-9171-4395-A239-532EE418ECE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F1E8-9486-43C6-80F8-53F0F374048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7F33F-1AF6-4F24-B4DA-78D93158998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17B13-27C2-4280-820F-F049CCEB147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53AF-68B6-4FBA-9E47-C26795E634C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328B-5B0B-4D0A-A59E-76453E47077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DA15-4350-48A0-9492-E645F44B6F0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7525D1-A2F6-43F6-8AC3-8CB50D07CD3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4EF9D1B-711F-4AF3-9AB6-4350F0CFA3BD}" type="datetimeFigureOut">
              <a:rPr lang="uk-UA"/>
              <a:pPr/>
              <a:t>13.01.2021</a:t>
            </a:fld>
            <a:endParaRPr lang="uk-UA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DE605A-3D6A-4B96-BD85-010FBE9598B6}" type="slidenum">
              <a:rPr lang="uk-UA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8695E8-17D6-40DB-AB5F-BAF6BB13B06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9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7" Type="http://schemas.openxmlformats.org/officeDocument/2006/relationships/image" Target="../media/image24.wmf" /><Relationship Id="rId2" Type="http://schemas.openxmlformats.org/officeDocument/2006/relationships/slideLayout" Target="../slideLayouts/slideLayout18.xml" /><Relationship Id="rId1" Type="http://schemas.openxmlformats.org/officeDocument/2006/relationships/audio" Target="../media/audio1.bin" /><Relationship Id="rId6" Type="http://schemas.openxmlformats.org/officeDocument/2006/relationships/image" Target="../media/image23.png" /><Relationship Id="rId5" Type="http://schemas.openxmlformats.org/officeDocument/2006/relationships/image" Target="../media/image22.gif" /><Relationship Id="rId4" Type="http://schemas.openxmlformats.org/officeDocument/2006/relationships/image" Target="../media/image21.gi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hyperlink" Target="&#1082;&#1110;&#1083;&#1100;&#1082;&#1110;&#1089;&#1090;&#1100;%20&#1088;&#1077;&#1095;&#1086;&#1074;&#1080;&#1085;&#1080;.avi" TargetMode="Externa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11.jpe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ва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143000"/>
            <a:ext cx="5105400" cy="3430588"/>
          </a:xfrm>
          <a:prstGeom prst="rect">
            <a:avLst/>
          </a:prstGeom>
          <a:noFill/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524000" y="45720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66FFFF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Одиниця кількості </a:t>
            </a:r>
            <a:r>
              <a:rPr lang="uk-UA" sz="2800">
                <a:solidFill>
                  <a:srgbClr val="00FFFF"/>
                </a:solidFill>
              </a:rPr>
              <a:t>моль  </a:t>
            </a:r>
            <a:r>
              <a:rPr lang="uk-UA" sz="2800">
                <a:solidFill>
                  <a:schemeClr val="bg1"/>
                </a:solidFill>
              </a:rPr>
              <a:t>має  масу, 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яку  називають  </a:t>
            </a:r>
            <a:r>
              <a:rPr lang="uk-UA" sz="2800">
                <a:solidFill>
                  <a:srgbClr val="00FFFF"/>
                </a:solidFill>
              </a:rPr>
              <a:t>молярною.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43000" y="5638800"/>
            <a:ext cx="7086600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>
                <a:solidFill>
                  <a:schemeClr val="tx1"/>
                </a:solidFill>
              </a:rPr>
              <a:t> </a:t>
            </a:r>
            <a:r>
              <a:rPr lang="uk-UA" sz="2800" b="1">
                <a:solidFill>
                  <a:schemeClr val="tx1"/>
                </a:solidFill>
              </a:rPr>
              <a:t>Позначається </a:t>
            </a:r>
            <a:r>
              <a:rPr lang="uk-UA" sz="2800">
                <a:solidFill>
                  <a:schemeClr val="tx1"/>
                </a:solidFill>
              </a:rPr>
              <a:t>(латинською літерою) </a:t>
            </a:r>
            <a:r>
              <a:rPr lang="uk-UA" sz="2800" b="1">
                <a:solidFill>
                  <a:schemeClr val="tx1"/>
                </a:solidFill>
              </a:rPr>
              <a:t>М </a:t>
            </a:r>
            <a:r>
              <a:rPr lang="uk-UA" sz="2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448" name="WordArt 34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592888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uk-UA" b="1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07763" dir="13500000" algn="ctr" rotWithShape="0">
                    <a:srgbClr val="198AE7">
                      <a:alpha val="50000"/>
                    </a:srgbClr>
                  </a:outerShdw>
                </a:effectLst>
                <a:latin typeface="Monotype Corsiva"/>
              </a:rPr>
              <a:t>Молярна маса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399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 sz="4000">
                <a:solidFill>
                  <a:srgbClr val="BEFF05"/>
                </a:solidFill>
              </a:rPr>
              <a:t>  Що як позначається</a:t>
            </a:r>
            <a:endParaRPr lang="uk-UA" sz="4000">
              <a:solidFill>
                <a:srgbClr val="BEFF05"/>
              </a:solidFill>
            </a:endParaRP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gray">
          <a:xfrm>
            <a:off x="2514600" y="1371600"/>
            <a:ext cx="83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5"/>
              </a:avLst>
            </a:prstTxWarp>
          </a:bodyPr>
          <a:lstStyle/>
          <a:p>
            <a:pPr algn="ctr"/>
            <a:r>
              <a:rPr lang="en-US" sz="60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978EE"/>
                    </a:gs>
                    <a:gs pos="100000">
                      <a:srgbClr val="99CCFF"/>
                    </a:gs>
                  </a:gsLst>
                  <a:lin ang="0" scaled="1"/>
                </a:gradFill>
                <a:latin typeface="Palatino Linotype"/>
              </a:rPr>
              <a:t>m</a:t>
            </a:r>
            <a:endParaRPr lang="uk-UA" sz="6000" b="1" kern="1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978EE"/>
                  </a:gs>
                  <a:gs pos="100000">
                    <a:srgbClr val="99CCFF"/>
                  </a:gs>
                </a:gsLst>
                <a:lin ang="0" scaled="1"/>
              </a:gradFill>
              <a:latin typeface="Palatino Linotype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495800" y="1524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962400" y="1295400"/>
            <a:ext cx="4876800" cy="641350"/>
          </a:xfrm>
          <a:prstGeom prst="rect">
            <a:avLst/>
          </a:prstGeom>
          <a:noFill/>
          <a:ln w="12700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bg1"/>
                </a:solidFill>
              </a:rPr>
              <a:t>маса порції речовини</a:t>
            </a:r>
          </a:p>
        </p:txBody>
      </p:sp>
      <p:grpSp>
        <p:nvGrpSpPr>
          <p:cNvPr id="18438" name="Group 8"/>
          <p:cNvGrpSpPr>
            <a:grpSpLocks/>
          </p:cNvGrpSpPr>
          <p:nvPr/>
        </p:nvGrpSpPr>
        <p:grpSpPr bwMode="auto">
          <a:xfrm>
            <a:off x="838200" y="1066800"/>
            <a:ext cx="304800" cy="304800"/>
            <a:chOff x="2109" y="3612"/>
            <a:chExt cx="227" cy="227"/>
          </a:xfrm>
        </p:grpSpPr>
        <p:sp>
          <p:nvSpPr>
            <p:cNvPr id="18563" name="Oval 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64" name="Oval 1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39" name="Group 11"/>
          <p:cNvGrpSpPr>
            <a:grpSpLocks/>
          </p:cNvGrpSpPr>
          <p:nvPr/>
        </p:nvGrpSpPr>
        <p:grpSpPr bwMode="auto">
          <a:xfrm>
            <a:off x="1066800" y="1219200"/>
            <a:ext cx="304800" cy="304800"/>
            <a:chOff x="2109" y="3612"/>
            <a:chExt cx="227" cy="227"/>
          </a:xfrm>
        </p:grpSpPr>
        <p:sp>
          <p:nvSpPr>
            <p:cNvPr id="18561" name="Oval 1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62" name="Oval 1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0" name="Group 14"/>
          <p:cNvGrpSpPr>
            <a:grpSpLocks/>
          </p:cNvGrpSpPr>
          <p:nvPr/>
        </p:nvGrpSpPr>
        <p:grpSpPr bwMode="auto">
          <a:xfrm>
            <a:off x="914400" y="1295400"/>
            <a:ext cx="304800" cy="304800"/>
            <a:chOff x="2109" y="3612"/>
            <a:chExt cx="227" cy="227"/>
          </a:xfrm>
        </p:grpSpPr>
        <p:sp>
          <p:nvSpPr>
            <p:cNvPr id="18559" name="Oval 1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60" name="Oval 1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1" name="Group 17"/>
          <p:cNvGrpSpPr>
            <a:grpSpLocks/>
          </p:cNvGrpSpPr>
          <p:nvPr/>
        </p:nvGrpSpPr>
        <p:grpSpPr bwMode="auto">
          <a:xfrm>
            <a:off x="685800" y="1219200"/>
            <a:ext cx="304800" cy="304800"/>
            <a:chOff x="2109" y="3612"/>
            <a:chExt cx="227" cy="227"/>
          </a:xfrm>
        </p:grpSpPr>
        <p:sp>
          <p:nvSpPr>
            <p:cNvPr id="18557" name="Oval 1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58" name="Oval 1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2" name="Group 20"/>
          <p:cNvGrpSpPr>
            <a:grpSpLocks/>
          </p:cNvGrpSpPr>
          <p:nvPr/>
        </p:nvGrpSpPr>
        <p:grpSpPr bwMode="auto">
          <a:xfrm>
            <a:off x="533400" y="1371600"/>
            <a:ext cx="304800" cy="304800"/>
            <a:chOff x="2109" y="3612"/>
            <a:chExt cx="227" cy="227"/>
          </a:xfrm>
        </p:grpSpPr>
        <p:sp>
          <p:nvSpPr>
            <p:cNvPr id="18555" name="Oval 2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56" name="Oval 2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3" name="Group 23"/>
          <p:cNvGrpSpPr>
            <a:grpSpLocks/>
          </p:cNvGrpSpPr>
          <p:nvPr/>
        </p:nvGrpSpPr>
        <p:grpSpPr bwMode="auto">
          <a:xfrm>
            <a:off x="762000" y="1447800"/>
            <a:ext cx="304800" cy="304800"/>
            <a:chOff x="2109" y="3612"/>
            <a:chExt cx="227" cy="227"/>
          </a:xfrm>
        </p:grpSpPr>
        <p:sp>
          <p:nvSpPr>
            <p:cNvPr id="18553" name="Oval 2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54" name="Oval 2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4" name="Group 26"/>
          <p:cNvGrpSpPr>
            <a:grpSpLocks/>
          </p:cNvGrpSpPr>
          <p:nvPr/>
        </p:nvGrpSpPr>
        <p:grpSpPr bwMode="auto">
          <a:xfrm>
            <a:off x="990600" y="1524000"/>
            <a:ext cx="304800" cy="304800"/>
            <a:chOff x="2109" y="3612"/>
            <a:chExt cx="227" cy="227"/>
          </a:xfrm>
        </p:grpSpPr>
        <p:sp>
          <p:nvSpPr>
            <p:cNvPr id="18551" name="Oval 2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52" name="Oval 2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5" name="Group 29"/>
          <p:cNvGrpSpPr>
            <a:grpSpLocks/>
          </p:cNvGrpSpPr>
          <p:nvPr/>
        </p:nvGrpSpPr>
        <p:grpSpPr bwMode="auto">
          <a:xfrm>
            <a:off x="1219200" y="1447800"/>
            <a:ext cx="304800" cy="304800"/>
            <a:chOff x="2109" y="3612"/>
            <a:chExt cx="227" cy="227"/>
          </a:xfrm>
        </p:grpSpPr>
        <p:sp>
          <p:nvSpPr>
            <p:cNvPr id="18549" name="Oval 3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50" name="Oval 3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6" name="Group 32"/>
          <p:cNvGrpSpPr>
            <a:grpSpLocks/>
          </p:cNvGrpSpPr>
          <p:nvPr/>
        </p:nvGrpSpPr>
        <p:grpSpPr bwMode="auto">
          <a:xfrm>
            <a:off x="381000" y="1600200"/>
            <a:ext cx="304800" cy="304800"/>
            <a:chOff x="2109" y="3612"/>
            <a:chExt cx="227" cy="227"/>
          </a:xfrm>
        </p:grpSpPr>
        <p:sp>
          <p:nvSpPr>
            <p:cNvPr id="18547" name="Oval 3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48" name="Oval 3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7" name="Group 35"/>
          <p:cNvGrpSpPr>
            <a:grpSpLocks/>
          </p:cNvGrpSpPr>
          <p:nvPr/>
        </p:nvGrpSpPr>
        <p:grpSpPr bwMode="auto">
          <a:xfrm>
            <a:off x="533400" y="1676400"/>
            <a:ext cx="381000" cy="304800"/>
            <a:chOff x="2109" y="3612"/>
            <a:chExt cx="227" cy="227"/>
          </a:xfrm>
        </p:grpSpPr>
        <p:sp>
          <p:nvSpPr>
            <p:cNvPr id="18545" name="Oval 3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46" name="Oval 37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8" name="Group 38"/>
          <p:cNvGrpSpPr>
            <a:grpSpLocks/>
          </p:cNvGrpSpPr>
          <p:nvPr/>
        </p:nvGrpSpPr>
        <p:grpSpPr bwMode="auto">
          <a:xfrm>
            <a:off x="990600" y="1676400"/>
            <a:ext cx="304800" cy="304800"/>
            <a:chOff x="2109" y="3612"/>
            <a:chExt cx="227" cy="227"/>
          </a:xfrm>
        </p:grpSpPr>
        <p:sp>
          <p:nvSpPr>
            <p:cNvPr id="18543" name="Oval 3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44" name="Oval 4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49" name="Group 41"/>
          <p:cNvGrpSpPr>
            <a:grpSpLocks/>
          </p:cNvGrpSpPr>
          <p:nvPr/>
        </p:nvGrpSpPr>
        <p:grpSpPr bwMode="auto">
          <a:xfrm>
            <a:off x="838200" y="1676400"/>
            <a:ext cx="304800" cy="304800"/>
            <a:chOff x="2109" y="3612"/>
            <a:chExt cx="227" cy="227"/>
          </a:xfrm>
        </p:grpSpPr>
        <p:sp>
          <p:nvSpPr>
            <p:cNvPr id="18541" name="Oval 4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42" name="Oval 4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0" name="Group 44"/>
          <p:cNvGrpSpPr>
            <a:grpSpLocks/>
          </p:cNvGrpSpPr>
          <p:nvPr/>
        </p:nvGrpSpPr>
        <p:grpSpPr bwMode="auto">
          <a:xfrm>
            <a:off x="1143000" y="1676400"/>
            <a:ext cx="304800" cy="304800"/>
            <a:chOff x="2109" y="3612"/>
            <a:chExt cx="227" cy="227"/>
          </a:xfrm>
        </p:grpSpPr>
        <p:sp>
          <p:nvSpPr>
            <p:cNvPr id="18539" name="Oval 4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40" name="Oval 4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1" name="Group 47"/>
          <p:cNvGrpSpPr>
            <a:grpSpLocks/>
          </p:cNvGrpSpPr>
          <p:nvPr/>
        </p:nvGrpSpPr>
        <p:grpSpPr bwMode="auto">
          <a:xfrm>
            <a:off x="1295400" y="1676400"/>
            <a:ext cx="304800" cy="304800"/>
            <a:chOff x="2109" y="3612"/>
            <a:chExt cx="227" cy="227"/>
          </a:xfrm>
        </p:grpSpPr>
        <p:sp>
          <p:nvSpPr>
            <p:cNvPr id="18537" name="Oval 4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38" name="Oval 4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2" name="Group 50"/>
          <p:cNvGrpSpPr>
            <a:grpSpLocks/>
          </p:cNvGrpSpPr>
          <p:nvPr/>
        </p:nvGrpSpPr>
        <p:grpSpPr bwMode="auto">
          <a:xfrm>
            <a:off x="1524000" y="1905000"/>
            <a:ext cx="304800" cy="304800"/>
            <a:chOff x="2109" y="3612"/>
            <a:chExt cx="227" cy="227"/>
          </a:xfrm>
        </p:grpSpPr>
        <p:sp>
          <p:nvSpPr>
            <p:cNvPr id="18535" name="Oval 5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36" name="Oval 5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3" name="Group 53"/>
          <p:cNvGrpSpPr>
            <a:grpSpLocks/>
          </p:cNvGrpSpPr>
          <p:nvPr/>
        </p:nvGrpSpPr>
        <p:grpSpPr bwMode="auto">
          <a:xfrm>
            <a:off x="1295400" y="1905000"/>
            <a:ext cx="304800" cy="304800"/>
            <a:chOff x="2109" y="3612"/>
            <a:chExt cx="227" cy="227"/>
          </a:xfrm>
        </p:grpSpPr>
        <p:sp>
          <p:nvSpPr>
            <p:cNvPr id="18533" name="Oval 5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34" name="Oval 5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4" name="Group 56"/>
          <p:cNvGrpSpPr>
            <a:grpSpLocks/>
          </p:cNvGrpSpPr>
          <p:nvPr/>
        </p:nvGrpSpPr>
        <p:grpSpPr bwMode="auto">
          <a:xfrm>
            <a:off x="990600" y="1905000"/>
            <a:ext cx="381000" cy="304800"/>
            <a:chOff x="2109" y="3612"/>
            <a:chExt cx="227" cy="227"/>
          </a:xfrm>
        </p:grpSpPr>
        <p:sp>
          <p:nvSpPr>
            <p:cNvPr id="18531" name="Oval 5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32" name="Oval 5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5" name="Group 59"/>
          <p:cNvGrpSpPr>
            <a:grpSpLocks/>
          </p:cNvGrpSpPr>
          <p:nvPr/>
        </p:nvGrpSpPr>
        <p:grpSpPr bwMode="auto">
          <a:xfrm>
            <a:off x="762000" y="1905000"/>
            <a:ext cx="304800" cy="304800"/>
            <a:chOff x="2109" y="3612"/>
            <a:chExt cx="227" cy="227"/>
          </a:xfrm>
        </p:grpSpPr>
        <p:sp>
          <p:nvSpPr>
            <p:cNvPr id="18529" name="Oval 6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30" name="Oval 6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6" name="Group 62"/>
          <p:cNvGrpSpPr>
            <a:grpSpLocks/>
          </p:cNvGrpSpPr>
          <p:nvPr/>
        </p:nvGrpSpPr>
        <p:grpSpPr bwMode="auto">
          <a:xfrm>
            <a:off x="609600" y="1905000"/>
            <a:ext cx="304800" cy="304800"/>
            <a:chOff x="2109" y="3612"/>
            <a:chExt cx="227" cy="227"/>
          </a:xfrm>
        </p:grpSpPr>
        <p:sp>
          <p:nvSpPr>
            <p:cNvPr id="18527" name="Oval 6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28" name="Oval 6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7" name="Group 65"/>
          <p:cNvGrpSpPr>
            <a:grpSpLocks/>
          </p:cNvGrpSpPr>
          <p:nvPr/>
        </p:nvGrpSpPr>
        <p:grpSpPr bwMode="auto">
          <a:xfrm>
            <a:off x="457200" y="1905000"/>
            <a:ext cx="304800" cy="304800"/>
            <a:chOff x="2109" y="3612"/>
            <a:chExt cx="227" cy="227"/>
          </a:xfrm>
        </p:grpSpPr>
        <p:sp>
          <p:nvSpPr>
            <p:cNvPr id="18525" name="Oval 6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26" name="Oval 67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8" name="Group 68"/>
          <p:cNvGrpSpPr>
            <a:grpSpLocks/>
          </p:cNvGrpSpPr>
          <p:nvPr/>
        </p:nvGrpSpPr>
        <p:grpSpPr bwMode="auto">
          <a:xfrm>
            <a:off x="304800" y="1752600"/>
            <a:ext cx="304800" cy="304800"/>
            <a:chOff x="2109" y="3612"/>
            <a:chExt cx="227" cy="227"/>
          </a:xfrm>
        </p:grpSpPr>
        <p:sp>
          <p:nvSpPr>
            <p:cNvPr id="18523" name="Oval 6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24" name="Oval 7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59" name="Group 71"/>
          <p:cNvGrpSpPr>
            <a:grpSpLocks/>
          </p:cNvGrpSpPr>
          <p:nvPr/>
        </p:nvGrpSpPr>
        <p:grpSpPr bwMode="auto">
          <a:xfrm>
            <a:off x="228600" y="1905000"/>
            <a:ext cx="304800" cy="304800"/>
            <a:chOff x="2109" y="3612"/>
            <a:chExt cx="227" cy="227"/>
          </a:xfrm>
        </p:grpSpPr>
        <p:sp>
          <p:nvSpPr>
            <p:cNvPr id="18521" name="Oval 7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22" name="Oval 7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60" name="Group 74"/>
          <p:cNvGrpSpPr>
            <a:grpSpLocks/>
          </p:cNvGrpSpPr>
          <p:nvPr/>
        </p:nvGrpSpPr>
        <p:grpSpPr bwMode="auto">
          <a:xfrm>
            <a:off x="228600" y="2133600"/>
            <a:ext cx="304800" cy="304800"/>
            <a:chOff x="2109" y="3612"/>
            <a:chExt cx="227" cy="227"/>
          </a:xfrm>
        </p:grpSpPr>
        <p:sp>
          <p:nvSpPr>
            <p:cNvPr id="18519" name="Oval 7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20" name="Oval 7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61" name="Group 77"/>
          <p:cNvGrpSpPr>
            <a:grpSpLocks/>
          </p:cNvGrpSpPr>
          <p:nvPr/>
        </p:nvGrpSpPr>
        <p:grpSpPr bwMode="auto">
          <a:xfrm>
            <a:off x="457200" y="2133600"/>
            <a:ext cx="304800" cy="304800"/>
            <a:chOff x="2109" y="3612"/>
            <a:chExt cx="227" cy="227"/>
          </a:xfrm>
        </p:grpSpPr>
        <p:sp>
          <p:nvSpPr>
            <p:cNvPr id="18517" name="Oval 7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18" name="Oval 7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62" name="Group 80"/>
          <p:cNvGrpSpPr>
            <a:grpSpLocks/>
          </p:cNvGrpSpPr>
          <p:nvPr/>
        </p:nvGrpSpPr>
        <p:grpSpPr bwMode="auto">
          <a:xfrm>
            <a:off x="685800" y="2133600"/>
            <a:ext cx="381000" cy="304800"/>
            <a:chOff x="2109" y="3612"/>
            <a:chExt cx="227" cy="227"/>
          </a:xfrm>
        </p:grpSpPr>
        <p:sp>
          <p:nvSpPr>
            <p:cNvPr id="18515" name="Oval 8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16" name="Oval 8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63" name="Group 83"/>
          <p:cNvGrpSpPr>
            <a:grpSpLocks/>
          </p:cNvGrpSpPr>
          <p:nvPr/>
        </p:nvGrpSpPr>
        <p:grpSpPr bwMode="auto">
          <a:xfrm>
            <a:off x="990600" y="2133600"/>
            <a:ext cx="381000" cy="304800"/>
            <a:chOff x="2109" y="3612"/>
            <a:chExt cx="227" cy="227"/>
          </a:xfrm>
        </p:grpSpPr>
        <p:sp>
          <p:nvSpPr>
            <p:cNvPr id="18513" name="Oval 8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14" name="Oval 8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64" name="Group 86"/>
          <p:cNvGrpSpPr>
            <a:grpSpLocks/>
          </p:cNvGrpSpPr>
          <p:nvPr/>
        </p:nvGrpSpPr>
        <p:grpSpPr bwMode="auto">
          <a:xfrm>
            <a:off x="1219200" y="2133600"/>
            <a:ext cx="381000" cy="304800"/>
            <a:chOff x="2109" y="3612"/>
            <a:chExt cx="227" cy="227"/>
          </a:xfrm>
        </p:grpSpPr>
        <p:sp>
          <p:nvSpPr>
            <p:cNvPr id="18511" name="Oval 8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12" name="Oval 8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65" name="Group 89"/>
          <p:cNvGrpSpPr>
            <a:grpSpLocks/>
          </p:cNvGrpSpPr>
          <p:nvPr/>
        </p:nvGrpSpPr>
        <p:grpSpPr bwMode="auto">
          <a:xfrm>
            <a:off x="1524000" y="2133600"/>
            <a:ext cx="381000" cy="304800"/>
            <a:chOff x="2109" y="3612"/>
            <a:chExt cx="227" cy="227"/>
          </a:xfrm>
        </p:grpSpPr>
        <p:sp>
          <p:nvSpPr>
            <p:cNvPr id="18509" name="Oval 9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10" name="Oval 9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66" name="Group 92"/>
          <p:cNvGrpSpPr>
            <a:grpSpLocks/>
          </p:cNvGrpSpPr>
          <p:nvPr/>
        </p:nvGrpSpPr>
        <p:grpSpPr bwMode="auto">
          <a:xfrm>
            <a:off x="0" y="2133600"/>
            <a:ext cx="381000" cy="304800"/>
            <a:chOff x="2109" y="3612"/>
            <a:chExt cx="227" cy="227"/>
          </a:xfrm>
        </p:grpSpPr>
        <p:sp>
          <p:nvSpPr>
            <p:cNvPr id="18507" name="Oval 9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08" name="Oval 9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sp>
        <p:nvSpPr>
          <p:cNvPr id="96351" name="WordArt 95"/>
          <p:cNvSpPr>
            <a:spLocks noChangeArrowheads="1" noChangeShapeType="1" noTextEdit="1"/>
          </p:cNvSpPr>
          <p:nvPr/>
        </p:nvSpPr>
        <p:spPr bwMode="gray">
          <a:xfrm>
            <a:off x="3048000" y="2819400"/>
            <a:ext cx="121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5"/>
              </a:avLst>
            </a:prstTxWarp>
          </a:bodyPr>
          <a:lstStyle/>
          <a:p>
            <a:pPr algn="ctr"/>
            <a:r>
              <a:rPr lang="uk-UA" sz="60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978EE"/>
                    </a:gs>
                    <a:gs pos="100000">
                      <a:srgbClr val="99CCFF"/>
                    </a:gs>
                  </a:gsLst>
                  <a:lin ang="0" scaled="1"/>
                </a:gradFill>
                <a:latin typeface="Palatino Linotype"/>
              </a:rPr>
              <a:t>М</a:t>
            </a:r>
          </a:p>
        </p:txBody>
      </p:sp>
      <p:grpSp>
        <p:nvGrpSpPr>
          <p:cNvPr id="18468" name="Group 96"/>
          <p:cNvGrpSpPr>
            <a:grpSpLocks/>
          </p:cNvGrpSpPr>
          <p:nvPr/>
        </p:nvGrpSpPr>
        <p:grpSpPr bwMode="auto">
          <a:xfrm>
            <a:off x="1371600" y="1752600"/>
            <a:ext cx="304800" cy="304800"/>
            <a:chOff x="2109" y="3612"/>
            <a:chExt cx="227" cy="227"/>
          </a:xfrm>
        </p:grpSpPr>
        <p:sp>
          <p:nvSpPr>
            <p:cNvPr id="18505" name="Oval 9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06" name="Oval 9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69" name="Group 99"/>
          <p:cNvGrpSpPr>
            <a:grpSpLocks/>
          </p:cNvGrpSpPr>
          <p:nvPr/>
        </p:nvGrpSpPr>
        <p:grpSpPr bwMode="auto">
          <a:xfrm>
            <a:off x="990600" y="1676400"/>
            <a:ext cx="304800" cy="304800"/>
            <a:chOff x="2109" y="3612"/>
            <a:chExt cx="227" cy="227"/>
          </a:xfrm>
        </p:grpSpPr>
        <p:sp>
          <p:nvSpPr>
            <p:cNvPr id="18503" name="Oval 10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04" name="Oval 10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70" name="Group 102"/>
          <p:cNvGrpSpPr>
            <a:grpSpLocks/>
          </p:cNvGrpSpPr>
          <p:nvPr/>
        </p:nvGrpSpPr>
        <p:grpSpPr bwMode="auto">
          <a:xfrm>
            <a:off x="609600" y="1524000"/>
            <a:ext cx="304800" cy="304800"/>
            <a:chOff x="2109" y="3612"/>
            <a:chExt cx="227" cy="227"/>
          </a:xfrm>
        </p:grpSpPr>
        <p:sp>
          <p:nvSpPr>
            <p:cNvPr id="18501" name="Oval 10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02" name="Oval 10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71" name="Group 105"/>
          <p:cNvGrpSpPr>
            <a:grpSpLocks/>
          </p:cNvGrpSpPr>
          <p:nvPr/>
        </p:nvGrpSpPr>
        <p:grpSpPr bwMode="auto">
          <a:xfrm>
            <a:off x="762000" y="1752600"/>
            <a:ext cx="304800" cy="304800"/>
            <a:chOff x="2109" y="3612"/>
            <a:chExt cx="227" cy="227"/>
          </a:xfrm>
        </p:grpSpPr>
        <p:sp>
          <p:nvSpPr>
            <p:cNvPr id="18499" name="Oval 10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500" name="Oval 107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72" name="Group 108"/>
          <p:cNvGrpSpPr>
            <a:grpSpLocks/>
          </p:cNvGrpSpPr>
          <p:nvPr/>
        </p:nvGrpSpPr>
        <p:grpSpPr bwMode="auto">
          <a:xfrm>
            <a:off x="1143000" y="1905000"/>
            <a:ext cx="304800" cy="304800"/>
            <a:chOff x="2109" y="3612"/>
            <a:chExt cx="227" cy="227"/>
          </a:xfrm>
        </p:grpSpPr>
        <p:sp>
          <p:nvSpPr>
            <p:cNvPr id="18497" name="Oval 10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498" name="Oval 11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73" name="Group 111"/>
          <p:cNvGrpSpPr>
            <a:grpSpLocks/>
          </p:cNvGrpSpPr>
          <p:nvPr/>
        </p:nvGrpSpPr>
        <p:grpSpPr bwMode="auto">
          <a:xfrm>
            <a:off x="533400" y="1905000"/>
            <a:ext cx="304800" cy="304800"/>
            <a:chOff x="2109" y="3612"/>
            <a:chExt cx="227" cy="227"/>
          </a:xfrm>
        </p:grpSpPr>
        <p:sp>
          <p:nvSpPr>
            <p:cNvPr id="18495" name="Oval 11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496" name="Oval 11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74" name="Group 114"/>
          <p:cNvGrpSpPr>
            <a:grpSpLocks/>
          </p:cNvGrpSpPr>
          <p:nvPr/>
        </p:nvGrpSpPr>
        <p:grpSpPr bwMode="auto">
          <a:xfrm>
            <a:off x="457200" y="1676400"/>
            <a:ext cx="381000" cy="304800"/>
            <a:chOff x="2109" y="3612"/>
            <a:chExt cx="227" cy="227"/>
          </a:xfrm>
        </p:grpSpPr>
        <p:sp>
          <p:nvSpPr>
            <p:cNvPr id="18493" name="Oval 11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494" name="Oval 11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75" name="Group 117"/>
          <p:cNvGrpSpPr>
            <a:grpSpLocks/>
          </p:cNvGrpSpPr>
          <p:nvPr/>
        </p:nvGrpSpPr>
        <p:grpSpPr bwMode="auto">
          <a:xfrm>
            <a:off x="152400" y="1981200"/>
            <a:ext cx="381000" cy="304800"/>
            <a:chOff x="2109" y="3612"/>
            <a:chExt cx="227" cy="227"/>
          </a:xfrm>
        </p:grpSpPr>
        <p:sp>
          <p:nvSpPr>
            <p:cNvPr id="18491" name="Oval 11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492" name="Oval 11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76" name="Group 120"/>
          <p:cNvGrpSpPr>
            <a:grpSpLocks/>
          </p:cNvGrpSpPr>
          <p:nvPr/>
        </p:nvGrpSpPr>
        <p:grpSpPr bwMode="auto">
          <a:xfrm>
            <a:off x="838200" y="1981200"/>
            <a:ext cx="381000" cy="304800"/>
            <a:chOff x="2109" y="3612"/>
            <a:chExt cx="227" cy="227"/>
          </a:xfrm>
        </p:grpSpPr>
        <p:sp>
          <p:nvSpPr>
            <p:cNvPr id="18489" name="Oval 12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490" name="Oval 12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8477" name="Group 123"/>
          <p:cNvGrpSpPr>
            <a:grpSpLocks/>
          </p:cNvGrpSpPr>
          <p:nvPr/>
        </p:nvGrpSpPr>
        <p:grpSpPr bwMode="auto">
          <a:xfrm>
            <a:off x="533400" y="1981200"/>
            <a:ext cx="381000" cy="304800"/>
            <a:chOff x="2109" y="3612"/>
            <a:chExt cx="227" cy="227"/>
          </a:xfrm>
        </p:grpSpPr>
        <p:sp>
          <p:nvSpPr>
            <p:cNvPr id="18487" name="Oval 124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A6E3F8"/>
                </a:gs>
                <a:gs pos="100000">
                  <a:srgbClr val="516E79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/>
                <a:t> </a:t>
              </a:r>
              <a:br>
                <a:rPr lang="ru-RU" sz="2400" baseline="30000"/>
              </a:br>
              <a:r>
                <a:rPr lang="ru-RU" sz="2400"/>
                <a:t> </a:t>
              </a:r>
              <a:endParaRPr lang="uk-UA" sz="2400"/>
            </a:p>
          </p:txBody>
        </p:sp>
        <p:sp>
          <p:nvSpPr>
            <p:cNvPr id="18488" name="Oval 125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/>
            </a:p>
          </p:txBody>
        </p:sp>
      </p:grpSp>
      <p:pic>
        <p:nvPicPr>
          <p:cNvPr id="96382" name="Picture 126" descr="2003-06-06 07 47 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43200"/>
            <a:ext cx="773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83" name="Text Box 127"/>
          <p:cNvSpPr txBox="1">
            <a:spLocks noChangeArrowheads="1"/>
          </p:cNvSpPr>
          <p:nvPr/>
        </p:nvSpPr>
        <p:spPr bwMode="auto">
          <a:xfrm>
            <a:off x="4419600" y="2667000"/>
            <a:ext cx="4267200" cy="1200329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bg1"/>
                </a:solidFill>
              </a:rPr>
              <a:t>маса одного моля</a:t>
            </a:r>
            <a:br>
              <a:rPr lang="uk-UA" dirty="0">
                <a:solidFill>
                  <a:schemeClr val="accent1"/>
                </a:solidFill>
              </a:rPr>
            </a:br>
            <a:r>
              <a:rPr lang="uk-UA" dirty="0">
                <a:solidFill>
                  <a:srgbClr val="FF5050"/>
                </a:solidFill>
              </a:rPr>
              <a:t>(молярна маса)</a:t>
            </a:r>
          </a:p>
        </p:txBody>
      </p:sp>
      <p:sp>
        <p:nvSpPr>
          <p:cNvPr id="96384" name="Text Box 128"/>
          <p:cNvSpPr txBox="1">
            <a:spLocks noChangeArrowheads="1"/>
          </p:cNvSpPr>
          <p:nvPr/>
        </p:nvSpPr>
        <p:spPr bwMode="auto">
          <a:xfrm>
            <a:off x="3505200" y="4495800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0">
                <a:solidFill>
                  <a:schemeClr val="accent1"/>
                </a:solidFill>
                <a:sym typeface="Symbol" pitchFamily="18" charset="2"/>
              </a:rPr>
              <a:t></a:t>
            </a:r>
          </a:p>
        </p:txBody>
      </p:sp>
      <p:pic>
        <p:nvPicPr>
          <p:cNvPr id="96385" name="Picture 129" descr="2003-06-06 07 47 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773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86" name="Picture 130" descr="2003-06-06 07 47 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181600"/>
            <a:ext cx="773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88" name="Picture 132" descr="2003-06-06 07 47 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410200"/>
            <a:ext cx="773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89" name="Text Box 133"/>
          <p:cNvSpPr txBox="1">
            <a:spLocks noChangeArrowheads="1"/>
          </p:cNvSpPr>
          <p:nvPr/>
        </p:nvSpPr>
        <p:spPr bwMode="auto">
          <a:xfrm>
            <a:off x="4343400" y="4953000"/>
            <a:ext cx="4267200" cy="646113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кількість речовини</a:t>
            </a:r>
          </a:p>
        </p:txBody>
      </p:sp>
      <p:sp>
        <p:nvSpPr>
          <p:cNvPr id="96390" name="Text Box 134"/>
          <p:cNvSpPr txBox="1">
            <a:spLocks noChangeArrowheads="1"/>
          </p:cNvSpPr>
          <p:nvPr/>
        </p:nvSpPr>
        <p:spPr bwMode="auto">
          <a:xfrm>
            <a:off x="228600" y="3886200"/>
            <a:ext cx="2895600" cy="598488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de-DE" sz="3200" baseline="-2500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uk-UA" sz="3200">
                <a:solidFill>
                  <a:schemeClr val="bg1"/>
                </a:solidFill>
                <a:sym typeface="Symbol" pitchFamily="18" charset="2"/>
              </a:rPr>
              <a:t>=</a:t>
            </a:r>
            <a:r>
              <a:rPr lang="de-DE" sz="32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uk-UA" sz="3200">
                <a:solidFill>
                  <a:schemeClr val="bg1"/>
                </a:solidFill>
                <a:sym typeface="Symbol" pitchFamily="18" charset="2"/>
              </a:rPr>
              <a:t>6,02</a:t>
            </a:r>
            <a:r>
              <a:rPr lang="en-US" sz="3200">
                <a:solidFill>
                  <a:schemeClr val="bg1"/>
                </a:solidFill>
                <a:sym typeface="Symbol" pitchFamily="18" charset="2"/>
              </a:rPr>
              <a:t>·</a:t>
            </a:r>
            <a:r>
              <a:rPr lang="uk-UA" sz="3200">
                <a:solidFill>
                  <a:schemeClr val="bg1"/>
                </a:solidFill>
                <a:sym typeface="Symbol" pitchFamily="18" charset="2"/>
              </a:rPr>
              <a:t>10 </a:t>
            </a:r>
            <a:r>
              <a:rPr lang="uk-UA" sz="3200" baseline="30000">
                <a:solidFill>
                  <a:schemeClr val="bg1"/>
                </a:solidFill>
                <a:sym typeface="Symbol" pitchFamily="18" charset="2"/>
              </a:rPr>
              <a:t>23</a:t>
            </a:r>
            <a:endParaRPr lang="en-US" sz="3200" baseline="3000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33" name="Picture 131" descr="2003-06-06 07 47 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638800"/>
            <a:ext cx="773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9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9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3" grpId="0" animBg="1"/>
      <p:bldP spid="96351" grpId="0" animBg="1"/>
      <p:bldP spid="96383" grpId="0" animBg="1"/>
      <p:bldP spid="96384" grpId="0"/>
      <p:bldP spid="96389" grpId="0" animBg="1"/>
      <p:bldP spid="963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2013-06-03 23 47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21336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743200" y="762000"/>
            <a:ext cx="5943600" cy="18097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За формулою обчислюють</a:t>
            </a:r>
            <a:br>
              <a:rPr lang="uk-UA" sz="2800">
                <a:solidFill>
                  <a:schemeClr val="bg1"/>
                </a:solidFill>
              </a:rPr>
            </a:br>
            <a:r>
              <a:rPr lang="uk-UA" sz="28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rgbClr val="66FFFF"/>
                </a:solidFill>
              </a:rPr>
              <a:t>молярну масу</a:t>
            </a:r>
            <a:r>
              <a:rPr lang="uk-UA" sz="2800">
                <a:solidFill>
                  <a:schemeClr val="bg1"/>
                </a:solidFill>
              </a:rPr>
              <a:t> речовини, якщо відома маса порції речовини та кількість речовини у порції</a:t>
            </a:r>
          </a:p>
        </p:txBody>
      </p:sp>
      <p:pic>
        <p:nvPicPr>
          <p:cNvPr id="94214" name="Picture 6" descr="2013-06-03 23 47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2133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743200" y="2743200"/>
            <a:ext cx="5943600" cy="18700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Формула дає змогу обчислювати </a:t>
            </a:r>
            <a:r>
              <a:rPr lang="uk-UA" sz="2800">
                <a:solidFill>
                  <a:srgbClr val="66FFFF"/>
                </a:solidFill>
              </a:rPr>
              <a:t>кількість речовини</a:t>
            </a:r>
            <a:r>
              <a:rPr lang="uk-UA" sz="2800">
                <a:solidFill>
                  <a:schemeClr val="bg1"/>
                </a:solidFill>
              </a:rPr>
              <a:t>, якщо відома маса порції речовини та молярна маса цієї речовини</a:t>
            </a:r>
          </a:p>
        </p:txBody>
      </p:sp>
      <p:pic>
        <p:nvPicPr>
          <p:cNvPr id="94216" name="Picture 8" descr="2013-06-03 23 47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10200"/>
            <a:ext cx="2133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743200" y="4800600"/>
            <a:ext cx="5943600" cy="18700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32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Формула дає змогу обчислювати </a:t>
            </a:r>
            <a:r>
              <a:rPr lang="uk-UA" sz="2800">
                <a:solidFill>
                  <a:srgbClr val="66FFFF"/>
                </a:solidFill>
              </a:rPr>
              <a:t>масу порції</a:t>
            </a:r>
            <a:r>
              <a:rPr lang="uk-UA" sz="2800">
                <a:solidFill>
                  <a:schemeClr val="bg1"/>
                </a:solidFill>
              </a:rPr>
              <a:t> речовини, якщо відомі молекулярна маса речовини та кількість речовини у порції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895600" y="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 sz="4000">
                <a:solidFill>
                  <a:srgbClr val="BEFF05"/>
                </a:solidFill>
              </a:rPr>
              <a:t> Призначення формул</a:t>
            </a:r>
            <a:endParaRPr lang="uk-UA" sz="4000">
              <a:solidFill>
                <a:srgbClr val="BEFF05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5" grpId="0" animBg="1"/>
      <p:bldP spid="942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24000" y="1524000"/>
            <a:ext cx="6096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ysClr val="windowText" lastClr="000000"/>
                </a:solidFill>
              </a:rPr>
              <a:t> 1) 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Mr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ru-RU" sz="2800" b="1" dirty="0">
                <a:solidFill>
                  <a:sysClr val="windowText" lastClr="000000"/>
                </a:solidFill>
              </a:rPr>
              <a:t>(</a:t>
            </a:r>
            <a:r>
              <a:rPr lang="en-US" sz="2800" b="1" dirty="0">
                <a:solidFill>
                  <a:sysClr val="windowText" lastClr="000000"/>
                </a:solidFill>
              </a:rPr>
              <a:t>SO</a:t>
            </a:r>
            <a:r>
              <a:rPr lang="ru-RU" sz="2800" b="1" baseline="-25000" dirty="0">
                <a:solidFill>
                  <a:sysClr val="windowText" lastClr="000000"/>
                </a:solidFill>
              </a:rPr>
              <a:t>2</a:t>
            </a:r>
            <a:r>
              <a:rPr lang="ru-RU" sz="2800" b="1" dirty="0">
                <a:solidFill>
                  <a:sysClr val="windowText" lastClr="000000"/>
                </a:solidFill>
              </a:rPr>
              <a:t>);</a:t>
            </a:r>
            <a:r>
              <a:rPr lang="uk-UA" sz="2800" b="1" dirty="0">
                <a:solidFill>
                  <a:sysClr val="windowText" lastClr="000000"/>
                </a:solidFill>
              </a:rPr>
              <a:t>             а) 64;                     </a:t>
            </a:r>
          </a:p>
          <a:p>
            <a:r>
              <a:rPr lang="uk-UA" sz="2800" b="1" dirty="0">
                <a:solidFill>
                  <a:sysClr val="windowText" lastClr="000000"/>
                </a:solidFill>
              </a:rPr>
              <a:t> 2)    m(SO</a:t>
            </a:r>
            <a:r>
              <a:rPr lang="uk-UA" sz="2800" b="1" baseline="-25000" dirty="0">
                <a:solidFill>
                  <a:sysClr val="windowText" lastClr="000000"/>
                </a:solidFill>
              </a:rPr>
              <a:t>2</a:t>
            </a:r>
            <a:r>
              <a:rPr lang="uk-UA" sz="2800" b="1" dirty="0">
                <a:solidFill>
                  <a:sysClr val="windowText" lastClr="000000"/>
                </a:solidFill>
              </a:rPr>
              <a:t>);             б) 64 </a:t>
            </a:r>
            <a:r>
              <a:rPr lang="uk-UA" sz="2800" b="1" i="1" dirty="0">
                <a:solidFill>
                  <a:sysClr val="windowText" lastClr="000000"/>
                </a:solidFill>
              </a:rPr>
              <a:t>г/моль</a:t>
            </a:r>
            <a:r>
              <a:rPr lang="uk-UA" sz="2800" b="1" dirty="0">
                <a:solidFill>
                  <a:sysClr val="windowText" lastClr="000000"/>
                </a:solidFill>
              </a:rPr>
              <a:t>;</a:t>
            </a:r>
          </a:p>
          <a:p>
            <a:r>
              <a:rPr lang="uk-UA" sz="2800" b="1" dirty="0">
                <a:solidFill>
                  <a:sysClr val="windowText" lastClr="000000"/>
                </a:solidFill>
              </a:rPr>
              <a:t> 3)    M(SO</a:t>
            </a:r>
            <a:r>
              <a:rPr lang="uk-UA" sz="2800" b="1" baseline="-25000" dirty="0">
                <a:solidFill>
                  <a:sysClr val="windowText" lastClr="000000"/>
                </a:solidFill>
              </a:rPr>
              <a:t>2</a:t>
            </a:r>
            <a:r>
              <a:rPr lang="uk-UA" sz="2800" b="1" dirty="0">
                <a:solidFill>
                  <a:sysClr val="windowText" lastClr="000000"/>
                </a:solidFill>
              </a:rPr>
              <a:t>);             в) 64</a:t>
            </a:r>
            <a:r>
              <a:rPr lang="uk-UA" sz="2800" b="1" i="1" dirty="0">
                <a:solidFill>
                  <a:sysClr val="windowText" lastClr="000000"/>
                </a:solidFill>
              </a:rPr>
              <a:t>г</a:t>
            </a:r>
            <a:r>
              <a:rPr lang="uk-UA" sz="2800" b="1" dirty="0">
                <a:solidFill>
                  <a:sysClr val="windowText" lastClr="000000"/>
                </a:solidFill>
              </a:rPr>
              <a:t>;</a:t>
            </a:r>
          </a:p>
          <a:p>
            <a:r>
              <a:rPr lang="uk-UA" sz="2800" b="1" dirty="0">
                <a:solidFill>
                  <a:sysClr val="windowText" lastClr="000000"/>
                </a:solidFill>
              </a:rPr>
              <a:t> 4)     </a:t>
            </a:r>
            <a:r>
              <a:rPr lang="de-DE" sz="2800" b="1" dirty="0">
                <a:solidFill>
                  <a:sysClr val="windowText" lastClr="000000"/>
                </a:solidFill>
                <a:sym typeface="Symbol" pitchFamily="18" charset="2"/>
              </a:rPr>
              <a:t></a:t>
            </a:r>
            <a:r>
              <a:rPr lang="uk-UA" sz="2800" b="1" dirty="0">
                <a:solidFill>
                  <a:sysClr val="windowText" lastClr="000000"/>
                </a:solidFill>
                <a:sym typeface="Symbol" pitchFamily="18" charset="2"/>
              </a:rPr>
              <a:t> </a:t>
            </a:r>
            <a:r>
              <a:rPr lang="uk-UA" sz="2800" b="1" dirty="0">
                <a:solidFill>
                  <a:sysClr val="windowText" lastClr="000000"/>
                </a:solidFill>
              </a:rPr>
              <a:t>(SO</a:t>
            </a:r>
            <a:r>
              <a:rPr lang="uk-UA" sz="2800" b="1" baseline="-25000" dirty="0">
                <a:solidFill>
                  <a:sysClr val="windowText" lastClr="000000"/>
                </a:solidFill>
              </a:rPr>
              <a:t>2</a:t>
            </a:r>
            <a:r>
              <a:rPr lang="uk-UA" sz="2800" b="1" dirty="0">
                <a:solidFill>
                  <a:sysClr val="windowText" lastClr="000000"/>
                </a:solidFill>
              </a:rPr>
              <a:t>);</a:t>
            </a:r>
            <a:r>
              <a:rPr lang="uk-UA" sz="2000" b="1" dirty="0">
                <a:solidFill>
                  <a:sysClr val="windowText" lastClr="000000"/>
                </a:solidFill>
              </a:rPr>
              <a:t>                   </a:t>
            </a:r>
            <a:r>
              <a:rPr lang="uk-UA" sz="2800" b="1" dirty="0">
                <a:solidFill>
                  <a:sysClr val="windowText" lastClr="000000"/>
                </a:solidFill>
              </a:rPr>
              <a:t>г)   3 моль</a:t>
            </a:r>
          </a:p>
        </p:txBody>
      </p:sp>
      <p:sp>
        <p:nvSpPr>
          <p:cNvPr id="80901" name="Text Box 16"/>
          <p:cNvSpPr txBox="1">
            <a:spLocks noChangeArrowheads="1"/>
          </p:cNvSpPr>
          <p:nvPr/>
        </p:nvSpPr>
        <p:spPr bwMode="auto">
          <a:xfrm>
            <a:off x="457200" y="228600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>
                <a:solidFill>
                  <a:srgbClr val="66FFFF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 Завдання: 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знайдіть відповідність та прокоментуйте, що означають такі записи: </a:t>
            </a:r>
          </a:p>
        </p:txBody>
      </p:sp>
      <p:graphicFrame>
        <p:nvGraphicFramePr>
          <p:cNvPr id="80954" name="Group 58"/>
          <p:cNvGraphicFramePr>
            <a:graphicFrameLocks noGrp="1"/>
          </p:cNvGraphicFramePr>
          <p:nvPr/>
        </p:nvGraphicFramePr>
        <p:xfrm>
          <a:off x="457200" y="3429000"/>
          <a:ext cx="8077200" cy="211232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</a:t>
                      </a:r>
                      <a:r>
                        <a:rPr kumimoji="0" lang="ru-RU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);</a:t>
                      </a:r>
                      <a:endParaRPr kumimoji="0" lang="uk-U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відносна  молекулярна  маса</a:t>
                      </a: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 (SO</a:t>
                      </a:r>
                      <a:r>
                        <a:rPr kumimoji="0" lang="uk-UA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;</a:t>
                      </a:r>
                      <a:endParaRPr kumimoji="0" 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маса речовини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 (SO</a:t>
                      </a:r>
                      <a:r>
                        <a:rPr kumimoji="0" lang="uk-UA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 </a:t>
                      </a:r>
                      <a:r>
                        <a:rPr kumimoji="0" lang="uk-UA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г/моль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молярна маса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</a:t>
                      </a: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(SO</a:t>
                      </a:r>
                      <a:r>
                        <a:rPr kumimoji="0" lang="uk-UA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моль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Кількість речовини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963" name="Group 67"/>
          <p:cNvGraphicFramePr>
            <a:graphicFrameLocks noGrp="1"/>
          </p:cNvGraphicFramePr>
          <p:nvPr/>
        </p:nvGraphicFramePr>
        <p:xfrm>
          <a:off x="2133600" y="3429000"/>
          <a:ext cx="1752600" cy="533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972" name="Group 76"/>
          <p:cNvGraphicFramePr>
            <a:graphicFrameLocks noGrp="1"/>
          </p:cNvGraphicFramePr>
          <p:nvPr/>
        </p:nvGraphicFramePr>
        <p:xfrm>
          <a:off x="2133600" y="3962400"/>
          <a:ext cx="1752600" cy="5181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973" name="Group 77"/>
          <p:cNvGraphicFramePr>
            <a:graphicFrameLocks noGrp="1"/>
          </p:cNvGraphicFramePr>
          <p:nvPr/>
        </p:nvGraphicFramePr>
        <p:xfrm>
          <a:off x="2133600" y="4495800"/>
          <a:ext cx="1752600" cy="5181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979" name="Group 83"/>
          <p:cNvGraphicFramePr>
            <a:graphicFrameLocks noGrp="1"/>
          </p:cNvGraphicFramePr>
          <p:nvPr/>
        </p:nvGraphicFramePr>
        <p:xfrm>
          <a:off x="2133600" y="5029200"/>
          <a:ext cx="1752600" cy="53340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992" name="Group 96"/>
          <p:cNvGraphicFramePr>
            <a:graphicFrameLocks noGrp="1"/>
          </p:cNvGraphicFramePr>
          <p:nvPr/>
        </p:nvGraphicFramePr>
        <p:xfrm>
          <a:off x="3886200" y="3429000"/>
          <a:ext cx="4648200" cy="518160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999" name="Group 103"/>
          <p:cNvGraphicFramePr>
            <a:graphicFrameLocks noGrp="1"/>
          </p:cNvGraphicFramePr>
          <p:nvPr/>
        </p:nvGraphicFramePr>
        <p:xfrm>
          <a:off x="3886200" y="3962400"/>
          <a:ext cx="4648200" cy="518160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018" name="Group 122"/>
          <p:cNvGraphicFramePr>
            <a:graphicFrameLocks noGrp="1"/>
          </p:cNvGraphicFramePr>
          <p:nvPr/>
        </p:nvGraphicFramePr>
        <p:xfrm>
          <a:off x="3886200" y="4495800"/>
          <a:ext cx="4648200" cy="518160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014" name="Group 118"/>
          <p:cNvGraphicFramePr>
            <a:graphicFrameLocks noGrp="1"/>
          </p:cNvGraphicFramePr>
          <p:nvPr/>
        </p:nvGraphicFramePr>
        <p:xfrm>
          <a:off x="3886200" y="5029200"/>
          <a:ext cx="4648200" cy="518160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0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8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81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8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809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914400" y="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 sz="4000">
                <a:solidFill>
                  <a:srgbClr val="BEFF05"/>
                </a:solidFill>
              </a:rPr>
              <a:t> Вправи в застосуванні знань</a:t>
            </a:r>
            <a:endParaRPr lang="uk-UA" sz="4000">
              <a:solidFill>
                <a:srgbClr val="BEFF05"/>
              </a:solidFill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chemeClr val="accent1"/>
                </a:solidFill>
              </a:rPr>
              <a:t>Завдання:</a:t>
            </a:r>
            <a:r>
              <a:rPr lang="uk-UA" sz="24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прокоментуйте що означають записи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3276600" cy="771525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i="1">
                <a:solidFill>
                  <a:schemeClr val="bg1"/>
                </a:solidFill>
                <a:sym typeface="Symbol" pitchFamily="18" charset="2"/>
              </a:rPr>
              <a:t> </a:t>
            </a:r>
            <a:r>
              <a:rPr lang="de-DE" sz="2800" i="1">
                <a:solidFill>
                  <a:schemeClr val="bg1"/>
                </a:solidFill>
              </a:rPr>
              <a:t>(</a:t>
            </a:r>
            <a:r>
              <a:rPr lang="uk-UA" sz="2800" i="1">
                <a:solidFill>
                  <a:schemeClr val="bg1"/>
                </a:solidFill>
              </a:rPr>
              <a:t>СО</a:t>
            </a:r>
            <a:r>
              <a:rPr lang="uk-UA" sz="2800" i="1" baseline="-25000">
                <a:solidFill>
                  <a:schemeClr val="bg1"/>
                </a:solidFill>
              </a:rPr>
              <a:t>2</a:t>
            </a:r>
            <a:r>
              <a:rPr lang="uk-UA" sz="2800" i="1">
                <a:solidFill>
                  <a:schemeClr val="bg1"/>
                </a:solidFill>
              </a:rPr>
              <a:t> </a:t>
            </a:r>
            <a:r>
              <a:rPr lang="de-DE" sz="2800" i="1">
                <a:solidFill>
                  <a:schemeClr val="bg1"/>
                </a:solidFill>
              </a:rPr>
              <a:t>) </a:t>
            </a:r>
            <a:r>
              <a:rPr lang="ru-RU" sz="2800" i="1">
                <a:solidFill>
                  <a:schemeClr val="bg1"/>
                </a:solidFill>
              </a:rPr>
              <a:t>=</a:t>
            </a:r>
            <a:r>
              <a:rPr lang="de-DE" sz="2800" i="1">
                <a:solidFill>
                  <a:schemeClr val="bg1"/>
                </a:solidFill>
              </a:rPr>
              <a:t> </a:t>
            </a:r>
            <a:r>
              <a:rPr lang="ru-RU" sz="2800" i="1">
                <a:solidFill>
                  <a:schemeClr val="bg1"/>
                </a:solidFill>
              </a:rPr>
              <a:t>5 моль</a:t>
            </a:r>
            <a:endParaRPr lang="en-US" sz="2800" i="1">
              <a:solidFill>
                <a:schemeClr val="bg1"/>
              </a:solidFill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733800" y="1295400"/>
            <a:ext cx="480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solidFill>
                  <a:schemeClr val="accent1"/>
                </a:solidFill>
                <a:sym typeface="Symbol" pitchFamily="18" charset="2"/>
              </a:rPr>
              <a:t>Кількість речовини</a:t>
            </a:r>
            <a:r>
              <a:rPr lang="de-DE" sz="2800" i="1">
                <a:solidFill>
                  <a:schemeClr val="accent1"/>
                </a:solidFill>
              </a:rPr>
              <a:t> </a:t>
            </a:r>
            <a:r>
              <a:rPr lang="uk-UA" sz="2800" i="1">
                <a:solidFill>
                  <a:schemeClr val="accent1"/>
                </a:solidFill>
              </a:rPr>
              <a:t>вуглекислого газу </a:t>
            </a:r>
            <a:r>
              <a:rPr lang="ru-RU" sz="2800" i="1">
                <a:solidFill>
                  <a:schemeClr val="accent1"/>
                </a:solidFill>
              </a:rPr>
              <a:t>5 моль</a:t>
            </a:r>
            <a:endParaRPr lang="en-US" sz="2800" i="1">
              <a:solidFill>
                <a:schemeClr val="accent1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04800" y="2286000"/>
            <a:ext cx="3657600" cy="58896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>
                <a:solidFill>
                  <a:schemeClr val="bg1"/>
                </a:solidFill>
                <a:sym typeface="Symbol" pitchFamily="18" charset="2"/>
              </a:rPr>
              <a:t>М </a:t>
            </a:r>
            <a:r>
              <a:rPr lang="de-DE" sz="2800" i="1">
                <a:solidFill>
                  <a:schemeClr val="bg1"/>
                </a:solidFill>
              </a:rPr>
              <a:t>(H</a:t>
            </a:r>
            <a:r>
              <a:rPr lang="de-DE" sz="2800" i="1" baseline="-25000">
                <a:solidFill>
                  <a:schemeClr val="bg1"/>
                </a:solidFill>
              </a:rPr>
              <a:t>2</a:t>
            </a:r>
            <a:r>
              <a:rPr lang="de-DE" sz="2800" i="1">
                <a:solidFill>
                  <a:schemeClr val="bg1"/>
                </a:solidFill>
              </a:rPr>
              <a:t>S)</a:t>
            </a:r>
            <a:r>
              <a:rPr lang="ru-RU" sz="2800" i="1">
                <a:solidFill>
                  <a:schemeClr val="bg1"/>
                </a:solidFill>
              </a:rPr>
              <a:t> = </a:t>
            </a:r>
            <a:r>
              <a:rPr lang="de-DE" sz="2800" i="1">
                <a:solidFill>
                  <a:schemeClr val="bg1"/>
                </a:solidFill>
              </a:rPr>
              <a:t>34</a:t>
            </a:r>
            <a:r>
              <a:rPr lang="ru-RU" sz="2800" i="1">
                <a:solidFill>
                  <a:schemeClr val="bg1"/>
                </a:solidFill>
              </a:rPr>
              <a:t> г/моль</a:t>
            </a:r>
            <a:endParaRPr lang="en-US" sz="2800" i="1">
              <a:solidFill>
                <a:schemeClr val="bg1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3962400" y="23622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i="1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uk-UA" sz="2800" i="1">
                <a:solidFill>
                  <a:schemeClr val="accent1"/>
                </a:solidFill>
                <a:sym typeface="Symbol" pitchFamily="18" charset="2"/>
              </a:rPr>
              <a:t>Молярна маса сірководню</a:t>
            </a:r>
            <a:endParaRPr lang="en-US" sz="2800" i="1">
              <a:solidFill>
                <a:schemeClr val="accent1"/>
              </a:solidFill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81000" y="3124200"/>
            <a:ext cx="2971800" cy="5286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 </a:t>
            </a:r>
            <a:r>
              <a:rPr lang="de-DE" sz="2800" i="1">
                <a:solidFill>
                  <a:schemeClr val="bg1"/>
                </a:solidFill>
              </a:rPr>
              <a:t>m (Al</a:t>
            </a:r>
            <a:r>
              <a:rPr lang="uk-UA" sz="2800" i="1">
                <a:solidFill>
                  <a:schemeClr val="bg1"/>
                </a:solidFill>
              </a:rPr>
              <a:t> </a:t>
            </a:r>
            <a:r>
              <a:rPr lang="de-DE" sz="2800" i="1">
                <a:solidFill>
                  <a:schemeClr val="bg1"/>
                </a:solidFill>
              </a:rPr>
              <a:t>) </a:t>
            </a:r>
            <a:r>
              <a:rPr lang="uk-UA" sz="2800" i="1">
                <a:solidFill>
                  <a:schemeClr val="bg1"/>
                </a:solidFill>
              </a:rPr>
              <a:t>= 15 г</a:t>
            </a:r>
            <a:endParaRPr lang="en-US" sz="2800" i="1">
              <a:solidFill>
                <a:schemeClr val="bg1"/>
              </a:solidFill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3962400" y="3200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i="1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uk-UA" sz="2800" i="1">
                <a:solidFill>
                  <a:schemeClr val="accent1"/>
                </a:solidFill>
                <a:sym typeface="Symbol" pitchFamily="18" charset="2"/>
              </a:rPr>
              <a:t>  Маса  алюмінію 15 грам</a:t>
            </a:r>
            <a:endParaRPr lang="en-US" sz="2800" i="1">
              <a:solidFill>
                <a:schemeClr val="accent1"/>
              </a:solidFill>
            </a:endParaRP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28600" y="3810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chemeClr val="accent1"/>
                </a:solidFill>
              </a:rPr>
              <a:t>Завдання:</a:t>
            </a:r>
            <a:r>
              <a:rPr lang="uk-UA" sz="24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uk-UA" sz="2800">
                <a:solidFill>
                  <a:schemeClr val="bg1"/>
                </a:solidFill>
              </a:rPr>
              <a:t>  запишіть скорочено вирази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5029200" y="4419600"/>
            <a:ext cx="3581400" cy="5286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Mr</a:t>
            </a:r>
            <a:r>
              <a:rPr lang="uk-UA" sz="2800">
                <a:solidFill>
                  <a:schemeClr val="bg1"/>
                </a:solidFill>
              </a:rPr>
              <a:t> (</a:t>
            </a:r>
            <a:r>
              <a:rPr lang="en-US" sz="2800">
                <a:solidFill>
                  <a:schemeClr val="bg1"/>
                </a:solidFill>
              </a:rPr>
              <a:t>O</a:t>
            </a:r>
            <a:r>
              <a:rPr lang="uk-UA" sz="2800" baseline="-25000">
                <a:solidFill>
                  <a:schemeClr val="bg1"/>
                </a:solidFill>
              </a:rPr>
              <a:t>2</a:t>
            </a:r>
            <a:r>
              <a:rPr lang="uk-UA" sz="2800">
                <a:solidFill>
                  <a:schemeClr val="bg1"/>
                </a:solidFill>
              </a:rPr>
              <a:t>) = 32</a:t>
            </a:r>
            <a:r>
              <a:rPr lang="uk-UA" sz="2800" i="1">
                <a:solidFill>
                  <a:schemeClr val="bg1"/>
                </a:solidFill>
              </a:rPr>
              <a:t> г/моль;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381000" y="43434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i="1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uk-UA" sz="2800" i="1">
                <a:solidFill>
                  <a:schemeClr val="accent1"/>
                </a:solidFill>
                <a:sym typeface="Symbol" pitchFamily="18" charset="2"/>
              </a:rPr>
              <a:t>Молярна маса  кисню</a:t>
            </a:r>
            <a:endParaRPr lang="en-US" sz="2800" i="1">
              <a:solidFill>
                <a:schemeClr val="accent1"/>
              </a:solidFill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5029200" y="5181600"/>
            <a:ext cx="3581400" cy="588963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>
                <a:solidFill>
                  <a:schemeClr val="bg1"/>
                </a:solidFill>
                <a:sym typeface="Symbol" pitchFamily="18" charset="2"/>
              </a:rPr>
              <a:t> </a:t>
            </a:r>
            <a:r>
              <a:rPr lang="de-DE" sz="2800" i="1">
                <a:solidFill>
                  <a:schemeClr val="bg1"/>
                </a:solidFill>
              </a:rPr>
              <a:t>(</a:t>
            </a:r>
            <a:r>
              <a:rPr lang="uk-UA" sz="2800" i="1">
                <a:solidFill>
                  <a:schemeClr val="bg1"/>
                </a:solidFill>
              </a:rPr>
              <a:t>С</a:t>
            </a:r>
            <a:r>
              <a:rPr lang="de-DE" sz="2800" i="1">
                <a:solidFill>
                  <a:schemeClr val="bg1"/>
                </a:solidFill>
              </a:rPr>
              <a:t>l</a:t>
            </a:r>
            <a:r>
              <a:rPr lang="uk-UA" sz="2800" i="1" baseline="-25000">
                <a:solidFill>
                  <a:schemeClr val="bg1"/>
                </a:solidFill>
              </a:rPr>
              <a:t>2</a:t>
            </a:r>
            <a:r>
              <a:rPr lang="uk-UA" sz="2800" i="1">
                <a:solidFill>
                  <a:schemeClr val="bg1"/>
                </a:solidFill>
              </a:rPr>
              <a:t> </a:t>
            </a:r>
            <a:r>
              <a:rPr lang="de-DE" sz="2800" i="1">
                <a:solidFill>
                  <a:schemeClr val="bg1"/>
                </a:solidFill>
              </a:rPr>
              <a:t>) </a:t>
            </a:r>
            <a:r>
              <a:rPr lang="ru-RU" sz="2800" i="1">
                <a:solidFill>
                  <a:schemeClr val="bg1"/>
                </a:solidFill>
              </a:rPr>
              <a:t>=</a:t>
            </a:r>
            <a:r>
              <a:rPr lang="de-DE" sz="2800" i="1">
                <a:solidFill>
                  <a:schemeClr val="bg1"/>
                </a:solidFill>
              </a:rPr>
              <a:t> </a:t>
            </a:r>
            <a:r>
              <a:rPr lang="ru-RU" sz="2800" i="1">
                <a:solidFill>
                  <a:schemeClr val="bg1"/>
                </a:solidFill>
              </a:rPr>
              <a:t>8 моль</a:t>
            </a:r>
            <a:endParaRPr lang="en-US" sz="2800" i="1">
              <a:solidFill>
                <a:schemeClr val="bg1"/>
              </a:solidFill>
            </a:endParaRPr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10042525" y="963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304800" y="4876800"/>
            <a:ext cx="426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i="1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uk-UA" sz="2800" i="1">
                <a:solidFill>
                  <a:schemeClr val="accent1"/>
                </a:solidFill>
                <a:sym typeface="Symbol" pitchFamily="18" charset="2"/>
              </a:rPr>
              <a:t> Кількість речовини хлору 8 моль</a:t>
            </a:r>
            <a:endParaRPr lang="en-US" sz="2800" i="1">
              <a:solidFill>
                <a:schemeClr val="accent1"/>
              </a:solidFill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228600" y="58674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i="1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uk-UA" sz="2800" i="1">
                <a:solidFill>
                  <a:schemeClr val="accent1"/>
                </a:solidFill>
                <a:sym typeface="Symbol" pitchFamily="18" charset="2"/>
              </a:rPr>
              <a:t> Маса заліза 30 грамів</a:t>
            </a:r>
            <a:endParaRPr lang="en-US" sz="2800" i="1">
              <a:solidFill>
                <a:schemeClr val="accent1"/>
              </a:solidFill>
            </a:endParaRP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5029200" y="6019800"/>
            <a:ext cx="3581400" cy="52863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 </a:t>
            </a:r>
            <a:r>
              <a:rPr lang="de-DE" sz="2800" i="1">
                <a:solidFill>
                  <a:schemeClr val="bg1"/>
                </a:solidFill>
              </a:rPr>
              <a:t>m (Fe</a:t>
            </a:r>
            <a:r>
              <a:rPr lang="uk-UA" sz="2800" i="1">
                <a:solidFill>
                  <a:schemeClr val="bg1"/>
                </a:solidFill>
              </a:rPr>
              <a:t> </a:t>
            </a:r>
            <a:r>
              <a:rPr lang="de-DE" sz="2800" i="1">
                <a:solidFill>
                  <a:schemeClr val="bg1"/>
                </a:solidFill>
              </a:rPr>
              <a:t>) </a:t>
            </a:r>
            <a:r>
              <a:rPr lang="uk-UA" sz="2800" i="1">
                <a:solidFill>
                  <a:schemeClr val="bg1"/>
                </a:solidFill>
              </a:rPr>
              <a:t> = </a:t>
            </a:r>
            <a:r>
              <a:rPr lang="de-DE" sz="2800" i="1">
                <a:solidFill>
                  <a:schemeClr val="bg1"/>
                </a:solidFill>
              </a:rPr>
              <a:t>30</a:t>
            </a:r>
            <a:r>
              <a:rPr lang="uk-UA" sz="2800" i="1">
                <a:solidFill>
                  <a:schemeClr val="bg1"/>
                </a:solidFill>
              </a:rPr>
              <a:t> г</a:t>
            </a:r>
            <a:endParaRPr lang="en-US" sz="28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0" grpId="0" animBg="1"/>
      <p:bldP spid="93191" grpId="0"/>
      <p:bldP spid="93192" grpId="0" animBg="1"/>
      <p:bldP spid="93193" grpId="0"/>
      <p:bldP spid="93194" grpId="0" animBg="1"/>
      <p:bldP spid="93195" grpId="0"/>
      <p:bldP spid="93196" grpId="0"/>
      <p:bldP spid="93197" grpId="0" animBg="1"/>
      <p:bldP spid="93198" grpId="0"/>
      <p:bldP spid="93200" grpId="0" animBg="1"/>
      <p:bldP spid="93202" grpId="0"/>
      <p:bldP spid="93203" grpId="0"/>
      <p:bldP spid="932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9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>
                <a:solidFill>
                  <a:schemeClr val="bg1"/>
                </a:solidFill>
              </a:rPr>
              <a:t>Вчимося</a:t>
            </a:r>
            <a:r>
              <a:rPr lang="ru-RU" sz="3200" dirty="0">
                <a:solidFill>
                  <a:schemeClr val="bg1"/>
                </a:solidFill>
              </a:rPr>
              <a:t>  </a:t>
            </a:r>
            <a:r>
              <a:rPr lang="ru-RU" sz="3200" dirty="0" err="1">
                <a:solidFill>
                  <a:schemeClr val="bg1"/>
                </a:solidFill>
              </a:rPr>
              <a:t>обчислювати</a:t>
            </a:r>
            <a:r>
              <a:rPr lang="ru-RU" sz="3200" dirty="0">
                <a:solidFill>
                  <a:schemeClr val="bg1"/>
                </a:solidFill>
              </a:rPr>
              <a:t>    </a:t>
            </a:r>
            <a:r>
              <a:rPr lang="ru-RU" sz="3200" dirty="0" err="1">
                <a:solidFill>
                  <a:srgbClr val="FF3399"/>
                </a:solidFill>
              </a:rPr>
              <a:t>кількість</a:t>
            </a:r>
            <a:r>
              <a:rPr lang="ru-RU" sz="3200" dirty="0">
                <a:solidFill>
                  <a:srgbClr val="FF3399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речовини</a:t>
            </a:r>
            <a:r>
              <a:rPr lang="ru-RU" sz="3200" dirty="0">
                <a:solidFill>
                  <a:schemeClr val="bg1"/>
                </a:solidFill>
              </a:rPr>
              <a:t>  за  </a:t>
            </a:r>
            <a:r>
              <a:rPr lang="ru-RU" sz="3200" dirty="0" err="1">
                <a:solidFill>
                  <a:schemeClr val="bg1"/>
                </a:solidFill>
              </a:rPr>
              <a:t>відомою</a:t>
            </a:r>
            <a:r>
              <a:rPr lang="ru-RU" sz="3200" dirty="0">
                <a:solidFill>
                  <a:schemeClr val="bg1"/>
                </a:solidFill>
              </a:rPr>
              <a:t>   </a:t>
            </a:r>
            <a:r>
              <a:rPr lang="ru-RU" sz="3200" dirty="0" err="1">
                <a:solidFill>
                  <a:srgbClr val="FF3399"/>
                </a:solidFill>
              </a:rPr>
              <a:t>масою</a:t>
            </a:r>
            <a:r>
              <a:rPr lang="uk-UA" sz="3200" dirty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>
                <a:solidFill>
                  <a:schemeClr val="accent1"/>
                </a:solidFill>
              </a:rPr>
              <a:t>Завдання:</a:t>
            </a:r>
            <a:r>
              <a:rPr lang="uk-UA" sz="2400" b="1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Обчисліть якій </a:t>
            </a:r>
            <a:r>
              <a:rPr lang="uk-UA" sz="2400">
                <a:solidFill>
                  <a:srgbClr val="66FF99"/>
                </a:solidFill>
              </a:rPr>
              <a:t>кількості</a:t>
            </a:r>
            <a:r>
              <a:rPr lang="uk-UA" sz="2400">
                <a:solidFill>
                  <a:schemeClr val="bg1"/>
                </a:solidFill>
              </a:rPr>
              <a:t> речовини відповідає вода </a:t>
            </a:r>
            <a:r>
              <a:rPr lang="uk-UA" sz="2400">
                <a:solidFill>
                  <a:srgbClr val="66FF99"/>
                </a:solidFill>
              </a:rPr>
              <a:t>масою</a:t>
            </a:r>
            <a:r>
              <a:rPr lang="uk-UA" sz="2400">
                <a:solidFill>
                  <a:schemeClr val="bg1"/>
                </a:solidFill>
              </a:rPr>
              <a:t> 54г ?</a:t>
            </a:r>
          </a:p>
        </p:txBody>
      </p:sp>
      <p:sp>
        <p:nvSpPr>
          <p:cNvPr id="29701" name="AutoShape 5" descr="Водяные капли"/>
          <p:cNvSpPr>
            <a:spLocks noChangeArrowheads="1"/>
          </p:cNvSpPr>
          <p:nvPr/>
        </p:nvSpPr>
        <p:spPr bwMode="auto">
          <a:xfrm>
            <a:off x="381000" y="3048000"/>
            <a:ext cx="1981200" cy="2133600"/>
          </a:xfrm>
          <a:prstGeom prst="can">
            <a:avLst>
              <a:gd name="adj" fmla="val 3636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solidFill>
                  <a:srgbClr val="F94168"/>
                </a:solidFill>
              </a:rPr>
              <a:t> 54г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 </a:t>
            </a:r>
            <a:r>
              <a:rPr lang="uk-UA" sz="2400" i="1">
                <a:solidFill>
                  <a:srgbClr val="FF5050"/>
                </a:solidFill>
              </a:rPr>
              <a:t>Що відомо?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8600" y="2362200"/>
            <a:ext cx="2819400" cy="457200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</a:t>
            </a:r>
            <a:r>
              <a:rPr lang="uk-UA" sz="2400" i="1">
                <a:solidFill>
                  <a:srgbClr val="FF66FF"/>
                </a:solidFill>
              </a:rPr>
              <a:t>Відома</a:t>
            </a:r>
            <a:r>
              <a:rPr lang="uk-UA" sz="2400" i="1">
                <a:solidFill>
                  <a:schemeClr val="bg1"/>
                </a:solidFill>
              </a:rPr>
              <a:t> маса води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5334000"/>
            <a:ext cx="2819400" cy="519113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 </a:t>
            </a:r>
            <a:r>
              <a:rPr lang="de-DE" sz="2800" i="1">
                <a:solidFill>
                  <a:schemeClr val="bg1"/>
                </a:solidFill>
              </a:rPr>
              <a:t>m(H</a:t>
            </a:r>
            <a:r>
              <a:rPr lang="de-DE" sz="2800" i="1" baseline="-25000">
                <a:solidFill>
                  <a:schemeClr val="bg1"/>
                </a:solidFill>
              </a:rPr>
              <a:t>2</a:t>
            </a:r>
            <a:r>
              <a:rPr lang="de-DE" sz="2800" i="1">
                <a:solidFill>
                  <a:schemeClr val="bg1"/>
                </a:solidFill>
              </a:rPr>
              <a:t>O) = 54</a:t>
            </a:r>
            <a:r>
              <a:rPr lang="ru-RU" sz="2800" i="1">
                <a:solidFill>
                  <a:schemeClr val="bg1"/>
                </a:solidFill>
              </a:rPr>
              <a:t>г</a:t>
            </a:r>
            <a:endParaRPr lang="uk-UA" sz="2800" i="1">
              <a:solidFill>
                <a:schemeClr val="bg1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2819400" cy="762000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 </a:t>
            </a:r>
            <a:r>
              <a:rPr lang="ru-RU" sz="2800" i="1">
                <a:solidFill>
                  <a:schemeClr val="bg1"/>
                </a:solidFill>
              </a:rPr>
              <a:t> </a:t>
            </a:r>
            <a:r>
              <a:rPr lang="ru-RU" sz="4400" i="1">
                <a:solidFill>
                  <a:schemeClr val="bg1"/>
                </a:solidFill>
                <a:sym typeface="Symbol" pitchFamily="18" charset="2"/>
              </a:rPr>
              <a:t> </a:t>
            </a:r>
            <a:r>
              <a:rPr lang="de-DE" sz="2800" i="1">
                <a:solidFill>
                  <a:schemeClr val="bg1"/>
                </a:solidFill>
              </a:rPr>
              <a:t>(H</a:t>
            </a:r>
            <a:r>
              <a:rPr lang="de-DE" sz="2800" i="1" baseline="-25000">
                <a:solidFill>
                  <a:schemeClr val="bg1"/>
                </a:solidFill>
              </a:rPr>
              <a:t>2</a:t>
            </a:r>
            <a:r>
              <a:rPr lang="de-DE" sz="2800" i="1">
                <a:solidFill>
                  <a:schemeClr val="bg1"/>
                </a:solidFill>
              </a:rPr>
              <a:t>O) </a:t>
            </a:r>
            <a:r>
              <a:rPr lang="ru-RU" sz="2800" i="1">
                <a:solidFill>
                  <a:schemeClr val="bg1"/>
                </a:solidFill>
              </a:rPr>
              <a:t> ―</a:t>
            </a:r>
            <a:r>
              <a:rPr lang="en-US" sz="2800" i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714" name="AutoShape 18" descr="Водяные капли"/>
          <p:cNvSpPr>
            <a:spLocks noChangeArrowheads="1"/>
          </p:cNvSpPr>
          <p:nvPr/>
        </p:nvSpPr>
        <p:spPr bwMode="auto">
          <a:xfrm>
            <a:off x="7772400" y="3505200"/>
            <a:ext cx="457200" cy="685800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AutoShape 19" descr="Водяные капли"/>
          <p:cNvSpPr>
            <a:spLocks noChangeArrowheads="1"/>
          </p:cNvSpPr>
          <p:nvPr/>
        </p:nvSpPr>
        <p:spPr bwMode="auto">
          <a:xfrm>
            <a:off x="7162800" y="3733800"/>
            <a:ext cx="685800" cy="838200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AutoShape 20" descr="Водяные капли"/>
          <p:cNvSpPr>
            <a:spLocks noChangeArrowheads="1"/>
          </p:cNvSpPr>
          <p:nvPr/>
        </p:nvSpPr>
        <p:spPr bwMode="auto">
          <a:xfrm>
            <a:off x="6400800" y="3962400"/>
            <a:ext cx="914400" cy="1143000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AutoShape 21" descr="Водяные капли"/>
          <p:cNvSpPr>
            <a:spLocks noChangeArrowheads="1"/>
          </p:cNvSpPr>
          <p:nvPr/>
        </p:nvSpPr>
        <p:spPr bwMode="auto">
          <a:xfrm>
            <a:off x="5638800" y="4343400"/>
            <a:ext cx="1219200" cy="1295400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895600" y="2743200"/>
            <a:ext cx="2743200" cy="119697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  Маса одного моля становить</a:t>
            </a:r>
            <a:br>
              <a:rPr lang="uk-UA" sz="2400" i="1">
                <a:solidFill>
                  <a:schemeClr val="bg1"/>
                </a:solidFill>
              </a:rPr>
            </a:br>
            <a:r>
              <a:rPr lang="uk-UA" sz="2400" i="1">
                <a:solidFill>
                  <a:schemeClr val="bg1"/>
                </a:solidFill>
              </a:rPr>
              <a:t>18 г/моль</a:t>
            </a:r>
          </a:p>
        </p:txBody>
      </p:sp>
      <p:sp>
        <p:nvSpPr>
          <p:cNvPr id="29721" name="AutoShape 25" descr="Водяные капли"/>
          <p:cNvSpPr>
            <a:spLocks noChangeArrowheads="1"/>
          </p:cNvSpPr>
          <p:nvPr/>
        </p:nvSpPr>
        <p:spPr bwMode="auto">
          <a:xfrm>
            <a:off x="3429000" y="4114800"/>
            <a:ext cx="1295400" cy="1371600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5050"/>
                </a:solidFill>
              </a:rPr>
              <a:t>18г/моль</a:t>
            </a:r>
            <a:endParaRPr lang="uk-UA" sz="2400">
              <a:solidFill>
                <a:srgbClr val="FF5050"/>
              </a:solidFill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5867400" y="236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 </a:t>
            </a:r>
            <a:r>
              <a:rPr lang="uk-UA" sz="2400" i="1">
                <a:solidFill>
                  <a:srgbClr val="FF5050"/>
                </a:solidFill>
              </a:rPr>
              <a:t>Що  знайти?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791200" y="2286000"/>
            <a:ext cx="3048000" cy="822325"/>
          </a:xfrm>
          <a:prstGeom prst="rect">
            <a:avLst/>
          </a:prstGeom>
          <a:solidFill>
            <a:srgbClr val="000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</a:t>
            </a:r>
            <a:r>
              <a:rPr lang="uk-UA" sz="2400" i="1">
                <a:solidFill>
                  <a:srgbClr val="FF66FF"/>
                </a:solidFill>
              </a:rPr>
              <a:t>Знайти </a:t>
            </a:r>
            <a:r>
              <a:rPr lang="uk-UA" sz="2400" i="1">
                <a:solidFill>
                  <a:schemeClr val="bg1"/>
                </a:solidFill>
              </a:rPr>
              <a:t> кількість    моль  води</a:t>
            </a:r>
          </a:p>
        </p:txBody>
      </p:sp>
      <p:pic>
        <p:nvPicPr>
          <p:cNvPr id="29724" name="Picture 28" descr="2003-06-06 02 01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029200"/>
            <a:ext cx="1323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286000" y="56388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i="1">
                <a:solidFill>
                  <a:schemeClr val="bg1"/>
                </a:solidFill>
              </a:rPr>
              <a:t>  </a:t>
            </a:r>
            <a:r>
              <a:rPr lang="ru-RU" sz="2800" i="1">
                <a:solidFill>
                  <a:schemeClr val="bg1"/>
                </a:solidFill>
              </a:rPr>
              <a:t> </a:t>
            </a:r>
            <a:r>
              <a:rPr lang="ru-RU" sz="2800" i="1">
                <a:solidFill>
                  <a:schemeClr val="bg1"/>
                </a:solidFill>
                <a:sym typeface="Symbol" pitchFamily="18" charset="2"/>
              </a:rPr>
              <a:t>М</a:t>
            </a:r>
            <a:r>
              <a:rPr lang="de-DE" sz="2800" i="1">
                <a:solidFill>
                  <a:schemeClr val="bg1"/>
                </a:solidFill>
              </a:rPr>
              <a:t>(H</a:t>
            </a:r>
            <a:r>
              <a:rPr lang="de-DE" sz="2800" i="1" baseline="-25000">
                <a:solidFill>
                  <a:schemeClr val="bg1"/>
                </a:solidFill>
              </a:rPr>
              <a:t>2</a:t>
            </a:r>
            <a:r>
              <a:rPr lang="de-DE" sz="2800" i="1">
                <a:solidFill>
                  <a:schemeClr val="bg1"/>
                </a:solidFill>
              </a:rPr>
              <a:t>O) </a:t>
            </a:r>
            <a:r>
              <a:rPr lang="ru-RU" sz="2800" i="1">
                <a:solidFill>
                  <a:schemeClr val="bg1"/>
                </a:solidFill>
              </a:rPr>
              <a:t>=18г/моль</a:t>
            </a:r>
            <a:endParaRPr lang="en-US" sz="2800" i="1">
              <a:solidFill>
                <a:schemeClr val="bg1"/>
              </a:solidFill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8153400" y="30480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5050"/>
                </a:solidFill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3" grpId="0"/>
      <p:bldP spid="29704" grpId="0" animBg="1"/>
      <p:bldP spid="29705" grpId="0" animBg="1"/>
      <p:bldP spid="29711" grpId="0" animBg="1"/>
      <p:bldP spid="29714" grpId="0" animBg="1"/>
      <p:bldP spid="29715" grpId="0" animBg="1"/>
      <p:bldP spid="29716" grpId="0" animBg="1"/>
      <p:bldP spid="29717" grpId="0" animBg="1"/>
      <p:bldP spid="29718" grpId="0" animBg="1"/>
      <p:bldP spid="29721" grpId="0" animBg="1"/>
      <p:bldP spid="29722" grpId="0"/>
      <p:bldP spid="29723" grpId="0" animBg="1"/>
      <p:bldP spid="29725" grpId="0"/>
      <p:bldP spid="297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woman_leading_mee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038599" cy="6858000"/>
          </a:xfrm>
          <a:prstGeom prst="rect">
            <a:avLst/>
          </a:prstGeom>
          <a:noFill/>
        </p:spPr>
      </p:pic>
      <p:pic>
        <p:nvPicPr>
          <p:cNvPr id="66567" name="Picture 7" descr="bubbles_soap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124200"/>
            <a:ext cx="2235200" cy="3733800"/>
          </a:xfrm>
          <a:prstGeom prst="rect">
            <a:avLst/>
          </a:prstGeom>
          <a:noFill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3429000" y="441960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21085" y="0"/>
            <a:ext cx="55868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/>
              </a:rPr>
              <a:t>Домашнє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/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/>
              </a:rPr>
              <a:t>завдання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strangelo Edessa" pitchFamily="66"/>
            </a:endParaRPr>
          </a:p>
        </p:txBody>
      </p:sp>
      <p:pic>
        <p:nvPicPr>
          <p:cNvPr id="10" name="Picture 8" descr="BOOK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882180"/>
            <a:ext cx="2964752" cy="19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8F9D8D4-6288-414F-BF6B-6276358B63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88169" y="2172735"/>
            <a:ext cx="2477144" cy="4834246"/>
          </a:xfrm>
          <a:prstGeom prst="irregularSeal1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uk-UA" sz="3200" b="1">
                <a:solidFill>
                  <a:schemeClr val="tx1"/>
                </a:solidFill>
              </a:rPr>
              <a:t>Переглянути презентацію </a:t>
            </a:r>
          </a:p>
          <a:p>
            <a:pPr algn="r"/>
            <a:r>
              <a:rPr lang="uk-UA" sz="3200" b="1">
                <a:solidFill>
                  <a:schemeClr val="tx1"/>
                </a:solidFill>
              </a:rPr>
              <a:t>та виписати основні </a:t>
            </a:r>
          </a:p>
          <a:p>
            <a:pPr algn="r"/>
            <a:r>
              <a:rPr lang="uk-UA" sz="3200" b="1">
                <a:solidFill>
                  <a:schemeClr val="tx1"/>
                </a:solidFill>
              </a:rPr>
              <a:t>поняття та формули з презентації.</a:t>
            </a:r>
            <a:endParaRPr lang="uk-UA" sz="4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28707-7BC0-2141-97FA-A18E7B62F7AC}"/>
              </a:ext>
            </a:extLst>
          </p:cNvPr>
          <p:cNvSpPr txBox="1"/>
          <p:nvPr/>
        </p:nvSpPr>
        <p:spPr>
          <a:xfrm>
            <a:off x="0" y="25132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942E4-ADC6-BF4A-BFA0-3501F7DE503C}"/>
              </a:ext>
            </a:extLst>
          </p:cNvPr>
          <p:cNvSpPr txBox="1"/>
          <p:nvPr/>
        </p:nvSpPr>
        <p:spPr>
          <a:xfrm flipH="1">
            <a:off x="10962904" y="-1710587"/>
            <a:ext cx="7212642" cy="898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45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21852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sz="4000" dirty="0">
                <a:solidFill>
                  <a:schemeClr val="tx1"/>
                </a:solidFill>
              </a:rPr>
              <a:t>  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Одиниця маси  ─ кілограм.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За 1 кг маси прийнято масу 1 літра, чи то б одного дециметра кубічного (1 дм</a:t>
            </a:r>
            <a:r>
              <a:rPr lang="uk-UA" sz="3200" baseline="30000" dirty="0">
                <a:solidFill>
                  <a:schemeClr val="tx1"/>
                </a:solidFill>
              </a:rPr>
              <a:t>3</a:t>
            </a:r>
            <a:r>
              <a:rPr lang="uk-UA" sz="3200" dirty="0">
                <a:solidFill>
                  <a:schemeClr val="tx1"/>
                </a:solidFill>
              </a:rPr>
              <a:t>) води при температурі +4</a:t>
            </a:r>
            <a:r>
              <a:rPr lang="uk-UA" sz="3200" baseline="30000" dirty="0">
                <a:solidFill>
                  <a:schemeClr val="tx1"/>
                </a:solidFill>
              </a:rPr>
              <a:t>О</a:t>
            </a:r>
            <a:r>
              <a:rPr lang="uk-UA" sz="32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12291" name="AutoShape 6" descr="Водяные капли"/>
          <p:cNvSpPr>
            <a:spLocks noChangeArrowheads="1"/>
          </p:cNvSpPr>
          <p:nvPr/>
        </p:nvSpPr>
        <p:spPr bwMode="auto">
          <a:xfrm>
            <a:off x="457200" y="2667000"/>
            <a:ext cx="1981200" cy="1828800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solidFill>
                  <a:srgbClr val="F94168"/>
                </a:solidFill>
              </a:rPr>
              <a:t>1 дм</a:t>
            </a:r>
            <a:r>
              <a:rPr lang="uk-UA" sz="4000" baseline="30000">
                <a:solidFill>
                  <a:srgbClr val="F94168"/>
                </a:solidFill>
              </a:rPr>
              <a:t>3</a:t>
            </a:r>
          </a:p>
        </p:txBody>
      </p:sp>
      <p:sp>
        <p:nvSpPr>
          <p:cNvPr id="12292" name="AutoShape 7" descr="Водяные капли"/>
          <p:cNvSpPr>
            <a:spLocks noChangeArrowheads="1"/>
          </p:cNvSpPr>
          <p:nvPr/>
        </p:nvSpPr>
        <p:spPr bwMode="auto">
          <a:xfrm>
            <a:off x="2819400" y="2590800"/>
            <a:ext cx="1676400" cy="1905000"/>
          </a:xfrm>
          <a:prstGeom prst="can">
            <a:avLst>
              <a:gd name="adj" fmla="val 3837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solidFill>
                  <a:srgbClr val="F94168"/>
                </a:solidFill>
              </a:rPr>
              <a:t>1літр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800600" y="2819400"/>
            <a:ext cx="274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chemeClr val="bg1"/>
                </a:solidFill>
              </a:rPr>
              <a:t>Позначають буквою </a:t>
            </a:r>
            <a:r>
              <a:rPr lang="de-DE" sz="2800" dirty="0">
                <a:solidFill>
                  <a:schemeClr val="bg1"/>
                </a:solidFill>
              </a:rPr>
              <a:t>m </a:t>
            </a:r>
            <a:r>
              <a:rPr lang="de-DE" sz="2800" dirty="0">
                <a:solidFill>
                  <a:srgbClr val="F94168"/>
                </a:solidFill>
              </a:rPr>
              <a:t>(</a:t>
            </a:r>
            <a:r>
              <a:rPr lang="uk-UA" sz="2800" dirty="0" err="1">
                <a:solidFill>
                  <a:srgbClr val="F94168"/>
                </a:solidFill>
              </a:rPr>
              <a:t>ем</a:t>
            </a:r>
            <a:r>
              <a:rPr lang="uk-UA" sz="2800" dirty="0">
                <a:solidFill>
                  <a:srgbClr val="F94168"/>
                </a:solidFill>
              </a:rPr>
              <a:t>)</a:t>
            </a:r>
          </a:p>
        </p:txBody>
      </p:sp>
      <p:sp>
        <p:nvSpPr>
          <p:cNvPr id="12294" name="WordArt 9"/>
          <p:cNvSpPr>
            <a:spLocks noChangeArrowheads="1" noChangeShapeType="1" noTextEdit="1"/>
          </p:cNvSpPr>
          <p:nvPr/>
        </p:nvSpPr>
        <p:spPr bwMode="gray">
          <a:xfrm>
            <a:off x="7467600" y="2971800"/>
            <a:ext cx="121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5"/>
              </a:avLst>
            </a:prstTxWarp>
          </a:bodyPr>
          <a:lstStyle/>
          <a:p>
            <a:pPr algn="ctr"/>
            <a:r>
              <a:rPr lang="en-US" sz="60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978EE"/>
                    </a:gs>
                    <a:gs pos="100000">
                      <a:srgbClr val="99CCFF"/>
                    </a:gs>
                  </a:gsLst>
                  <a:lin ang="0" scaled="1"/>
                </a:gradFill>
                <a:latin typeface="Palatino Linotype"/>
              </a:rPr>
              <a:t>m</a:t>
            </a:r>
            <a:endParaRPr lang="uk-UA" sz="60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978EE"/>
                  </a:gs>
                  <a:gs pos="100000">
                    <a:srgbClr val="99CCFF"/>
                  </a:gs>
                </a:gsLst>
                <a:lin ang="0" scaled="1"/>
              </a:gradFill>
              <a:latin typeface="Palatino Linotype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7620000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chemeClr val="tx1"/>
                </a:solidFill>
              </a:rPr>
              <a:t>Наприклад: маса алюмінію 30 грам</a:t>
            </a:r>
          </a:p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chemeClr val="tx1"/>
                </a:solidFill>
              </a:rPr>
              <a:t>записують </a:t>
            </a:r>
            <a:r>
              <a:rPr lang="de-DE" sz="3200" b="1" dirty="0">
                <a:solidFill>
                  <a:schemeClr val="tx1"/>
                </a:solidFill>
              </a:rPr>
              <a:t>m(Al) </a:t>
            </a:r>
            <a:r>
              <a:rPr lang="ru-RU" sz="3200" b="1" dirty="0">
                <a:solidFill>
                  <a:schemeClr val="tx1"/>
                </a:solidFill>
              </a:rPr>
              <a:t>= 30г</a:t>
            </a:r>
            <a:endParaRPr lang="uk-U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1447800"/>
            <a:ext cx="9144000" cy="31085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/>
              <a:t> 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Скільки важить 1 моль речовини?</a:t>
            </a:r>
            <a:endParaRPr lang="uk-UA" sz="3200" b="1" dirty="0">
              <a:solidFill>
                <a:schemeClr val="tx1"/>
              </a:solidFill>
            </a:endParaRPr>
          </a:p>
          <a:p>
            <a:r>
              <a:rPr lang="uk-UA" sz="3200" b="1" dirty="0">
                <a:solidFill>
                  <a:schemeClr val="tx1"/>
                </a:solidFill>
              </a:rPr>
              <a:t>В 1 моль міститься 6,02 </a:t>
            </a:r>
            <a:r>
              <a:rPr lang="en-US" sz="3200" b="1" dirty="0">
                <a:solidFill>
                  <a:schemeClr val="tx1"/>
                </a:solidFill>
              </a:rPr>
              <a:t>·</a:t>
            </a:r>
            <a:r>
              <a:rPr lang="uk-UA" sz="3200" b="1" dirty="0">
                <a:solidFill>
                  <a:schemeClr val="tx1"/>
                </a:solidFill>
              </a:rPr>
              <a:t>10</a:t>
            </a:r>
            <a:r>
              <a:rPr lang="uk-UA" sz="3200" b="1" baseline="30000" dirty="0">
                <a:solidFill>
                  <a:schemeClr val="tx1"/>
                </a:solidFill>
              </a:rPr>
              <a:t>23</a:t>
            </a:r>
            <a:r>
              <a:rPr lang="uk-UA" sz="3200" b="1" dirty="0">
                <a:solidFill>
                  <a:schemeClr val="tx1"/>
                </a:solidFill>
              </a:rPr>
              <a:t> частинок речовини. Кожна частинка має певну масу.</a:t>
            </a:r>
          </a:p>
          <a:p>
            <a:r>
              <a:rPr lang="uk-UA" sz="3200" b="1" dirty="0">
                <a:solidFill>
                  <a:srgbClr val="FF5050"/>
                </a:solidFill>
              </a:rPr>
              <a:t>Молярна маса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rgbClr val="FF5050"/>
                </a:solidFill>
              </a:rPr>
              <a:t>—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rgbClr val="FF5050"/>
                </a:solidFill>
              </a:rPr>
              <a:t>це маса 1 моль речовини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а отже, сумарна маса всіх частинок, що входять в 1 моль цієї речовини.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81000" y="5029200"/>
            <a:ext cx="6858000" cy="113877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>
                <a:solidFill>
                  <a:schemeClr val="tx1"/>
                </a:solidFill>
              </a:rPr>
              <a:t> Молярна маса </a:t>
            </a:r>
            <a:r>
              <a:rPr lang="uk-UA" b="1" dirty="0">
                <a:solidFill>
                  <a:schemeClr val="tx1"/>
                </a:solidFill>
              </a:rPr>
              <a:t>позначається</a:t>
            </a:r>
            <a:r>
              <a:rPr lang="uk-UA" sz="3200" b="1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(латинською літерою)  </a:t>
            </a:r>
            <a:r>
              <a:rPr lang="uk-UA" sz="3200" b="1" dirty="0">
                <a:solidFill>
                  <a:schemeClr val="tx1"/>
                </a:solidFill>
              </a:rPr>
              <a:t>М 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72" name="WordArt 32"/>
          <p:cNvSpPr>
            <a:spLocks noChangeArrowheads="1" noChangeShapeType="1" noTextEdit="1"/>
          </p:cNvSpPr>
          <p:nvPr/>
        </p:nvSpPr>
        <p:spPr bwMode="gray">
          <a:xfrm>
            <a:off x="7543800" y="5029200"/>
            <a:ext cx="99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/>
              </a:rPr>
              <a:t>М</a:t>
            </a:r>
          </a:p>
        </p:txBody>
      </p:sp>
      <p:sp>
        <p:nvSpPr>
          <p:cNvPr id="13320" name="WordArt 34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6592888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uk-UA" b="1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107763" dir="13500000" algn="ctr" rotWithShape="0">
                    <a:srgbClr val="198AE7">
                      <a:alpha val="50000"/>
                    </a:srgbClr>
                  </a:outerShdw>
                </a:effectLst>
                <a:latin typeface="Monotype Corsiva"/>
              </a:rPr>
              <a:t>Молярна маса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  <p:bldP spid="102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Порції речовини кількістю один моль містять однакову кількість частинок,  але мають різні маси та </a:t>
            </a:r>
            <a:r>
              <a:rPr lang="uk-UA" sz="3200" dirty="0" err="1">
                <a:solidFill>
                  <a:schemeClr val="bg1"/>
                </a:solidFill>
              </a:rPr>
              <a:t>обєм</a:t>
            </a:r>
            <a:r>
              <a:rPr lang="uk-UA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Скругленный прямоугольник 2">
            <a:hlinkClick r:id="rId2" action="ppaction://hlinkfile"/>
          </p:cNvPr>
          <p:cNvSpPr/>
          <p:nvPr/>
        </p:nvSpPr>
        <p:spPr>
          <a:xfrm>
            <a:off x="6934200" y="1066800"/>
            <a:ext cx="18288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  <a:endParaRPr lang="uk-UA" dirty="0"/>
          </a:p>
        </p:txBody>
      </p:sp>
      <p:pic>
        <p:nvPicPr>
          <p:cNvPr id="1026" name="Picture 2" descr="C:\Documents and Settings\User\Рабочий стол\кількість речовини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335280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ser\Рабочий стол\енк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267200"/>
            <a:ext cx="3276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User\Рабочий стол\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752600"/>
            <a:ext cx="32766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User\Рабочий стол\ууку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752600"/>
            <a:ext cx="327660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114800" y="1066800"/>
            <a:ext cx="2743200" cy="598488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dirty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de-DE" sz="3200" baseline="-25000" dirty="0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uk-UA" sz="3200" dirty="0">
                <a:solidFill>
                  <a:schemeClr val="bg1"/>
                </a:solidFill>
                <a:sym typeface="Symbol" pitchFamily="18" charset="2"/>
              </a:rPr>
              <a:t>=6,02</a:t>
            </a:r>
            <a:r>
              <a:rPr lang="en-US" sz="3200" dirty="0">
                <a:solidFill>
                  <a:schemeClr val="bg1"/>
                </a:solidFill>
                <a:sym typeface="Symbol" pitchFamily="18" charset="2"/>
              </a:rPr>
              <a:t>·</a:t>
            </a:r>
            <a:r>
              <a:rPr lang="uk-UA" sz="3200" dirty="0">
                <a:solidFill>
                  <a:schemeClr val="bg1"/>
                </a:solidFill>
                <a:sym typeface="Symbol" pitchFamily="18" charset="2"/>
              </a:rPr>
              <a:t>10 </a:t>
            </a:r>
            <a:r>
              <a:rPr lang="uk-UA" sz="3200" baseline="30000" dirty="0">
                <a:solidFill>
                  <a:schemeClr val="bg1"/>
                </a:solidFill>
                <a:sym typeface="Symbol" pitchFamily="18" charset="2"/>
              </a:rPr>
              <a:t>23</a:t>
            </a:r>
            <a:endParaRPr lang="en-US" sz="3200" baseline="30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6629400" y="838200"/>
            <a:ext cx="685800" cy="708286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2016-11-27 14 49 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76200"/>
            <a:ext cx="2157306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867400"/>
            <a:ext cx="91440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числове значення молярної маси дорівнює відносній молекулярній масі для будь-якої речовини.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2743200"/>
            <a:ext cx="4419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маса порції речовини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143000"/>
            <a:ext cx="76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80</a:t>
            </a:r>
          </a:p>
        </p:txBody>
      </p:sp>
      <p:pic>
        <p:nvPicPr>
          <p:cNvPr id="11" name="Picture 13" descr="2003-06-06 00 11 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81000"/>
            <a:ext cx="2438400" cy="15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48200" y="1182469"/>
            <a:ext cx="76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60</a:t>
            </a:r>
          </a:p>
        </p:txBody>
      </p:sp>
      <p:pic>
        <p:nvPicPr>
          <p:cNvPr id="15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7391400" y="0"/>
            <a:ext cx="685800" cy="708286"/>
          </a:xfrm>
          <a:prstGeom prst="rect">
            <a:avLst/>
          </a:prstGeom>
          <a:noFill/>
        </p:spPr>
      </p:pic>
      <p:pic>
        <p:nvPicPr>
          <p:cNvPr id="16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7696200" y="381000"/>
            <a:ext cx="685800" cy="708286"/>
          </a:xfrm>
          <a:prstGeom prst="rect">
            <a:avLst/>
          </a:prstGeom>
          <a:noFill/>
        </p:spPr>
      </p:pic>
      <p:pic>
        <p:nvPicPr>
          <p:cNvPr id="17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7010400" y="381000"/>
            <a:ext cx="762000" cy="708286"/>
          </a:xfrm>
          <a:prstGeom prst="rect">
            <a:avLst/>
          </a:prstGeom>
          <a:noFill/>
        </p:spPr>
      </p:pic>
      <p:pic>
        <p:nvPicPr>
          <p:cNvPr id="18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7010400" y="838200"/>
            <a:ext cx="685800" cy="708286"/>
          </a:xfrm>
          <a:prstGeom prst="rect">
            <a:avLst/>
          </a:prstGeom>
          <a:noFill/>
        </p:spPr>
      </p:pic>
      <p:pic>
        <p:nvPicPr>
          <p:cNvPr id="20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7543800" y="838200"/>
            <a:ext cx="685800" cy="708286"/>
          </a:xfrm>
          <a:prstGeom prst="rect">
            <a:avLst/>
          </a:prstGeom>
          <a:noFill/>
        </p:spPr>
      </p:pic>
      <p:pic>
        <p:nvPicPr>
          <p:cNvPr id="21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8077200" y="838200"/>
            <a:ext cx="685800" cy="708286"/>
          </a:xfrm>
          <a:prstGeom prst="rect">
            <a:avLst/>
          </a:prstGeom>
          <a:noFill/>
        </p:spPr>
      </p:pic>
      <p:pic>
        <p:nvPicPr>
          <p:cNvPr id="22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8382000" y="1295400"/>
            <a:ext cx="685800" cy="708286"/>
          </a:xfrm>
          <a:prstGeom prst="rect">
            <a:avLst/>
          </a:prstGeom>
          <a:noFill/>
        </p:spPr>
      </p:pic>
      <p:pic>
        <p:nvPicPr>
          <p:cNvPr id="23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6" cstate="print"/>
          <a:srcRect l="2801" t="1745" r="12648" b="5722"/>
          <a:stretch>
            <a:fillRect/>
          </a:stretch>
        </p:blipFill>
        <p:spPr bwMode="auto">
          <a:xfrm>
            <a:off x="7848600" y="1295400"/>
            <a:ext cx="838200" cy="708286"/>
          </a:xfrm>
          <a:prstGeom prst="rect">
            <a:avLst/>
          </a:prstGeom>
          <a:noFill/>
        </p:spPr>
      </p:pic>
      <p:pic>
        <p:nvPicPr>
          <p:cNvPr id="24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7" cstate="print"/>
          <a:srcRect l="2801" t="1745" r="12648" b="5722"/>
          <a:stretch>
            <a:fillRect/>
          </a:stretch>
        </p:blipFill>
        <p:spPr bwMode="auto">
          <a:xfrm>
            <a:off x="7391400" y="1295400"/>
            <a:ext cx="762000" cy="708286"/>
          </a:xfrm>
          <a:prstGeom prst="rect">
            <a:avLst/>
          </a:prstGeom>
          <a:noFill/>
        </p:spPr>
      </p:pic>
      <p:pic>
        <p:nvPicPr>
          <p:cNvPr id="25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6934200" y="1305393"/>
            <a:ext cx="685800" cy="70828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391400" y="1182469"/>
            <a:ext cx="76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</a:p>
        </p:txBody>
      </p:sp>
      <p:pic>
        <p:nvPicPr>
          <p:cNvPr id="27" name="Picture 3" descr="D:\Презентації\прези хімя\image\яблоко-2.png"/>
          <p:cNvPicPr>
            <a:picLocks noChangeAspect="1" noChangeArrowheads="1"/>
          </p:cNvPicPr>
          <p:nvPr/>
        </p:nvPicPr>
        <p:blipFill>
          <a:blip r:embed="rId3" cstate="print"/>
          <a:srcRect l="2801" t="1745" r="12648" b="5722"/>
          <a:stretch>
            <a:fillRect/>
          </a:stretch>
        </p:blipFill>
        <p:spPr bwMode="auto">
          <a:xfrm>
            <a:off x="6400800" y="1295400"/>
            <a:ext cx="685800" cy="708286"/>
          </a:xfrm>
          <a:prstGeom prst="rect">
            <a:avLst/>
          </a:prstGeom>
          <a:noFill/>
        </p:spPr>
      </p:pic>
      <p:sp>
        <p:nvSpPr>
          <p:cNvPr id="29" name="Стрелка вправо 28"/>
          <p:cNvSpPr/>
          <p:nvPr/>
        </p:nvSpPr>
        <p:spPr>
          <a:xfrm>
            <a:off x="228600" y="990600"/>
            <a:ext cx="1981200" cy="838200"/>
          </a:xfrm>
          <a:prstGeom prst="rightArrow">
            <a:avLst>
              <a:gd name="adj1" fmla="val 58149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кількість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2133600"/>
            <a:ext cx="1066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300г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2133600"/>
            <a:ext cx="1295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2400г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0" y="2133600"/>
            <a:ext cx="137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16000г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304800" y="1981200"/>
            <a:ext cx="1447800" cy="838200"/>
          </a:xfrm>
          <a:prstGeom prst="rightArrow">
            <a:avLst>
              <a:gd name="adj1" fmla="val 58149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 маса</a:t>
            </a:r>
          </a:p>
        </p:txBody>
      </p:sp>
      <p:pic>
        <p:nvPicPr>
          <p:cNvPr id="34" name="Picture 29" descr="2003-06-06 07 47 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1" y="2743200"/>
            <a:ext cx="160019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04800" y="4835525"/>
            <a:ext cx="35052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b="1" dirty="0">
                <a:solidFill>
                  <a:srgbClr val="00B050"/>
                </a:solidFill>
              </a:rPr>
              <a:t>Молярна маса</a:t>
            </a:r>
            <a:br>
              <a:rPr lang="uk-UA" sz="28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chemeClr val="tx1"/>
                </a:solidFill>
              </a:rPr>
              <a:t>(маса одного моля)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648200" y="4495800"/>
            <a:ext cx="4267200" cy="1260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>
                <a:solidFill>
                  <a:sysClr val="windowText" lastClr="000000"/>
                </a:solidFill>
              </a:rPr>
              <a:t> </a:t>
            </a:r>
            <a:r>
              <a:rPr lang="uk-UA" sz="2800" b="1" dirty="0">
                <a:solidFill>
                  <a:sysClr val="windowText" lastClr="00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Молекулярна маса</a:t>
            </a:r>
            <a:br>
              <a:rPr lang="uk-UA" sz="2800" dirty="0">
                <a:solidFill>
                  <a:sysClr val="windowText" lastClr="000000"/>
                </a:solidFill>
              </a:rPr>
            </a:br>
            <a:r>
              <a:rPr lang="uk-UA" sz="2400" b="1" dirty="0">
                <a:solidFill>
                  <a:sysClr val="windowText" lastClr="000000"/>
                </a:solidFill>
              </a:rPr>
              <a:t>(маса  молекули  в атомних одиницях маси) </a:t>
            </a:r>
          </a:p>
        </p:txBody>
      </p:sp>
      <p:sp>
        <p:nvSpPr>
          <p:cNvPr id="37" name="WordArt 6"/>
          <p:cNvSpPr>
            <a:spLocks noChangeArrowheads="1" noChangeShapeType="1" noTextEdit="1"/>
          </p:cNvSpPr>
          <p:nvPr/>
        </p:nvSpPr>
        <p:spPr bwMode="gray">
          <a:xfrm>
            <a:off x="5562600" y="3505200"/>
            <a:ext cx="144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/>
              </a:rPr>
              <a:t>М</a:t>
            </a:r>
            <a:r>
              <a:rPr lang="en-US" sz="60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/>
              </a:rPr>
              <a:t>r</a:t>
            </a:r>
            <a:endParaRPr lang="uk-UA" sz="60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8" name="WordArt 5"/>
          <p:cNvSpPr>
            <a:spLocks noChangeArrowheads="1" noChangeShapeType="1" noTextEdit="1"/>
          </p:cNvSpPr>
          <p:nvPr/>
        </p:nvSpPr>
        <p:spPr bwMode="gray">
          <a:xfrm>
            <a:off x="2514600" y="3429000"/>
            <a:ext cx="106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5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kern="1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latino Linotype"/>
              </a:rPr>
              <a:t>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4800" y="33528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57200" y="3810000"/>
            <a:ext cx="12954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sym typeface="Symbol" pitchFamily="18" charset="2"/>
              </a:rPr>
              <a:t>6</a:t>
            </a:r>
            <a:r>
              <a:rPr lang="en-US" sz="28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sym typeface="Symbol" pitchFamily="18" charset="2"/>
              </a:rPr>
              <a:t>·</a:t>
            </a:r>
            <a:r>
              <a:rPr lang="uk-UA" sz="28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sym typeface="Symbol" pitchFamily="18" charset="2"/>
              </a:rPr>
              <a:t>10 </a:t>
            </a:r>
            <a:r>
              <a:rPr lang="uk-UA" sz="2800" b="1" baseline="30000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sym typeface="Symbol" pitchFamily="18" charset="2"/>
              </a:rPr>
              <a:t>23</a:t>
            </a:r>
            <a:endParaRPr lang="en-US" sz="2800" b="1" baseline="3000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213360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  Якщо маса речовини вимірюється в грамах, тоді розмірність молярної маси становить грам на моль (г/моль)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 Одиницею вимірювання  молярної маси </a:t>
            </a:r>
            <a:br>
              <a:rPr lang="uk-UA" sz="3200" b="1" dirty="0">
                <a:solidFill>
                  <a:schemeClr val="tx1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в Міжнародній  системі одиниць є кілограм на моль (кг/моль).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4038600"/>
            <a:ext cx="9144000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   В цьому  разі молярна маса речовини чисельно дорівнює відносній  молекулярній масі, або відносній атомній масі (для елементів і простих речовин з </a:t>
            </a:r>
            <a:r>
              <a:rPr lang="uk-UA" sz="3200" b="1" dirty="0" err="1">
                <a:solidFill>
                  <a:schemeClr val="tx1"/>
                </a:solidFill>
              </a:rPr>
              <a:t>одноатомнеими</a:t>
            </a:r>
            <a:r>
              <a:rPr lang="uk-UA" sz="3200" b="1" dirty="0">
                <a:solidFill>
                  <a:schemeClr val="tx1"/>
                </a:solidFill>
              </a:rPr>
              <a:t> молекулами).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WordArt 5"/>
          <p:cNvSpPr>
            <a:spLocks noChangeArrowheads="1" noChangeShapeType="1" noTextEdit="1"/>
          </p:cNvSpPr>
          <p:nvPr/>
        </p:nvSpPr>
        <p:spPr bwMode="gray">
          <a:xfrm>
            <a:off x="1524000" y="3429000"/>
            <a:ext cx="1219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5"/>
              </a:avLst>
            </a:prstTxWarp>
          </a:bodyPr>
          <a:lstStyle/>
          <a:p>
            <a:pPr algn="ctr"/>
            <a:r>
              <a:rPr lang="uk-UA" sz="6000" b="1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/>
              </a:rPr>
              <a:t>М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gray">
          <a:xfrm>
            <a:off x="5562600" y="3429000"/>
            <a:ext cx="167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5"/>
              </a:avLst>
            </a:prstTxWarp>
          </a:bodyPr>
          <a:lstStyle/>
          <a:p>
            <a:pPr algn="ctr"/>
            <a:r>
              <a:rPr lang="uk-UA" sz="60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atino Linotype"/>
              </a:rPr>
              <a:t>М</a:t>
            </a:r>
            <a:r>
              <a:rPr lang="en-US" sz="60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Palatino Linotype"/>
              </a:rPr>
              <a:t>r</a:t>
            </a:r>
            <a:endParaRPr lang="uk-UA" sz="60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Palatino Linotype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810000" y="3352800"/>
            <a:ext cx="91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35814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dirty="0">
                <a:solidFill>
                  <a:srgbClr val="FFFF00"/>
                </a:solidFill>
              </a:rPr>
              <a:t>  </a:t>
            </a:r>
            <a:r>
              <a:rPr lang="uk-UA" sz="3200" b="1" dirty="0">
                <a:solidFill>
                  <a:srgbClr val="FFFF00"/>
                </a:solidFill>
              </a:rPr>
              <a:t>Молярна маса</a:t>
            </a:r>
            <a:br>
              <a:rPr lang="uk-UA" sz="3200" b="1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(маса одного моля)</a:t>
            </a:r>
            <a:r>
              <a:rPr lang="uk-UA" sz="3200" dirty="0">
                <a:solidFill>
                  <a:schemeClr val="bg1"/>
                </a:solidFill>
              </a:rPr>
              <a:t> </a:t>
            </a:r>
            <a:endParaRPr lang="uk-UA" sz="3200" dirty="0">
              <a:solidFill>
                <a:schemeClr val="folHlink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343400" y="5029200"/>
            <a:ext cx="4267200" cy="1446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/>
              <a:t> </a:t>
            </a:r>
            <a:r>
              <a:rPr lang="uk-UA" sz="3200" b="1" dirty="0"/>
              <a:t> </a:t>
            </a:r>
            <a:r>
              <a:rPr lang="uk-UA" sz="3200" b="1" dirty="0">
                <a:solidFill>
                  <a:srgbClr val="FF0000"/>
                </a:solidFill>
              </a:rPr>
              <a:t>Молекулярна маса</a:t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bg1"/>
                </a:solidFill>
              </a:rPr>
              <a:t>(маса  молекули  в атомних одиницях маси) </a:t>
            </a:r>
            <a:endParaRPr lang="uk-UA" sz="2800" dirty="0">
              <a:solidFill>
                <a:schemeClr val="folHlink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33400" y="457200"/>
            <a:ext cx="8001000" cy="25545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2400" dirty="0">
                <a:solidFill>
                  <a:sysClr val="windowText" lastClr="000000"/>
                </a:solidFill>
              </a:rPr>
              <a:t>  </a:t>
            </a:r>
            <a:r>
              <a:rPr lang="uk-UA" sz="3200" dirty="0">
                <a:solidFill>
                  <a:sysClr val="windowText" lastClr="000000"/>
                </a:solidFill>
              </a:rPr>
              <a:t>Молярна маса пропорційна масі однієї молекули певної речовини</a:t>
            </a:r>
            <a:r>
              <a:rPr lang="uk-UA" sz="3200" dirty="0">
                <a:solidFill>
                  <a:schemeClr val="accent1"/>
                </a:solidFill>
              </a:rPr>
              <a:t>.</a:t>
            </a:r>
            <a:br>
              <a:rPr lang="uk-UA" sz="3200" dirty="0">
                <a:solidFill>
                  <a:schemeClr val="accent1"/>
                </a:solidFill>
              </a:rPr>
            </a:br>
            <a:r>
              <a:rPr lang="uk-UA" sz="3200" dirty="0">
                <a:solidFill>
                  <a:sysClr val="windowText" lastClr="000000"/>
                </a:solidFill>
              </a:rPr>
              <a:t> Тому </a:t>
            </a:r>
            <a:r>
              <a:rPr lang="uk-UA" sz="3200" dirty="0">
                <a:solidFill>
                  <a:srgbClr val="FF0000"/>
                </a:solidFill>
              </a:rPr>
              <a:t>числове значення молярної маси дорівнює відносній молекулярній масі </a:t>
            </a:r>
            <a:r>
              <a:rPr lang="uk-UA" sz="3200" dirty="0">
                <a:solidFill>
                  <a:sysClr val="windowText" lastClr="000000"/>
                </a:solidFill>
              </a:rPr>
              <a:t>для будь-якої речовини.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8" grpId="0" animBg="1"/>
      <p:bldP spid="15365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620000" cy="1196975"/>
          </a:xfrm>
          <a:prstGeom prst="rect">
            <a:avLst/>
          </a:prstGeom>
          <a:solidFill>
            <a:srgbClr val="000050">
              <a:alpha val="70588"/>
            </a:srgbClr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>
                <a:solidFill>
                  <a:schemeClr val="bg1"/>
                </a:solidFill>
              </a:rPr>
              <a:t> </a:t>
            </a:r>
            <a:r>
              <a:rPr lang="uk-UA" sz="2400">
                <a:solidFill>
                  <a:schemeClr val="bg1"/>
                </a:solidFill>
              </a:rPr>
              <a:t> </a:t>
            </a:r>
            <a:r>
              <a:rPr lang="de-DE" sz="2400">
                <a:solidFill>
                  <a:schemeClr val="bg1"/>
                </a:solidFill>
              </a:rPr>
              <a:t> </a:t>
            </a:r>
            <a:r>
              <a:rPr lang="uk-UA" sz="2400" b="1">
                <a:solidFill>
                  <a:srgbClr val="00FFFF"/>
                </a:solidFill>
              </a:rPr>
              <a:t>Молярна маса</a:t>
            </a:r>
            <a:r>
              <a:rPr lang="uk-UA" sz="2400">
                <a:solidFill>
                  <a:schemeClr val="bg1"/>
                </a:solidFill>
              </a:rPr>
              <a:t>    </a:t>
            </a:r>
            <a:r>
              <a:rPr lang="uk-UA" sz="2400" u="sng">
                <a:solidFill>
                  <a:schemeClr val="bg1"/>
                </a:solidFill>
              </a:rPr>
              <a:t>числом співпадає</a:t>
            </a:r>
            <a:r>
              <a:rPr lang="uk-UA" sz="2400">
                <a:solidFill>
                  <a:schemeClr val="bg1"/>
                </a:solidFill>
              </a:rPr>
              <a:t>  з ВІДНОСНОЮ  МОЛЕКУЛЯРНОЮ   масою (</a:t>
            </a:r>
            <a:r>
              <a:rPr lang="uk-UA" sz="2400">
                <a:solidFill>
                  <a:srgbClr val="FF0066"/>
                </a:solidFill>
              </a:rPr>
              <a:t>М</a:t>
            </a:r>
            <a:r>
              <a:rPr lang="en-US" sz="2400">
                <a:solidFill>
                  <a:srgbClr val="FF0066"/>
                </a:solidFill>
              </a:rPr>
              <a:t>r</a:t>
            </a:r>
            <a:r>
              <a:rPr lang="en-US" sz="2400">
                <a:solidFill>
                  <a:schemeClr val="bg1"/>
                </a:solidFill>
              </a:rPr>
              <a:t>)</a:t>
            </a:r>
            <a:r>
              <a:rPr lang="uk-UA" sz="2400">
                <a:solidFill>
                  <a:schemeClr val="bg1"/>
                </a:solidFill>
              </a:rPr>
              <a:t>  чи  ВІДНОСНОЮ  АТОМНОЮ  МАСОЮ  (</a:t>
            </a:r>
            <a:r>
              <a:rPr lang="en-US" sz="2400">
                <a:solidFill>
                  <a:srgbClr val="FF0066"/>
                </a:solidFill>
              </a:rPr>
              <a:t>Ar</a:t>
            </a:r>
            <a:r>
              <a:rPr lang="uk-UA" sz="24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1569660"/>
          </a:xfrm>
          <a:prstGeom prst="rect">
            <a:avLst/>
          </a:prstGeom>
          <a:solidFill>
            <a:srgbClr val="000050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  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rgbClr val="FF5050"/>
                </a:solidFill>
              </a:rPr>
              <a:t>Це означає:</a:t>
            </a:r>
            <a:r>
              <a:rPr lang="uk-UA" sz="3200" dirty="0">
                <a:solidFill>
                  <a:schemeClr val="bg1"/>
                </a:solidFill>
              </a:rPr>
              <a:t> щоб дізнатись яку масу має один моль речовини — достатньо підрахувати відносну атомну чи молекулярну масу.</a:t>
            </a:r>
          </a:p>
        </p:txBody>
      </p:sp>
      <p:graphicFrame>
        <p:nvGraphicFramePr>
          <p:cNvPr id="7200" name="Group 32"/>
          <p:cNvGraphicFramePr>
            <a:graphicFrameLocks noGrp="1"/>
          </p:cNvGraphicFramePr>
          <p:nvPr/>
        </p:nvGraphicFramePr>
        <p:xfrm>
          <a:off x="838200" y="3810000"/>
          <a:ext cx="7239000" cy="2637156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відносна  молекулярна маса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94168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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молярна маса</a:t>
                      </a: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г/моль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uk-U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=32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</a:t>
                      </a:r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uk-UA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=32</a:t>
                      </a:r>
                      <a:r>
                        <a:rPr kumimoji="0" lang="uk-UA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г/моль;</a:t>
                      </a:r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=27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=27</a:t>
                      </a:r>
                      <a:r>
                        <a:rPr kumimoji="0" lang="uk-UA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г/моль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uk-U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= 18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Mr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uk-U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= 18</a:t>
                      </a:r>
                      <a:r>
                        <a:rPr kumimoji="0" lang="uk-UA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г/моль</a:t>
                      </a: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1371600" y="838200"/>
            <a:ext cx="5257800" cy="914400"/>
          </a:xfrm>
          <a:prstGeom prst="rightArrow">
            <a:avLst>
              <a:gd name="adj1" fmla="val 52083"/>
              <a:gd name="adj2" fmla="val 13730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2000" b="1" dirty="0"/>
              <a:t> </a:t>
            </a:r>
            <a:r>
              <a:rPr lang="de-DE" sz="2000" b="1" dirty="0"/>
              <a:t> </a:t>
            </a:r>
            <a:r>
              <a:rPr lang="uk-UA" sz="2800" b="1" dirty="0">
                <a:sym typeface="Symbol" pitchFamily="18" charset="2"/>
              </a:rPr>
              <a:t></a:t>
            </a:r>
            <a:r>
              <a:rPr lang="uk-UA" sz="2800" b="1" dirty="0"/>
              <a:t> </a:t>
            </a:r>
            <a:r>
              <a:rPr lang="uk-UA" sz="2800" b="1" dirty="0">
                <a:sym typeface="Symbol" pitchFamily="18" charset="2"/>
              </a:rPr>
              <a:t></a:t>
            </a:r>
            <a:r>
              <a:rPr lang="uk-UA" sz="2800" b="1" dirty="0"/>
              <a:t>   кількість речовини</a:t>
            </a:r>
            <a:r>
              <a:rPr lang="uk-UA" sz="2400" b="1" dirty="0"/>
              <a:t>;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1295400" y="2819400"/>
            <a:ext cx="5410200" cy="1143000"/>
          </a:xfrm>
          <a:prstGeom prst="rightArrow">
            <a:avLst>
              <a:gd name="adj1" fmla="val 73843"/>
              <a:gd name="adj2" fmla="val 11445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2000" b="1" dirty="0"/>
              <a:t> </a:t>
            </a:r>
            <a:r>
              <a:rPr lang="de-DE" sz="2000" b="1" dirty="0"/>
              <a:t>   </a:t>
            </a:r>
            <a:r>
              <a:rPr lang="uk-UA" sz="1800" b="1" dirty="0"/>
              <a:t> </a:t>
            </a:r>
            <a:r>
              <a:rPr lang="uk-UA" sz="2400" b="1" dirty="0"/>
              <a:t>M </a:t>
            </a:r>
            <a:r>
              <a:rPr lang="uk-UA" sz="2400" b="1" dirty="0">
                <a:sym typeface="Symbol" pitchFamily="18" charset="2"/>
              </a:rPr>
              <a:t></a:t>
            </a:r>
            <a:r>
              <a:rPr lang="uk-UA" sz="2400" b="1" dirty="0"/>
              <a:t> молярна маса — </a:t>
            </a:r>
            <a:br>
              <a:rPr lang="de-DE" sz="2400" b="1" dirty="0"/>
            </a:br>
            <a:r>
              <a:rPr lang="uk-UA" sz="2400" b="1" dirty="0"/>
              <a:t>маса одного моля речовини;</a:t>
            </a: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1295400" y="1981200"/>
            <a:ext cx="5334000" cy="762000"/>
          </a:xfrm>
          <a:prstGeom prst="rightArrow">
            <a:avLst>
              <a:gd name="adj1" fmla="val 62500"/>
              <a:gd name="adj2" fmla="val 16933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2800" b="1" dirty="0"/>
              <a:t> </a:t>
            </a:r>
            <a:r>
              <a:rPr lang="de-DE" sz="2800" b="1" dirty="0"/>
              <a:t>   </a:t>
            </a:r>
            <a:r>
              <a:rPr lang="ru-RU" sz="2800" b="1" dirty="0"/>
              <a:t> </a:t>
            </a:r>
            <a:r>
              <a:rPr lang="en-US" sz="2800" b="1" dirty="0"/>
              <a:t>N</a:t>
            </a:r>
            <a:r>
              <a:rPr lang="en-US" sz="2800" b="1" baseline="-25000" dirty="0"/>
              <a:t>A</a:t>
            </a:r>
            <a:r>
              <a:rPr lang="en-US" sz="2800" dirty="0"/>
              <a:t> </a:t>
            </a:r>
            <a:r>
              <a:rPr lang="ru-RU" sz="2800" dirty="0"/>
              <a:t> </a:t>
            </a:r>
            <a:r>
              <a:rPr lang="ru-RU" sz="2800" b="1" dirty="0"/>
              <a:t>=   6,02 10</a:t>
            </a:r>
            <a:r>
              <a:rPr lang="ru-RU" sz="2800" b="1" baseline="30000" dirty="0"/>
              <a:t>23</a:t>
            </a:r>
            <a:r>
              <a:rPr lang="uk-UA" sz="1800" b="1" dirty="0"/>
              <a:t> </a:t>
            </a:r>
          </a:p>
        </p:txBody>
      </p:sp>
      <p:pic>
        <p:nvPicPr>
          <p:cNvPr id="4125" name="Picture 29" descr="2003-06-06 07 47 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914400"/>
            <a:ext cx="198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err="1">
                <a:solidFill>
                  <a:srgbClr val="FF0000"/>
                </a:solidFill>
              </a:rPr>
              <a:t>МОЛ</a:t>
            </a:r>
            <a:r>
              <a:rPr lang="uk-UA" sz="2800" b="1" dirty="0" err="1">
                <a:solidFill>
                  <a:srgbClr val="FF0000"/>
                </a:solidFill>
              </a:rPr>
              <a:t>ярна</a:t>
            </a:r>
            <a:r>
              <a:rPr lang="uk-UA" sz="2800" b="1" dirty="0">
                <a:solidFill>
                  <a:srgbClr val="FF0000"/>
                </a:solidFill>
              </a:rPr>
              <a:t> маса </a:t>
            </a:r>
            <a:r>
              <a:rPr lang="uk-UA" sz="2400" b="1" dirty="0">
                <a:solidFill>
                  <a:srgbClr val="FF0000"/>
                </a:solidFill>
              </a:rPr>
              <a:t> — ЦЕ    </a:t>
            </a:r>
            <a:r>
              <a:rPr lang="uk-UA" sz="2800" b="1" dirty="0">
                <a:solidFill>
                  <a:srgbClr val="FF0000"/>
                </a:solidFill>
              </a:rPr>
              <a:t>маса одного моля речовини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0" y="419100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>
                <a:solidFill>
                  <a:schemeClr val="tx1"/>
                </a:solidFill>
              </a:rPr>
              <a:t>Хімічні формули,  які пов’язують </a:t>
            </a:r>
            <a:r>
              <a:rPr lang="uk-UA" sz="2400" b="1" u="sng" dirty="0">
                <a:solidFill>
                  <a:schemeClr val="tx1"/>
                </a:solidFill>
              </a:rPr>
              <a:t>молярну масу</a:t>
            </a:r>
            <a:r>
              <a:rPr lang="uk-UA" sz="2400" b="1" dirty="0">
                <a:solidFill>
                  <a:schemeClr val="tx1"/>
                </a:solidFill>
              </a:rPr>
              <a:t>,  </a:t>
            </a:r>
            <a:r>
              <a:rPr lang="uk-UA" sz="2400" b="1" u="sng" dirty="0" err="1">
                <a:solidFill>
                  <a:schemeClr val="tx1"/>
                </a:solidFill>
              </a:rPr>
              <a:t>масу</a:t>
            </a:r>
            <a:r>
              <a:rPr lang="uk-UA" sz="2400" b="1" u="sng" dirty="0">
                <a:solidFill>
                  <a:schemeClr val="tx1"/>
                </a:solidFill>
              </a:rPr>
              <a:t>  речовини</a:t>
            </a:r>
            <a:r>
              <a:rPr lang="uk-UA" sz="2400" b="1" dirty="0">
                <a:solidFill>
                  <a:schemeClr val="tx1"/>
                </a:solidFill>
              </a:rPr>
              <a:t>  та  відповідну   </a:t>
            </a:r>
            <a:r>
              <a:rPr lang="uk-UA" sz="2400" b="1" u="sng" dirty="0">
                <a:solidFill>
                  <a:schemeClr val="tx1"/>
                </a:solidFill>
              </a:rPr>
              <a:t>кількість</a:t>
            </a:r>
            <a:r>
              <a:rPr lang="uk-UA" sz="2400" b="1" dirty="0">
                <a:solidFill>
                  <a:schemeClr val="tx1"/>
                </a:solidFill>
              </a:rPr>
              <a:t>  речовини. </a:t>
            </a:r>
          </a:p>
        </p:txBody>
      </p:sp>
      <p:pic>
        <p:nvPicPr>
          <p:cNvPr id="1026" name="Picture 2" descr="C:\Users\Олександр\Desktop\впа.png"/>
          <p:cNvPicPr>
            <a:picLocks noChangeAspect="1" noChangeArrowheads="1"/>
          </p:cNvPicPr>
          <p:nvPr/>
        </p:nvPicPr>
        <p:blipFill>
          <a:blip r:embed="rId4"/>
          <a:srcRect t="10900" b="4243"/>
          <a:stretch>
            <a:fillRect/>
          </a:stretch>
        </p:blipFill>
        <p:spPr bwMode="auto">
          <a:xfrm>
            <a:off x="304800" y="5105400"/>
            <a:ext cx="83820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30732" grpId="0" animBg="1"/>
      <p:bldP spid="30743" grpId="0" animBg="1"/>
      <p:bldP spid="4126" grpId="0" animBg="1"/>
      <p:bldP spid="412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965</Words>
  <Application>Microsoft Office PowerPoint</Application>
  <PresentationFormat>Екран (4:3)</PresentationFormat>
  <Paragraphs>203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Оформление по умолчанию</vt:lpstr>
      <vt:lpstr>1_Оформление по умолчанию</vt:lpstr>
      <vt:lpstr>2_Оформление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Невідомий користувач</cp:lastModifiedBy>
  <cp:revision>226</cp:revision>
  <cp:lastPrinted>1601-01-01T00:00:00Z</cp:lastPrinted>
  <dcterms:created xsi:type="dcterms:W3CDTF">2003-06-06T05:31:35Z</dcterms:created>
  <dcterms:modified xsi:type="dcterms:W3CDTF">2021-01-13T12:12:20Z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