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F29974-D3B9-4F9E-8A2C-ABAD601BEB76}" type="datetimeFigureOut">
              <a:rPr lang="ru-RU" smtClean="0"/>
              <a:pPr/>
              <a:t>13.01.2021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7468D-B2D8-455C-94FA-F665657821E2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5.png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00430" y="1285860"/>
            <a:ext cx="5343508" cy="2286016"/>
          </a:xfrm>
        </p:spPr>
        <p:txBody>
          <a:bodyPr>
            <a:normAutofit/>
          </a:bodyPr>
          <a:lstStyle/>
          <a:p>
            <a:r>
              <a:rPr lang="uk-UA" sz="6000" dirty="0">
                <a:solidFill>
                  <a:schemeClr val="tx2">
                    <a:lumMod val="50000"/>
                  </a:schemeClr>
                </a:solidFill>
                <a:latin typeface="Monotype Corsiva" pitchFamily="66" charset="0"/>
              </a:rPr>
              <a:t>Електричне поле. </a:t>
            </a:r>
            <a:endParaRPr lang="ru-RU" sz="6000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292895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ідзаголовок 4">
            <a:extLst>
              <a:ext uri="{FF2B5EF4-FFF2-40B4-BE49-F238E27FC236}">
                <a16:creationId xmlns:a16="http://schemas.microsoft.com/office/drawing/2014/main" id="{5CF0C940-D07B-8A42-B1D3-067EE8A321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6033" y="4385773"/>
            <a:ext cx="6882289" cy="4912066"/>
          </a:xfrm>
        </p:spPr>
        <p:txBody>
          <a:bodyPr/>
          <a:lstStyle/>
          <a:p>
            <a:r>
              <a:rPr lang="uk-UA">
                <a:solidFill>
                  <a:schemeClr val="accent6">
                    <a:lumMod val="75000"/>
                  </a:schemeClr>
                </a:solidFill>
              </a:rPr>
              <a:t>Для Зінькевича Олексія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61FDB-B0D4-BD42-9443-7243661D696F}"/>
              </a:ext>
            </a:extLst>
          </p:cNvPr>
          <p:cNvSpPr txBox="1"/>
          <p:nvPr/>
        </p:nvSpPr>
        <p:spPr>
          <a:xfrm>
            <a:off x="3660299" y="2668439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uk-UA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/>
              <a:t>Задача 2. З </a:t>
            </a:r>
            <a:r>
              <a:rPr lang="ru-RU" sz="3200" b="1" dirty="0" err="1"/>
              <a:t>якою</a:t>
            </a:r>
            <a:r>
              <a:rPr lang="ru-RU" sz="3200" b="1" dirty="0"/>
              <a:t> силою </a:t>
            </a:r>
            <a:r>
              <a:rPr lang="ru-RU" sz="3200" b="1" dirty="0" err="1"/>
              <a:t>електричне</a:t>
            </a:r>
            <a:r>
              <a:rPr lang="ru-RU" sz="3200" b="1" dirty="0"/>
              <a:t> поле </a:t>
            </a:r>
            <a:r>
              <a:rPr lang="ru-RU" sz="3200" b="1" dirty="0" err="1"/>
              <a:t>між</a:t>
            </a:r>
            <a:r>
              <a:rPr lang="ru-RU" sz="3200" b="1" dirty="0"/>
              <a:t> </a:t>
            </a:r>
            <a:r>
              <a:rPr lang="ru-RU" sz="3200" b="1" dirty="0" err="1"/>
              <a:t>двома</a:t>
            </a:r>
            <a:r>
              <a:rPr lang="ru-RU" sz="3200" b="1" dirty="0"/>
              <a:t> </a:t>
            </a:r>
            <a:r>
              <a:rPr lang="ru-RU" sz="3200" b="1" dirty="0" err="1"/>
              <a:t>горизонтальними</a:t>
            </a:r>
            <a:r>
              <a:rPr lang="ru-RU" sz="3200" b="1" dirty="0"/>
              <a:t> </a:t>
            </a:r>
            <a:r>
              <a:rPr lang="ru-RU" sz="3200" b="1" dirty="0" err="1"/>
              <a:t>зарядженими</a:t>
            </a:r>
            <a:r>
              <a:rPr lang="ru-RU" sz="3200" b="1" dirty="0"/>
              <a:t> пластинами у </a:t>
            </a:r>
            <a:r>
              <a:rPr lang="ru-RU" sz="3200" b="1" dirty="0" err="1"/>
              <a:t>досліді</a:t>
            </a:r>
            <a:r>
              <a:rPr lang="ru-RU" sz="3200" b="1" dirty="0"/>
              <a:t> </a:t>
            </a:r>
            <a:r>
              <a:rPr lang="ru-RU" sz="3200" b="1" dirty="0" err="1"/>
              <a:t>з</a:t>
            </a:r>
            <a:r>
              <a:rPr lang="ru-RU" sz="3200" b="1" dirty="0"/>
              <a:t> </a:t>
            </a:r>
            <a:r>
              <a:rPr lang="ru-RU" sz="3200" b="1" dirty="0" err="1"/>
              <a:t>вивчення</a:t>
            </a:r>
            <a:r>
              <a:rPr lang="ru-RU" sz="3200" b="1" dirty="0"/>
              <a:t> заряду </a:t>
            </a:r>
            <a:r>
              <a:rPr lang="ru-RU" sz="3200" b="1" dirty="0" err="1"/>
              <a:t>електрона</a:t>
            </a:r>
            <a:r>
              <a:rPr lang="ru-RU" sz="3200" b="1" dirty="0"/>
              <a:t> </a:t>
            </a:r>
            <a:r>
              <a:rPr lang="ru-RU" sz="3200" b="1" dirty="0" err="1"/>
              <a:t>діяло</a:t>
            </a:r>
            <a:r>
              <a:rPr lang="ru-RU" sz="3200" b="1" dirty="0"/>
              <a:t> на </a:t>
            </a:r>
            <a:r>
              <a:rPr lang="ru-RU" sz="3200" b="1" dirty="0" err="1"/>
              <a:t>заряджену</a:t>
            </a:r>
            <a:r>
              <a:rPr lang="ru-RU" sz="3200" b="1" dirty="0"/>
              <a:t> порошинку </a:t>
            </a:r>
            <a:r>
              <a:rPr lang="ru-RU" sz="3200" b="1" dirty="0" err="1"/>
              <a:t>масою</a:t>
            </a:r>
            <a:r>
              <a:rPr lang="ru-RU" sz="3200" b="1" dirty="0"/>
              <a:t> 0,02 мг? </a:t>
            </a:r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3214686"/>
            <a:ext cx="3000375" cy="260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863921" y="2857496"/>
            <a:ext cx="3565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err="1"/>
              <a:t>Розв’язання</a:t>
            </a:r>
            <a:r>
              <a:rPr lang="ru-RU" sz="3200" b="1" i="1" dirty="0"/>
              <a:t> 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43306" y="3500438"/>
            <a:ext cx="52864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Порошинка </a:t>
            </a:r>
            <a:r>
              <a:rPr lang="ru-RU" sz="2400" b="1" dirty="0" err="1"/>
              <a:t>масою</a:t>
            </a:r>
            <a:r>
              <a:rPr lang="ru-RU" sz="2400" b="1" dirty="0"/>
              <a:t> </a:t>
            </a:r>
            <a:r>
              <a:rPr lang="ru-RU" sz="2400" b="1" i="1" dirty="0" err="1"/>
              <a:t>m</a:t>
            </a:r>
            <a:r>
              <a:rPr lang="ru-RU" sz="2400" b="1" i="1" dirty="0"/>
              <a:t> = 0,02 мг = 0,02·10-6 кг </a:t>
            </a:r>
            <a:r>
              <a:rPr lang="ru-RU" sz="2400" b="1" i="1" dirty="0" err="1"/>
              <a:t>зависає</a:t>
            </a:r>
            <a:r>
              <a:rPr lang="ru-RU" sz="2400" b="1" i="1" dirty="0"/>
              <a:t> у </a:t>
            </a:r>
            <a:r>
              <a:rPr lang="ru-RU" sz="2400" b="1" i="1" dirty="0" err="1"/>
              <a:t>повітрі</a:t>
            </a:r>
            <a:r>
              <a:rPr lang="ru-RU" sz="2400" b="1" i="1" dirty="0"/>
              <a:t> за </a:t>
            </a:r>
            <a:r>
              <a:rPr lang="ru-RU" sz="2400" b="1" i="1" dirty="0" err="1"/>
              <a:t>рахунок</a:t>
            </a:r>
            <a:r>
              <a:rPr lang="ru-RU" sz="2400" b="1" i="1" dirty="0"/>
              <a:t> </a:t>
            </a:r>
            <a:r>
              <a:rPr lang="ru-RU" sz="2400" b="1" i="1" dirty="0" err="1"/>
              <a:t>дії</a:t>
            </a:r>
            <a:r>
              <a:rPr lang="ru-RU" sz="2400" b="1" i="1" dirty="0"/>
              <a:t> сил </a:t>
            </a:r>
            <a:r>
              <a:rPr lang="ru-RU" sz="2400" b="1" i="1" dirty="0" err="1"/>
              <a:t>електричних</a:t>
            </a:r>
            <a:r>
              <a:rPr lang="ru-RU" sz="2400" b="1" i="1" dirty="0"/>
              <a:t> та </a:t>
            </a:r>
            <a:r>
              <a:rPr lang="ru-RU" sz="2400" b="1" i="1" dirty="0" err="1"/>
              <a:t>сили</a:t>
            </a:r>
            <a:r>
              <a:rPr lang="ru-RU" sz="2400" b="1" i="1" dirty="0"/>
              <a:t> </a:t>
            </a:r>
            <a:r>
              <a:rPr lang="ru-RU" sz="2400" b="1" i="1" dirty="0" err="1"/>
              <a:t>тяжіння</a:t>
            </a:r>
            <a:r>
              <a:rPr lang="ru-RU" sz="2400" b="1" i="1" dirty="0"/>
              <a:t>: </a:t>
            </a:r>
            <a:r>
              <a:rPr lang="en-US" sz="2400" b="1" dirty="0"/>
              <a:t>F</a:t>
            </a:r>
            <a:r>
              <a:rPr lang="ru-RU" sz="2400" b="1" dirty="0"/>
              <a:t>ел = </a:t>
            </a:r>
            <a:r>
              <a:rPr lang="en-US" sz="2400" b="1" dirty="0"/>
              <a:t>F</a:t>
            </a:r>
            <a:r>
              <a:rPr lang="ru-RU" sz="2400" b="1" dirty="0"/>
              <a:t>тяж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5072074"/>
            <a:ext cx="5214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err="1"/>
              <a:t>Fтяж</a:t>
            </a:r>
            <a:r>
              <a:rPr lang="ru-RU" sz="2400" b="1" dirty="0"/>
              <a:t> = </a:t>
            </a:r>
            <a:r>
              <a:rPr lang="ru-RU" sz="2400" b="1" dirty="0" err="1"/>
              <a:t>mg</a:t>
            </a:r>
            <a:r>
              <a:rPr lang="ru-RU" sz="2400" b="1" dirty="0"/>
              <a:t> (</a:t>
            </a:r>
            <a:r>
              <a:rPr lang="ru-RU" sz="2400" b="1" dirty="0" err="1"/>
              <a:t>g</a:t>
            </a:r>
            <a:r>
              <a:rPr lang="ru-RU" sz="2400" b="1" dirty="0"/>
              <a:t> = 10 Н/кг) </a:t>
            </a:r>
          </a:p>
          <a:p>
            <a:r>
              <a:rPr lang="ru-RU" sz="2400" b="1" dirty="0" err="1"/>
              <a:t>Отже</a:t>
            </a:r>
            <a:r>
              <a:rPr lang="ru-RU" sz="2400" b="1" dirty="0"/>
              <a:t>, </a:t>
            </a:r>
            <a:r>
              <a:rPr lang="ru-RU" sz="2400" b="1" dirty="0" err="1"/>
              <a:t>Fел</a:t>
            </a:r>
            <a:r>
              <a:rPr lang="ru-RU" sz="2400" b="1" dirty="0"/>
              <a:t> = </a:t>
            </a:r>
            <a:r>
              <a:rPr lang="ru-RU" sz="2400" b="1" dirty="0" err="1"/>
              <a:t>mg</a:t>
            </a:r>
            <a:r>
              <a:rPr lang="ru-RU" sz="2400" b="1" dirty="0"/>
              <a:t> = 0,02·10-6 кг · 10Н/кг = = 0,2·10-6 Н </a:t>
            </a:r>
          </a:p>
          <a:p>
            <a:r>
              <a:rPr lang="ru-RU" sz="2400" b="1" i="1" dirty="0" err="1"/>
              <a:t>Відповідь</a:t>
            </a:r>
            <a:r>
              <a:rPr lang="ru-RU" sz="2400" b="1" i="1" dirty="0"/>
              <a:t>: </a:t>
            </a:r>
            <a:r>
              <a:rPr lang="ru-RU" sz="2400" b="1" i="1" dirty="0" err="1"/>
              <a:t>Fел</a:t>
            </a:r>
            <a:r>
              <a:rPr lang="ru-RU" sz="2400" b="1" i="1" dirty="0"/>
              <a:t> = 0,2 мкН 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42910" y="642918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Домашнє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завдання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</a:p>
          <a:p>
            <a:r>
              <a:rPr lang="uk-UA" sz="3600" b="1">
                <a:solidFill>
                  <a:schemeClr val="tx2">
                    <a:lumMod val="50000"/>
                  </a:schemeClr>
                </a:solidFill>
              </a:rPr>
              <a:t>Переглянути презентацію та виписати основні поняття</a:t>
            </a:r>
            <a:endParaRPr lang="ru-RU" sz="3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214422"/>
            <a:ext cx="8572560" cy="923330"/>
          </a:xfrm>
          <a:prstGeom prst="rect">
            <a:avLst/>
          </a:prstGeom>
          <a:noFill/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Дякую</a:t>
            </a:r>
            <a:r>
              <a:rPr lang="ru-RU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cap="none" spc="30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за увагу!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218" name="AutoShape 2" descr="Картинки по запросу фото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AutoShape 4" descr="Картинки по запросу фото смайли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571744"/>
            <a:ext cx="600075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071834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28992" y="1285860"/>
            <a:ext cx="53578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Якщо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взаємодіють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відстані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означає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навколо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кожного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них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існує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поле, через яке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відбувається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взаємодія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500042"/>
            <a:ext cx="842968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Електричне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поле 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особлива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форма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матерії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існує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навколо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заряджених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тіл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частинок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діє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деякою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силою на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інші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частинки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які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мають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електричний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заряд.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143380"/>
            <a:ext cx="85725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Силу,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якою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поле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діє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заряджені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частинки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тіла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r>
              <a:rPr lang="ru-RU" sz="3600" dirty="0" err="1"/>
              <a:t>називають</a:t>
            </a:r>
            <a:r>
              <a:rPr lang="ru-RU" sz="3600" dirty="0"/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електричною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силою 𝑭ел.	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50112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Властивості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6">
                    <a:lumMod val="50000"/>
                  </a:schemeClr>
                </a:solidFill>
              </a:rPr>
              <a:t>електричного</a:t>
            </a: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</a:rPr>
              <a:t> поля: </a:t>
            </a:r>
          </a:p>
          <a:p>
            <a:pPr algn="just"/>
            <a:r>
              <a:rPr lang="ru-RU" sz="3200" dirty="0"/>
              <a:t>-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поле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існує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в будь-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якій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точці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простору,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що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оточує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заряд (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заряджену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сферу); </a:t>
            </a:r>
          </a:p>
          <a:p>
            <a:pPr algn="just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віддаленням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заряду поле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стає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слабшим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; </a:t>
            </a:r>
          </a:p>
          <a:p>
            <a:pPr algn="just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поле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має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енергію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адже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через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дію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кулька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набуває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руху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відхиляючись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деякий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кут; </a:t>
            </a:r>
          </a:p>
          <a:p>
            <a:pPr algn="just"/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поле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може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існувати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будь-де,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навіть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у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вакуумі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85728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Зображують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600" dirty="0">
                <a:solidFill>
                  <a:schemeClr val="tx2">
                    <a:lumMod val="50000"/>
                  </a:schemeClr>
                </a:solidFill>
              </a:rPr>
              <a:t> поле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графічно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за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допомогою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силових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ліній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44" y="1571612"/>
            <a:ext cx="885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Силові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лінії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електричного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поля,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або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лінії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електричного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поля 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-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це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умовні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лінії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уздовж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дотичних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до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яких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заряджене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тіло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діє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сила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з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боку </a:t>
            </a:r>
            <a:r>
              <a:rPr lang="ru-RU" sz="3600" b="1" dirty="0" err="1">
                <a:solidFill>
                  <a:schemeClr val="tx2">
                    <a:lumMod val="50000"/>
                  </a:schemeClr>
                </a:solidFill>
              </a:rPr>
              <a:t>електричного</a:t>
            </a:r>
            <a:r>
              <a:rPr lang="ru-RU" sz="3600" b="1" dirty="0">
                <a:solidFill>
                  <a:schemeClr val="tx2">
                    <a:lumMod val="50000"/>
                  </a:schemeClr>
                </a:solidFill>
              </a:rPr>
              <a:t> поля. 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429156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500042"/>
            <a:ext cx="357190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85720" y="3571876"/>
            <a:ext cx="850112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/>
              <a:t>Силові лінії електричного поля починаються на позитивному заряді й закінчуються на негативному. </a:t>
            </a:r>
            <a:endParaRPr lang="ru-RU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71876"/>
            <a:ext cx="6276975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85720" y="3286124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За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напрямком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силових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ліній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визначити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напрямок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, у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якому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поле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діє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на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електричний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заряд.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Щільність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силових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ліній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на рисунку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залежить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від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того,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наскільки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сильним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є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поле: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чим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сильніше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поле,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тим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щільніше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розташовані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3200" b="1" dirty="0" err="1">
                <a:solidFill>
                  <a:schemeClr val="tx2">
                    <a:lumMod val="50000"/>
                  </a:schemeClr>
                </a:solidFill>
              </a:rPr>
              <a:t>лінії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428604"/>
            <a:ext cx="9001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Вплив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електричного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поля на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організм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</a:rPr>
              <a:t>людини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071678"/>
            <a:ext cx="842968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err="1"/>
              <a:t>Електричне</a:t>
            </a:r>
            <a:r>
              <a:rPr lang="ru-RU" sz="3200" dirty="0"/>
              <a:t> поле </a:t>
            </a:r>
            <a:r>
              <a:rPr lang="ru-RU" sz="3200" dirty="0" err="1"/>
              <a:t>діє</a:t>
            </a:r>
            <a:r>
              <a:rPr lang="ru-RU" sz="3200" dirty="0"/>
              <a:t> </a:t>
            </a:r>
            <a:r>
              <a:rPr lang="ru-RU" sz="3200" dirty="0" err="1"/>
              <a:t>тільки</a:t>
            </a:r>
            <a:r>
              <a:rPr lang="ru-RU" sz="3200" dirty="0"/>
              <a:t> на </a:t>
            </a:r>
            <a:r>
              <a:rPr lang="ru-RU" sz="3200" dirty="0" err="1"/>
              <a:t>заряджені</a:t>
            </a:r>
            <a:r>
              <a:rPr lang="ru-RU" sz="3200" dirty="0"/>
              <a:t> </a:t>
            </a:r>
            <a:r>
              <a:rPr lang="ru-RU" sz="3200" dirty="0" err="1"/>
              <a:t>частинки</a:t>
            </a:r>
            <a:r>
              <a:rPr lang="ru-RU" sz="3200" dirty="0"/>
              <a:t>. Але </a:t>
            </a:r>
            <a:r>
              <a:rPr lang="ru-RU" sz="3200" dirty="0" err="1"/>
              <a:t>такі</a:t>
            </a:r>
            <a:r>
              <a:rPr lang="ru-RU" sz="3200" dirty="0"/>
              <a:t> </a:t>
            </a:r>
            <a:r>
              <a:rPr lang="ru-RU" sz="3200" dirty="0" err="1"/>
              <a:t>частинки</a:t>
            </a:r>
            <a:r>
              <a:rPr lang="ru-RU" sz="3200" dirty="0"/>
              <a:t> </a:t>
            </a:r>
            <a:r>
              <a:rPr lang="ru-RU" sz="3200" dirty="0" err="1"/>
              <a:t>є</a:t>
            </a:r>
            <a:r>
              <a:rPr lang="ru-RU" sz="3200" dirty="0"/>
              <a:t> в </a:t>
            </a:r>
            <a:r>
              <a:rPr lang="ru-RU" sz="3200" dirty="0" err="1"/>
              <a:t>будь-якому</a:t>
            </a:r>
            <a:r>
              <a:rPr lang="ru-RU" sz="3200" dirty="0"/>
              <a:t> </a:t>
            </a:r>
            <a:r>
              <a:rPr lang="ru-RU" sz="3200" dirty="0" err="1"/>
              <a:t>тілі</a:t>
            </a:r>
            <a:r>
              <a:rPr lang="ru-RU" sz="3200" dirty="0"/>
              <a:t>! Людина, як </a:t>
            </a:r>
            <a:r>
              <a:rPr lang="ru-RU" sz="3200" dirty="0" err="1"/>
              <a:t>і</a:t>
            </a:r>
            <a:r>
              <a:rPr lang="ru-RU" sz="3200" dirty="0"/>
              <a:t> все </a:t>
            </a:r>
            <a:r>
              <a:rPr lang="ru-RU" sz="3200" dirty="0" err="1"/>
              <a:t>живе</a:t>
            </a:r>
            <a:r>
              <a:rPr lang="ru-RU" sz="3200" dirty="0"/>
              <a:t>, </a:t>
            </a:r>
            <a:r>
              <a:rPr lang="ru-RU" sz="3200" dirty="0" err="1"/>
              <a:t>постійно</a:t>
            </a:r>
            <a:r>
              <a:rPr lang="ru-RU" sz="3200" dirty="0"/>
              <a:t> </a:t>
            </a:r>
            <a:r>
              <a:rPr lang="ru-RU" sz="3200" dirty="0" err="1"/>
              <a:t>перебуває</a:t>
            </a:r>
            <a:r>
              <a:rPr lang="ru-RU" sz="3200" dirty="0"/>
              <a:t> в </a:t>
            </a:r>
            <a:r>
              <a:rPr lang="ru-RU" sz="3200" dirty="0" err="1"/>
              <a:t>електростатичному</a:t>
            </a:r>
            <a:r>
              <a:rPr lang="ru-RU" sz="3200" dirty="0"/>
              <a:t> </a:t>
            </a:r>
            <a:r>
              <a:rPr lang="ru-RU" sz="3200" dirty="0" err="1"/>
              <a:t>полі</a:t>
            </a:r>
            <a:r>
              <a:rPr lang="ru-RU" sz="3200" dirty="0"/>
              <a:t> </a:t>
            </a:r>
            <a:r>
              <a:rPr lang="ru-RU" sz="3200" dirty="0" err="1"/>
              <a:t>Землі</a:t>
            </a:r>
            <a:r>
              <a:rPr lang="ru-RU" sz="3200" dirty="0"/>
              <a:t>. </a:t>
            </a:r>
            <a:r>
              <a:rPr lang="ru-RU" sz="3200" dirty="0" err="1"/>
              <a:t>Воно</a:t>
            </a:r>
            <a:r>
              <a:rPr lang="ru-RU" sz="3200" dirty="0"/>
              <a:t> </a:t>
            </a:r>
            <a:r>
              <a:rPr lang="ru-RU" sz="3200" dirty="0" err="1"/>
              <a:t>певним</a:t>
            </a:r>
            <a:r>
              <a:rPr lang="ru-RU" sz="3200" dirty="0"/>
              <a:t> чином </a:t>
            </a:r>
            <a:r>
              <a:rPr lang="ru-RU" sz="3200" dirty="0" err="1"/>
              <a:t>впливає</a:t>
            </a:r>
            <a:r>
              <a:rPr lang="ru-RU" sz="3200" dirty="0"/>
              <a:t> на </a:t>
            </a:r>
            <a:r>
              <a:rPr lang="ru-RU" sz="3200" dirty="0" err="1"/>
              <a:t>життєдіяльність</a:t>
            </a:r>
            <a:r>
              <a:rPr lang="ru-RU" sz="3200" dirty="0"/>
              <a:t> </a:t>
            </a:r>
            <a:r>
              <a:rPr lang="ru-RU" sz="3200" dirty="0" err="1"/>
              <a:t>організму</a:t>
            </a:r>
            <a:r>
              <a:rPr lang="ru-RU" sz="3200" dirty="0"/>
              <a:t> та </a:t>
            </a:r>
            <a:r>
              <a:rPr lang="ru-RU" sz="3200" dirty="0" err="1"/>
              <a:t>призводить</a:t>
            </a:r>
            <a:r>
              <a:rPr lang="ru-RU" sz="3200" dirty="0"/>
              <a:t> до </a:t>
            </a:r>
            <a:r>
              <a:rPr lang="ru-RU" sz="3200" dirty="0" err="1"/>
              <a:t>негативних</a:t>
            </a:r>
            <a:r>
              <a:rPr lang="ru-RU" sz="3200" dirty="0"/>
              <a:t> </a:t>
            </a:r>
            <a:r>
              <a:rPr lang="ru-RU" sz="3200" dirty="0" err="1"/>
              <a:t>наслідків</a:t>
            </a:r>
            <a:r>
              <a:rPr lang="ru-RU" sz="3200" dirty="0"/>
              <a:t>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84296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428604"/>
            <a:ext cx="84296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Розв’язати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проблему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можна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послабивши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електричне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поле,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наприклад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шляхом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підвищення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вологості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повітря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або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застосування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антистатиків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Ефективніший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але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дорожчий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спосіб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—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штучна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йонізація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повітря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насичення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його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легкими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негативними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йонами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Із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цією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метою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застосовують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аеройонізатори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ru-RU" sz="2800" b="1" dirty="0" err="1">
                <a:solidFill>
                  <a:schemeClr val="tx2">
                    <a:lumMod val="50000"/>
                  </a:schemeClr>
                </a:solidFill>
              </a:rPr>
              <a:t>генератори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негативних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йонів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dirty="0" err="1">
                <a:solidFill>
                  <a:schemeClr val="tx2">
                    <a:lumMod val="50000"/>
                  </a:schemeClr>
                </a:solidFill>
              </a:rPr>
              <a:t>повітря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57203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428604"/>
            <a:ext cx="821537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err="1">
                <a:solidFill>
                  <a:schemeClr val="accent6">
                    <a:lumMod val="50000"/>
                  </a:schemeClr>
                </a:solidFill>
              </a:rPr>
              <a:t>Розв’язування</a:t>
            </a: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</a:rPr>
              <a:t> задач.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1214422"/>
            <a:ext cx="8572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accent6">
                    <a:lumMod val="50000"/>
                  </a:schemeClr>
                </a:solidFill>
              </a:rPr>
              <a:t>Задача 1. </a:t>
            </a:r>
            <a:r>
              <a:rPr lang="ru-RU" sz="3200" b="1" dirty="0"/>
              <a:t>На рисунку </a:t>
            </a:r>
            <a:r>
              <a:rPr lang="ru-RU" sz="3200" b="1" dirty="0" err="1"/>
              <a:t>зображено</a:t>
            </a:r>
            <a:r>
              <a:rPr lang="ru-RU" sz="3200" b="1" dirty="0"/>
              <a:t> </a:t>
            </a:r>
            <a:r>
              <a:rPr lang="ru-RU" sz="3200" b="1" dirty="0" err="1"/>
              <a:t>лінії</a:t>
            </a:r>
            <a:r>
              <a:rPr lang="ru-RU" sz="3200" b="1" dirty="0"/>
              <a:t> </a:t>
            </a:r>
            <a:r>
              <a:rPr lang="ru-RU" sz="3200" b="1" dirty="0" err="1"/>
              <a:t>електричного</a:t>
            </a:r>
            <a:r>
              <a:rPr lang="ru-RU" sz="3200" b="1" dirty="0"/>
              <a:t> поля </a:t>
            </a:r>
            <a:r>
              <a:rPr lang="ru-RU" sz="3200" b="1" dirty="0" err="1"/>
              <a:t>між</a:t>
            </a:r>
            <a:r>
              <a:rPr lang="ru-RU" sz="3200" b="1" dirty="0"/>
              <a:t> </a:t>
            </a:r>
            <a:r>
              <a:rPr lang="ru-RU" sz="3200" b="1" dirty="0" err="1"/>
              <a:t>двома</a:t>
            </a:r>
            <a:r>
              <a:rPr lang="ru-RU" sz="3200" b="1" dirty="0"/>
              <a:t> парами </a:t>
            </a:r>
            <a:r>
              <a:rPr lang="ru-RU" sz="3200" b="1" dirty="0" err="1"/>
              <a:t>заряджених</a:t>
            </a:r>
            <a:r>
              <a:rPr lang="ru-RU" sz="3200" b="1" dirty="0"/>
              <a:t> пластин. </a:t>
            </a:r>
            <a:r>
              <a:rPr lang="ru-RU" sz="3200" b="1" dirty="0" err="1"/>
              <a:t>Електричне</a:t>
            </a:r>
            <a:r>
              <a:rPr lang="ru-RU" sz="3200" b="1" dirty="0"/>
              <a:t> поле </a:t>
            </a:r>
            <a:r>
              <a:rPr lang="ru-RU" sz="3200" b="1" dirty="0" err="1"/>
              <a:t>між</a:t>
            </a:r>
            <a:r>
              <a:rPr lang="ru-RU" sz="3200" b="1" dirty="0"/>
              <a:t> </a:t>
            </a:r>
            <a:r>
              <a:rPr lang="ru-RU" sz="3200" b="1" dirty="0" err="1"/>
              <a:t>якими</a:t>
            </a:r>
            <a:r>
              <a:rPr lang="ru-RU" sz="3200" b="1" dirty="0"/>
              <a:t> пластинами </a:t>
            </a:r>
            <a:r>
              <a:rPr lang="ru-RU" sz="3200" b="1" dirty="0" err="1"/>
              <a:t>є</a:t>
            </a:r>
            <a:r>
              <a:rPr lang="ru-RU" sz="3200" b="1" dirty="0"/>
              <a:t> </a:t>
            </a:r>
            <a:r>
              <a:rPr lang="ru-RU" sz="3200" b="1" dirty="0" err="1"/>
              <a:t>більш</a:t>
            </a:r>
            <a:r>
              <a:rPr lang="ru-RU" sz="3200" b="1" dirty="0"/>
              <a:t> </a:t>
            </a:r>
            <a:r>
              <a:rPr lang="ru-RU" sz="3200" b="1" dirty="0" err="1"/>
              <a:t>інтенсивним</a:t>
            </a:r>
            <a:r>
              <a:rPr lang="ru-RU" sz="3200" b="1" dirty="0"/>
              <a:t>? </a:t>
            </a:r>
            <a:r>
              <a:rPr lang="ru-RU" sz="3200" b="1" dirty="0" err="1"/>
              <a:t>Визначте</a:t>
            </a:r>
            <a:r>
              <a:rPr lang="ru-RU" sz="3200" b="1" dirty="0"/>
              <a:t> знак заряду </a:t>
            </a:r>
            <a:r>
              <a:rPr lang="ru-RU" sz="3200" b="1" dirty="0" err="1"/>
              <a:t>кожної</a:t>
            </a:r>
            <a:r>
              <a:rPr lang="ru-RU" sz="3200" b="1" dirty="0"/>
              <a:t> </a:t>
            </a:r>
            <a:r>
              <a:rPr lang="ru-RU" sz="3200" b="1" dirty="0" err="1"/>
              <a:t>пластини</a:t>
            </a:r>
            <a:r>
              <a:rPr lang="ru-RU" sz="3200" b="1" dirty="0"/>
              <a:t>. </a:t>
            </a:r>
            <a:endParaRPr lang="ru-RU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4071942"/>
            <a:ext cx="121444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00760" y="4071942"/>
            <a:ext cx="1785950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483</Words>
  <Application>Microsoft Office PowerPoint</Application>
  <PresentationFormat>Екран (4:3)</PresentationFormat>
  <Paragraphs>30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3" baseType="lpstr">
      <vt:lpstr>Тема Office</vt:lpstr>
      <vt:lpstr>Електричне поле.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Невідомий користувач</cp:lastModifiedBy>
  <cp:revision>14</cp:revision>
  <dcterms:created xsi:type="dcterms:W3CDTF">2017-01-23T18:25:43Z</dcterms:created>
  <dcterms:modified xsi:type="dcterms:W3CDTF">2021-01-13T12:06:35Z</dcterms:modified>
</cp:coreProperties>
</file>