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 showGuides="1">
      <p:cViewPr varScale="1">
        <p:scale>
          <a:sx n="56" d="100"/>
          <a:sy n="56" d="100"/>
        </p:scale>
        <p:origin x="-96" y="-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B3B96D-C09B-4746-9D7C-8543A880BDD7}" type="datetimeFigureOut">
              <a:rPr lang="ru-RU" smtClean="0"/>
              <a:pPr/>
              <a:t>13.01.2021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4DD7F77-F086-4493-9B5E-40D32650DAF7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jpeg" /><Relationship Id="rId5" Type="http://schemas.openxmlformats.org/officeDocument/2006/relationships/image" Target="../media/image5.jpeg" /><Relationship Id="rId4" Type="http://schemas.openxmlformats.org/officeDocument/2006/relationships/image" Target="../media/image4.jpeg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 /><Relationship Id="rId2" Type="http://schemas.openxmlformats.org/officeDocument/2006/relationships/image" Target="../media/image36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 /><Relationship Id="rId2" Type="http://schemas.openxmlformats.org/officeDocument/2006/relationships/image" Target="../media/image38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0.jpe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 /><Relationship Id="rId2" Type="http://schemas.openxmlformats.org/officeDocument/2006/relationships/image" Target="../media/image4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3.jpe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 /><Relationship Id="rId2" Type="http://schemas.openxmlformats.org/officeDocument/2006/relationships/image" Target="../media/image44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6.jpeg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0.jpeg" /><Relationship Id="rId4" Type="http://schemas.openxmlformats.org/officeDocument/2006/relationships/image" Target="../media/image9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3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 /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6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 /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20.jpeg" /><Relationship Id="rId4" Type="http://schemas.openxmlformats.org/officeDocument/2006/relationships/image" Target="../media/image19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 /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3.jpe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 /><Relationship Id="rId2" Type="http://schemas.openxmlformats.org/officeDocument/2006/relationships/image" Target="../media/image24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27.jpeg" /><Relationship Id="rId4" Type="http://schemas.openxmlformats.org/officeDocument/2006/relationships/image" Target="../media/image26.jpe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 /><Relationship Id="rId2" Type="http://schemas.openxmlformats.org/officeDocument/2006/relationships/image" Target="../media/image28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31.jpeg" /><Relationship Id="rId4" Type="http://schemas.openxmlformats.org/officeDocument/2006/relationships/image" Target="../media/image30.jpe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 /><Relationship Id="rId2" Type="http://schemas.openxmlformats.org/officeDocument/2006/relationships/image" Target="../media/image32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35.jpeg" /><Relationship Id="rId4" Type="http://schemas.openxmlformats.org/officeDocument/2006/relationships/image" Target="../media/image34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210" y="2132856"/>
            <a:ext cx="8667278" cy="2448272"/>
          </a:xfrm>
        </p:spPr>
        <p:txBody>
          <a:bodyPr>
            <a:noAutofit/>
          </a:bodyPr>
          <a:lstStyle/>
          <a:p>
            <a:pPr algn="ctr"/>
            <a:r>
              <a:rPr lang="uk-UA" sz="4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Рослини занесені до Червоної та Зеленої книги</a:t>
            </a:r>
            <a:br>
              <a:rPr lang="uk-UA" sz="4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4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України</a:t>
            </a:r>
            <a:endParaRPr lang="ru-RU" sz="4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13314" name="Picture 2" descr="http://t0.gstatic.com/images?q=tbn:ANd9GcQUKe8_1xy70qg9R6mSA-KSh12SpGqiqBFVwLoEN9AOTrE3YVRq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1485900" cy="2019301"/>
          </a:xfrm>
          <a:prstGeom prst="rect">
            <a:avLst/>
          </a:prstGeom>
          <a:noFill/>
        </p:spPr>
      </p:pic>
      <p:pic>
        <p:nvPicPr>
          <p:cNvPr id="13316" name="Picture 4" descr="http://t0.gstatic.com/images?q=tbn:ANd9GcTUfm2wQygSHAzTy0ESqwPDiLq4gbZn1HjbQJDF4o3mj3FS0nl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6632"/>
            <a:ext cx="1277711" cy="2016224"/>
          </a:xfrm>
          <a:prstGeom prst="rect">
            <a:avLst/>
          </a:prstGeom>
          <a:noFill/>
        </p:spPr>
      </p:pic>
      <p:pic>
        <p:nvPicPr>
          <p:cNvPr id="13318" name="Picture 6" descr="http://uateka.com/uploads/article/2011/09/13/8c26c99cdf66e06c85892ddad44d31793d3f204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16632"/>
            <a:ext cx="1440160" cy="2035126"/>
          </a:xfrm>
          <a:prstGeom prst="rect">
            <a:avLst/>
          </a:prstGeom>
          <a:noFill/>
        </p:spPr>
      </p:pic>
      <p:pic>
        <p:nvPicPr>
          <p:cNvPr id="13320" name="Picture 8" descr="http://t1.gstatic.com/images?q=tbn:ANd9GcQqsFXHxdygsTUF6IAN4Pub9q-S5Q2n9s3-bABRI6mbowWdmVItk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3933056"/>
            <a:ext cx="2466975" cy="1847851"/>
          </a:xfrm>
          <a:prstGeom prst="rect">
            <a:avLst/>
          </a:prstGeom>
          <a:noFill/>
        </p:spPr>
      </p:pic>
      <p:pic>
        <p:nvPicPr>
          <p:cNvPr id="13322" name="Picture 10" descr="http://t2.gstatic.com/images?q=tbn:ANd9GcRL8zFPgINnFIB5kdGGal9fNA9Xvjkjqgx8E1F2uYp5lzOPNmX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50568" y="5013176"/>
            <a:ext cx="1642864" cy="1642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Водяний горіх плаваючий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340769"/>
            <a:ext cx="3528392" cy="3456383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 Він трапляється по всій території України. Водяний горіх плаваючий зростає в тихих заводях, старицях, озерах. Оптимальними для нього є глибини метр-півтора, але може рости і на глибині до 4-х м. Водяний горіх здатний формувати цілі зарості. Його угруповання включені до Зеленої книги України.</a:t>
            </a:r>
            <a:endParaRPr lang="ru-RU" dirty="0"/>
          </a:p>
          <a:p>
            <a:endParaRPr lang="ru-RU" dirty="0"/>
          </a:p>
        </p:txBody>
      </p:sp>
      <p:pic>
        <p:nvPicPr>
          <p:cNvPr id="22530" name="Рисунок 13" descr="http://t0.gstatic.com/images?q=tbn:ANd9GcTiOYrTEJOgZ_UnuMzDkeG0R8pNkDl4MxpWmZi0Ahg_A08xxohb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628800"/>
            <a:ext cx="2160240" cy="288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52" descr="http://t2.gstatic.com/images?q=tbn:ANd9GcT0dqDIAc1yBZ_GSJr6aJ_4FlJSgJkp_NTqTWdNw2qZggkll-cX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97152"/>
            <a:ext cx="2808312" cy="186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792088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sz="4000" b="1" dirty="0"/>
              <a:t>Проліска дволиста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1490008"/>
            <a:ext cx="47525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Проліска дволиста. Досить звичайний ранньовесняний вид. Але в окремих районах трапляється рідше від підсніжника.</a:t>
            </a:r>
            <a:endParaRPr kumimoji="0" lang="ru-RU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4" name="Рисунок 61" descr="http://4.bp.blogspot.com/_lQmLUi6JFZM/Sq96IapxCnI/AAAAAAAABWQ/FVs9i-fPf6E/s320/DSC0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05064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http://t0.gstatic.com/images?q=tbn:ANd9GcSyog7pMC7sZzEZdvhx3VmRmNXg0xHxroWjbUooKNoTNn9m6zoBa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268760"/>
            <a:ext cx="2619375" cy="1743076"/>
          </a:xfrm>
          <a:prstGeom prst="rect">
            <a:avLst/>
          </a:prstGeom>
          <a:noFill/>
        </p:spPr>
      </p:pic>
      <p:pic>
        <p:nvPicPr>
          <p:cNvPr id="23558" name="Picture 6" descr="http://t1.gstatic.com/images?q=tbn:ANd9GcRhYKyNfIfan1kscuRM-zuNPxQOwp0RmlvFC6X5om136VMgsX8_z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717032"/>
            <a:ext cx="1790700" cy="2552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Крокус сітчастий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4392488" cy="2952328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Поширений в степу, Правобережному i Лівобережному лісостепу. Зростає на  цілинних степах, в чагарниках, узліссях байрачних дібров, діброви. Їхня чисельність знижується через розорювання земель, надмірне випасання худоби, зривання на букети.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24578" name="Picture 2" descr="http://t2.gstatic.com/images?q=tbn:ANd9GcQk7Hub4Ve_TeS39N2FH3jE7BCUB4i6HAdOpesuywh_AT71wT5R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268760"/>
            <a:ext cx="1847850" cy="2466975"/>
          </a:xfrm>
          <a:prstGeom prst="rect">
            <a:avLst/>
          </a:prstGeom>
          <a:noFill/>
        </p:spPr>
      </p:pic>
      <p:pic>
        <p:nvPicPr>
          <p:cNvPr id="24580" name="Picture 4" descr="http://t2.gstatic.com/images?q=tbn:ANd9GcTlFh_hr5vSSFf-K3yQ_wZNGeZVucg2_yS5TfUu8sVF-GUDxIPaW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437112"/>
            <a:ext cx="1584176" cy="2084442"/>
          </a:xfrm>
          <a:prstGeom prst="rect">
            <a:avLst/>
          </a:prstGeom>
          <a:noFill/>
        </p:spPr>
      </p:pic>
      <p:pic>
        <p:nvPicPr>
          <p:cNvPr id="24582" name="Picture 6" descr="http://t1.gstatic.com/images?q=tbn:ANd9GcTvGgocyUYULSZ3h0r4D8bmjdIuTVTKDGN2_td0YXVFrXVG0Kk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39" y="4437112"/>
            <a:ext cx="2766017" cy="2063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Печіночниця звичайна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43608" y="1375457"/>
            <a:ext cx="3691136" cy="3421695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Поширена в західному і правобережному Поліссі, у західному Лісостепу і західній частині правобережного Лісостепу. Райони заготівель - Житомирська, Волинська, Рівненська, частково Хмельницька області. Декоративна, лікарська рослина. Зацвітає рано і має тривалий період цвітіння. Придатна для декорування затінених місць під деревами. Потребує бережливого використання й охорони.</a:t>
            </a:r>
          </a:p>
        </p:txBody>
      </p:sp>
      <p:pic>
        <p:nvPicPr>
          <p:cNvPr id="25602" name="Picture 2" descr="http://t2.gstatic.com/images?q=tbn:ANd9GcQdzNWPMiS8h6-CJexVvfDSxdelFt2A5FRsjrONTe03avE03Djt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268760"/>
            <a:ext cx="2571750" cy="1781176"/>
          </a:xfrm>
          <a:prstGeom prst="rect">
            <a:avLst/>
          </a:prstGeom>
          <a:noFill/>
        </p:spPr>
      </p:pic>
      <p:pic>
        <p:nvPicPr>
          <p:cNvPr id="25604" name="Picture 4" descr="http://t0.gstatic.com/images?q=tbn:ANd9GcQRPlTrC8sv-JF4cLyhi8GOJYNIKVm5zQCYRcNJ3zU-xbYZ4uW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869160"/>
            <a:ext cx="2505075" cy="1828800"/>
          </a:xfrm>
          <a:prstGeom prst="rect">
            <a:avLst/>
          </a:prstGeom>
          <a:noFill/>
        </p:spPr>
      </p:pic>
      <p:pic>
        <p:nvPicPr>
          <p:cNvPr id="25606" name="Picture 6" descr="Hepatica nobilis flower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429000"/>
            <a:ext cx="2457450" cy="3276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4464496"/>
          </a:xfrm>
        </p:spPr>
        <p:txBody>
          <a:bodyPr>
            <a:noAutofit/>
          </a:bodyPr>
          <a:lstStyle/>
          <a:p>
            <a:pPr algn="ctr"/>
            <a:r>
              <a:rPr lang="uk-UA" sz="8800"/>
              <a:t>Д/з.Опрацювати презентацію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Червона книга України</a:t>
            </a:r>
            <a:endParaRPr lang="ru-RU" b="1" dirty="0"/>
          </a:p>
        </p:txBody>
      </p:sp>
      <p:pic>
        <p:nvPicPr>
          <p:cNvPr id="14338" name="Рисунок 1" descr="http://t1.gstatic.com/images?q=tbn:ANd9GcRGTXbcdNUDAAv6CfsxecCVKmqAK81omvsN2O-TdrT9mw54PdP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789040"/>
            <a:ext cx="1476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1520" y="1340768"/>
            <a:ext cx="684076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Червона книга України – це основний державний документ, який узагальнює відомості про сучасний стан видів тварин і рослин України, що перебувають під загрозою зникнення та заходи щодо їх збереження і відтворення на науково обґрунтованих засадах.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Об’єктами Червоної книги України є тварини і рослини на всіх стадіях розвитку, які постійно або тимчасово перебувають чи зростають у природних умовах у межах території України, її континентального шельфу та виключної (морської) економічної зони.</a:t>
            </a:r>
            <a:endParaRPr kumimoji="0" lang="uk-UA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41" name="Picture 5" descr="http://t2.gstatic.com/images?q=tbn:ANd9GcQq5y6eprqJ5iEnPV2zgeuaHSrdBH3K6VXW0aCYvrhX7pc0_GwW1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2286000" cy="1819276"/>
          </a:xfrm>
          <a:prstGeom prst="rect">
            <a:avLst/>
          </a:prstGeom>
          <a:noFill/>
        </p:spPr>
      </p:pic>
      <p:pic>
        <p:nvPicPr>
          <p:cNvPr id="14343" name="Picture 7" descr="http://t0.gstatic.com/images?q=tbn:ANd9GcQjNwQgJcofXk4fBDuXgGNKl4fOaeDxctjJTUOh7RpuSuMyFtw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1268760"/>
            <a:ext cx="1810169" cy="1368152"/>
          </a:xfrm>
          <a:prstGeom prst="rect">
            <a:avLst/>
          </a:prstGeom>
          <a:noFill/>
        </p:spPr>
      </p:pic>
      <p:pic>
        <p:nvPicPr>
          <p:cNvPr id="14345" name="Picture 9" descr="http://t1.gstatic.com/images?q=tbn:ANd9GcRvz2uMpLWPodaaqUXEaBo1XTT2Xmo_w-jlluCKy2acaPKhnXz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4581128"/>
            <a:ext cx="2771775" cy="164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Зозулині черевички справжні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5131296" cy="3024336"/>
          </a:xfrm>
        </p:spPr>
        <p:txBody>
          <a:bodyPr>
            <a:normAutofit/>
          </a:bodyPr>
          <a:lstStyle/>
          <a:p>
            <a:r>
              <a:rPr lang="uk-UA" sz="1800" dirty="0"/>
              <a:t>Зозулині черевички справжні — одна з найкрасивіших орхідей флори України. В Україні трапляється на більшій частині території, крім степової зони. </a:t>
            </a:r>
            <a:r>
              <a:rPr lang="ru-RU" sz="1800" dirty="0"/>
              <a:t>  </a:t>
            </a:r>
          </a:p>
          <a:p>
            <a:r>
              <a:rPr lang="uk-UA" sz="1800" dirty="0"/>
              <a:t>Цей вид має дуже красиві квіти, а тому сильно страждає від знищення людьми і є рідкісним на більшій частині ареалу, в тому числі, по всій Україні. Зацвітає ця чарівна орхідея лише на 16-17-й рік і як буває прикро, коли її квітку зриває байдужа рука.</a:t>
            </a:r>
            <a:endParaRPr lang="ru-RU" sz="1800" dirty="0"/>
          </a:p>
          <a:p>
            <a:endParaRPr lang="ru-RU" dirty="0"/>
          </a:p>
        </p:txBody>
      </p:sp>
      <p:pic>
        <p:nvPicPr>
          <p:cNvPr id="15362" name="Рисунок 22" descr="http://t2.gstatic.com/images?q=tbn:ANd9GcSChazYDzXlr4-8bdNgsC92zTe24LT1iPbJTvYMaHX1cNo1BDkZ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268760"/>
            <a:ext cx="24574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19" descr="http://t2.gstatic.com/images?q=tbn:ANd9GcTtSYHuzoi5i-wP6bEM4PD1loQ9JOwDlHruQDzeGKAaVpeOeak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86916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6" descr="http://t2.gstatic.com/images?q=tbn:ANd9GcR3Bay0YSE2OC-5TDxnpuAfd3M8n1_uO5OSqki_bGcqDtzOVObTy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293096"/>
            <a:ext cx="1763249" cy="212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Лунарія оживаюча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4483224" cy="252291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Лунарія оживаюча – реліктова рослина поширена в Європі та в Північній Америці. В Україні найчастіше трапляється в Карпатах, де на окремих ділянках лісів на кам’янистих ґрунтах утворює густий покрив. На рівнині вона є дуже рідкісною.</a:t>
            </a:r>
            <a:endParaRPr lang="ru-RU" dirty="0"/>
          </a:p>
        </p:txBody>
      </p:sp>
      <p:pic>
        <p:nvPicPr>
          <p:cNvPr id="16386" name="Рисунок 34" descr="http://t3.gstatic.com/images?q=tbn:ANd9GcSyb3t6lMbjg1O69vLESFzwMNAQpnLKtOyJqVEqTrZf6ssCvH-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268760"/>
            <a:ext cx="2021703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31" descr="http://t3.gstatic.com/images?q=tbn:ANd9GcQ7ihh4S2jiiikWDx-vF1DXUCAMp8ZwRdcgey90bHGMPzJQQhVP"/>
          <p:cNvPicPr>
            <a:picLocks noChangeAspect="1" noChangeArrowheads="1"/>
          </p:cNvPicPr>
          <p:nvPr/>
        </p:nvPicPr>
        <p:blipFill>
          <a:blip r:embed="rId3" cstate="print"/>
          <a:srcRect t="3726" b="14293"/>
          <a:stretch>
            <a:fillRect/>
          </a:stretch>
        </p:blipFill>
        <p:spPr bwMode="auto">
          <a:xfrm rot="10800000" flipV="1">
            <a:off x="251519" y="4365104"/>
            <a:ext cx="3273091" cy="1872208"/>
          </a:xfrm>
          <a:prstGeom prst="rect">
            <a:avLst/>
          </a:prstGeom>
          <a:noFill/>
          <a:ln w="9525">
            <a:solidFill>
              <a:schemeClr val="accent4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6389" name="Picture 5" descr="http://t1.gstatic.com/images?q=tbn:ANd9GcT9PTY0xuCsJXm4HgGwcE7OgDvQunv8rTqqvuTPSFN0QNsOHd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7890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Підсніжник білосніжний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4248472" cy="2736304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Підсніжник білосніжний – в Україні поширений переважно на Правобережжі, трапляється в Карпатах та Прикарпатті, на півдні Полісся, в Лісостепу. На Лівобережжі проходить східна межа поширення цього виду. Зростає в листя них лісах, на галявинах та чагарниках. </a:t>
            </a:r>
            <a:endParaRPr lang="ru-RU" dirty="0"/>
          </a:p>
          <a:p>
            <a:r>
              <a:rPr lang="uk-UA" dirty="0"/>
              <a:t>Основними причинами зменшення чисельності виду є масове зривання на букети, викопування цибулин.</a:t>
            </a:r>
            <a:endParaRPr lang="ru-RU" dirty="0"/>
          </a:p>
        </p:txBody>
      </p:sp>
      <p:pic>
        <p:nvPicPr>
          <p:cNvPr id="17410" name="Рисунок 40" descr="http://t3.gstatic.com/images?q=tbn:ANd9GcRiTQH6Mpsm1le1rFj197rL3ns8dKCMzVVcUOsA3N9G3b0QWQ-Drk9hN51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12776"/>
            <a:ext cx="2441324" cy="1837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43" descr="http://t2.gstatic.com/images?q=tbn:ANd9GcQ0EGE8-FFk75jzAVYJjQojXaTIFCx3C8w6uyLz2hBLcGSU_lq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573016"/>
            <a:ext cx="276030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37" descr="http://t2.gstatic.com/images?q=tbn:ANd9GcQ10tXKfsS9M9gbzbc03_kGj_JX2EN9diP7MmIsApsf4I9sP0Up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509120"/>
            <a:ext cx="2520280" cy="179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http://t1.gstatic.com/images?q=tbn:ANd9GcQ18EfnhegkQe9fBQxYYPCiltARq9olW94O6TThJVZBmHqF_o6G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4581128"/>
            <a:ext cx="1866900" cy="213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Сальвінія плаваюча</a:t>
            </a:r>
            <a:br>
              <a:rPr lang="ru-RU" dirty="0"/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4464496" cy="3170981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Сальвінія плаваюча. Ця водна папороть поширена по всій Україні. Вид названо на честь італійського ботаніка XVII-XVIII століть А. Сальвіні.</a:t>
            </a:r>
            <a:endParaRPr lang="ru-RU" dirty="0"/>
          </a:p>
          <a:p>
            <a:r>
              <a:rPr lang="uk-UA" dirty="0"/>
              <a:t>Знахідки древніх викопних решток виду свідчать про давнє походження виду і дають підстави вважати сальвінію третинним реліктом. Чисельність рослини в наш час зменшується через забруднення водойм.</a:t>
            </a:r>
            <a:endParaRPr lang="ru-RU" dirty="0"/>
          </a:p>
          <a:p>
            <a:endParaRPr lang="ru-RU" dirty="0"/>
          </a:p>
        </p:txBody>
      </p:sp>
      <p:pic>
        <p:nvPicPr>
          <p:cNvPr id="18434" name="Рисунок 49" descr="http://t1.gstatic.com/images?q=tbn:ANd9GcS5N8vdacccYqyLhBP79ttqFipsyecgtwJe_gMeAHlQsLQpi9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268760"/>
            <a:ext cx="1872208" cy="139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46" descr="http://t2.gstatic.com/images?q=tbn:ANd9GcRr8087eYAI7eGRs79a5nSGWZZVICNO6TaD1mrr0UzBy8IkPIH7q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908910" y="4643818"/>
            <a:ext cx="1368152" cy="181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AutoShape 5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9" name="AutoShape 7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1" name="AutoShape 9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3" name="Picture 11" descr="http://eco.ks.ua/files/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293096"/>
            <a:ext cx="2304256" cy="1854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Шафран Гейфелів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4320480" cy="3312368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Шафран Гейфелів</a:t>
            </a:r>
            <a:endParaRPr lang="ru-RU" dirty="0"/>
          </a:p>
          <a:p>
            <a:r>
              <a:rPr lang="uk-UA" dirty="0"/>
              <a:t>В Українських Карпатах, Закарпатті, Передкарпатті, Поділлі. Зростає у вологих листяних лісах, лісових галявинах, після-лісових луках, полонинах. Трапляється суцільними заростями у вигляді великих і малих островів, місцями невеликими групами.</a:t>
            </a:r>
            <a:endParaRPr lang="ru-RU" dirty="0"/>
          </a:p>
          <a:p>
            <a:r>
              <a:rPr lang="uk-UA" dirty="0"/>
              <a:t>Основними причинами зміни чисельності є зривання на букети, викопування бульбоцибулин, у зоні полонин - поїданням дикими свинями. </a:t>
            </a:r>
            <a:endParaRPr lang="ru-RU" dirty="0"/>
          </a:p>
        </p:txBody>
      </p:sp>
      <p:pic>
        <p:nvPicPr>
          <p:cNvPr id="19458" name="Рисунок 55" descr="http://t1.gstatic.com/images?q=tbn:ANd9GcRhnUq7JtEmE-tgTXKZF081lGtjRspPHm6ZAeFC0zdYSYabfI0o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9675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58" descr="http://t3.gstatic.com/images?q=tbn:ANd9GcTuQIVVkoY2bUkFE0FjNuYhWMmbLQBflt7TWOqNAehJ9ahcrU-iq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869160"/>
            <a:ext cx="2088232" cy="156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http://t2.gstatic.com/images?q=tbn:ANd9GcT4uRHtHblgK-ybXB7LctcUbbvr59t8-4UKH2tszHSkFwcbPrFd3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509120"/>
            <a:ext cx="2143125" cy="2143125"/>
          </a:xfrm>
          <a:prstGeom prst="rect">
            <a:avLst/>
          </a:prstGeom>
          <a:noFill/>
        </p:spPr>
      </p:pic>
      <p:pic>
        <p:nvPicPr>
          <p:cNvPr id="19463" name="Picture 7" descr="http://t3.gstatic.com/images?q=tbn:ANd9GcQeLbWaeVbcib7nN-WRcdh-hLvgMuO1ElMFPuCV0HbM-cdUh-2so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3284984"/>
            <a:ext cx="1524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38200"/>
          </a:xfrm>
        </p:spPr>
        <p:txBody>
          <a:bodyPr/>
          <a:lstStyle/>
          <a:p>
            <a:r>
              <a:rPr lang="ru-RU" b="1" dirty="0"/>
              <a:t>Плаун колючий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339752" y="1844824"/>
            <a:ext cx="3672408" cy="4176464"/>
          </a:xfrm>
        </p:spPr>
        <p:txBody>
          <a:bodyPr>
            <a:normAutofit fontScale="85000" lnSpcReduction="20000"/>
          </a:bodyPr>
          <a:lstStyle/>
          <a:p>
            <a:r>
              <a:rPr lang="uk-UA" sz="3100" dirty="0"/>
              <a:t>Плаун колючий  — багаторічна, тіньовитривала, трав'яниста, вічнозелена рослина.</a:t>
            </a:r>
          </a:p>
          <a:p>
            <a:r>
              <a:rPr lang="uk-UA" sz="3100" dirty="0"/>
              <a:t>Росте в хвойних, рідше мішаних лісах. Поширена на Поліссі, в Карпатах, зрідка в лісостепу. Рослина лікарська. Потребує особливої охорони.</a:t>
            </a:r>
          </a:p>
          <a:p>
            <a:endParaRPr lang="ru-RU" dirty="0"/>
          </a:p>
        </p:txBody>
      </p:sp>
      <p:pic>
        <p:nvPicPr>
          <p:cNvPr id="21506" name="Picture 2" descr="http://t0.gstatic.com/images?q=tbn:ANd9GcRhtHJpS6om7tIJoOCikVZCBnNMYtJM5qxYKqie0QxZ_H36XlF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340768"/>
            <a:ext cx="2466975" cy="1847851"/>
          </a:xfrm>
          <a:prstGeom prst="rect">
            <a:avLst/>
          </a:prstGeom>
          <a:noFill/>
        </p:spPr>
      </p:pic>
      <p:sp>
        <p:nvSpPr>
          <p:cNvPr id="21508" name="AutoShape 4" descr="http://t2.gstatic.com/images?q=tbn:ANd9GcScaJAJ0h2onSjH0whKZuDvKvuyAV1I6ulP1kj7UPCGEBbmxG1w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http://t2.gstatic.com/images?q=tbn:ANd9GcScaJAJ0h2onSjH0whKZuDvKvuyAV1I6ulP1kj7UPCGEBbmxG1w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2" name="Picture 8" descr="http://upload.wikimedia.org/wikipedia/commons/thumb/a/af/Clubmoss_1127100195.jpg/275px-Clubmoss_11271001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293096"/>
            <a:ext cx="1584176" cy="2114155"/>
          </a:xfrm>
          <a:prstGeom prst="rect">
            <a:avLst/>
          </a:prstGeom>
          <a:noFill/>
        </p:spPr>
      </p:pic>
      <p:pic>
        <p:nvPicPr>
          <p:cNvPr id="21514" name="Picture 10" descr="http://t0.gstatic.com/images?q=tbn:ANd9GcTZ6GUhmmEqtHyrs4tTNLVGgOgL3geTjMp0wiMNzh_C_eXgWI1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437112"/>
            <a:ext cx="1524000" cy="1981201"/>
          </a:xfrm>
          <a:prstGeom prst="rect">
            <a:avLst/>
          </a:prstGeom>
          <a:noFill/>
        </p:spPr>
      </p:pic>
      <p:pic>
        <p:nvPicPr>
          <p:cNvPr id="21516" name="Picture 12" descr="Плаун колючий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628800"/>
            <a:ext cx="1400613" cy="14622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Зелена книга 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67744" y="1412776"/>
            <a:ext cx="3168352" cy="3168352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Зелена книга України є офіційним державним документом, в якому зведено відомості про сучасний стан рідкісних, таких, що перебувають під загрозою зникнення, та типових природних рослинних угруповань, які підлягають охороні.</a:t>
            </a:r>
            <a:endParaRPr lang="ru-RU" dirty="0"/>
          </a:p>
        </p:txBody>
      </p:sp>
      <p:sp>
        <p:nvSpPr>
          <p:cNvPr id="20482" name="AutoShape 2" descr="data:image/jpeg;base64,/9j/4AAQSkZJRgABAQAAAQABAAD/2wCEAAkGBhQQEBQUExQWFBQWFxkTGBYXGBkcFxwfHxkVFx0aHBojHyseFx4jGhkUHzsiJScrLC0sFR49NTAqNSkrLCkBCQoKDQsNGQ4OGTUkHiQ1NTAxNTU1NTU1NTU1LDU1NTU1NTU0NTU1NTU1NTU1NDU1NTQ0NDU1NTM1LCw0NTQ1Lv/AABEIAEkASQMBIgACEQEDEQH/xAAcAAACAgMBAQAAAAAAAAAAAAAABgQFAgMHAQj/xAA2EAACAQICBwcBBgcAAAAAAAABAgADEQQhBQYSMVFhcRMiMkGBobEHUnKRwdHwIzNCYoLC4f/EABoBAAIDAQEAAAAAAAAAAAAAAAMEAAEFBgL/xAAtEQACAQMCAwUJAQAAAAAAAAABAgADBBEhMRJRoQUTMkFhInGBkbHB0fDxQv/aAAwDAQACEQMRAD8A7jCJ31K1uq4ChT7AL2lRiAzC4UAXJt5k5D1ixo/XPEYyitQ1Cu0CCqd0AjIjj7xercLTiNzfJbbgkzqzuBvIHWQ62m6Cb6qehv8AE56BtZsSx/uJMkU6fAe0Va9PkJlt2y50RPvG+prXR/p236Ll+JmWjtYlqvsFShPhuQb8stxia2NpqQGdATkAWF5KtwyINwfMHjPJuaykFhpAntO6VgzjTljEf4Sv0NpPt6eeTrkw58ehlhNJWDDInSU6i1UDrsYQhCeoSIv1ewhbBK4Fyjj0vlecy1Lxdmq0jyrL8NO6ay4LtsJWS1yUJHUZj4nzrhsQ2HxVOo3k2y3DZbK3ID8ohcrr75idpUsn3jqJ0ui0jHR6vWqB2fvL2lPvE2+0tjvtmbDhNlA2y4fG8e0zxVNiFZBd6bB1HEbmX1GduRgrKsaVX2TjOmeR8vhkDPpmYto4D8LbH9/OPXElNoqmxYtSH8RdhrDJWBszJ1FnHrPdH1Ws1N/5lI7Dc/st6j4m7R+sibVnDJnkXUD05dZBo4hq1daqpsIFKE598eQz8RBsb+VowyXNSm4uV4QoBBJ+QHPQYwNc4J211btKDU8Ief8ATy1P1xLrB4s0XDr0YcR+o3x0o1g6hlNwRcGIyy10BpHs27NvAx7vI8Ohi1rW4DwnYxbsy87pu7fY9DGeEITVnUzwi8+c9etHmniq9PcqsQB6BgTxyM+jZyP6wYIpWSoozqC1+BW9z1tF7geznlEr5SaXEPLWV+reP7bD0m87dm3Vd3tL6mYh6lYu1SrRJ8X8Rb8R/wAjkuJ2c8x1sB7zJcYaclWThqESyVjxmamViY/a8N2+6pb38PvN9NKr7lP+Tf6rf5lLTY7CGS1uawwqkjpLAOBvg9UEcv3nea6Og6p3ts9AF9zdpMo6uqDtN3yM7G7X5Zw62znePU+xqx8ZA6xh1d0p29LPMr3Sw3Hgb7iZbSNo7ErUpqyiwPlwO4j0MkzVpjCjXM6GipWmoJz6win9RtEithQ1rmm216EFT7GNk04vDiojKdxBEt14lInt0DqVbYzh+pWpoxV67Mw2XKqFNshkSx3m/KP+G1WpKb2BPG1z+JuYt4DA4/Rr1aVGilakXLoXYgi5zFgM+sukwmkK+8rSB/e4frFAAP8AOTAoooqAqZPPT6mW7YelTHe2R94/lImK1nw9LLavyGXzMMPqAWzrVnbkO6PbP3lxgdTMPS3UxficzCAVD6T3ms25A6/j7xabWupUyoUWbmQbfibTJcBjq/ibsxwEeqWBVdwAm4UxL7nPiMruQ3jJPxx0GJUar6KbDUyjMWudq5l1PAJ7DqAowIUAKMKMCEIQly5iUBnoWewkkhCEJJIQhCSSEIQkk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data:image/jpeg;base64,/9j/4AAQSkZJRgABAQAAAQABAAD/2wCEAAkGBhQQEBQUExQWFBQWFxkTGBYXGBkcFxwfHxkVFx0aHBojHyseFx4jGhkUHzsiJScrLC0sFR49NTAqNSkrLCkBCQoKDQsNGQ4OGTUkHiQ1NTAxNTU1NTU1NTU1LDU1NTU1NTU0NTU1NTU1NTU1NDU1NTQ0NDU1NTM1LCw0NTQ1Lv/AABEIAEkASQMBIgACEQEDEQH/xAAcAAACAgMBAQAAAAAAAAAAAAAABgQFAgMHAQj/xAA2EAACAQICBwcBBgcAAAAAAAABAgADEQQhBQYSMVFhcRMiMkGBobEHUnKRwdHwIzNCYoLC4f/EABoBAAIDAQEAAAAAAAAAAAAAAAMEAAEFBgL/xAAtEQACAQMCAwUJAQAAAAAAAAABAgADBBEhMRJRoQUTMkFhInGBkbHB0fDxQv/aAAwDAQACEQMRAD8A7jCJ31K1uq4ChT7AL2lRiAzC4UAXJt5k5D1ixo/XPEYyitQ1Cu0CCqd0AjIjj7xercLTiNzfJbbgkzqzuBvIHWQ62m6Cb6qehv8AE56BtZsSx/uJMkU6fAe0Va9PkJlt2y50RPvG+prXR/p236Ll+JmWjtYlqvsFShPhuQb8stxia2NpqQGdATkAWF5KtwyINwfMHjPJuaykFhpAntO6VgzjTljEf4Sv0NpPt6eeTrkw58ehlhNJWDDInSU6i1UDrsYQhCeoSIv1ewhbBK4Fyjj0vlecy1Lxdmq0jyrL8NO6ay4LtsJWS1yUJHUZj4nzrhsQ2HxVOo3k2y3DZbK3ID8ohcrr75idpUsn3jqJ0ui0jHR6vWqB2fvL2lPvE2+0tjvtmbDhNlA2y4fG8e0zxVNiFZBd6bB1HEbmX1GduRgrKsaVX2TjOmeR8vhkDPpmYto4D8LbH9/OPXElNoqmxYtSH8RdhrDJWBszJ1FnHrPdH1Ws1N/5lI7Dc/st6j4m7R+sibVnDJnkXUD05dZBo4hq1daqpsIFKE598eQz8RBsb+VowyXNSm4uV4QoBBJ+QHPQYwNc4J211btKDU8Ief8ATy1P1xLrB4s0XDr0YcR+o3x0o1g6hlNwRcGIyy10BpHs27NvAx7vI8Ohi1rW4DwnYxbsy87pu7fY9DGeEITVnUzwi8+c9etHmniq9PcqsQB6BgTxyM+jZyP6wYIpWSoozqC1+BW9z1tF7geznlEr5SaXEPLWV+reP7bD0m87dm3Vd3tL6mYh6lYu1SrRJ8X8Rb8R/wAjkuJ2c8x1sB7zJcYaclWThqESyVjxmamViY/a8N2+6pb38PvN9NKr7lP+Tf6rf5lLTY7CGS1uawwqkjpLAOBvg9UEcv3nea6Og6p3ts9AF9zdpMo6uqDtN3yM7G7X5Zw62znePU+xqx8ZA6xh1d0p29LPMr3Sw3Hgb7iZbSNo7ErUpqyiwPlwO4j0MkzVpjCjXM6GipWmoJz6win9RtEithQ1rmm216EFT7GNk04vDiojKdxBEt14lInt0DqVbYzh+pWpoxV67Mw2XKqFNshkSx3m/KP+G1WpKb2BPG1z+JuYt4DA4/Rr1aVGilakXLoXYgi5zFgM+sukwmkK+8rSB/e4frFAAP8AOTAoooqAqZPPT6mW7YelTHe2R94/lImK1nw9LLavyGXzMMPqAWzrVnbkO6PbP3lxgdTMPS3UxficzCAVD6T3ms25A6/j7xabWupUyoUWbmQbfibTJcBjq/ibsxwEeqWBVdwAm4UxL7nPiMruQ3jJPxx0GJUar6KbDUyjMWudq5l1PAJ7DqAowIUAKMKMCEIQly5iUBnoWewkkhCEJJIQhCSSEIQkk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http://www.menr.gov.ua/media/images/books/green_boo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869160"/>
            <a:ext cx="1607045" cy="1607047"/>
          </a:xfrm>
          <a:prstGeom prst="rect">
            <a:avLst/>
          </a:prstGeom>
          <a:noFill/>
        </p:spPr>
      </p:pic>
      <p:pic>
        <p:nvPicPr>
          <p:cNvPr id="20488" name="Picture 8" descr="http://t1.gstatic.com/images?q=tbn:ANd9GcQ16fqRkg1vI4Qw9lUOLBrSY5ZXJXGXUcowJxUVDJspf_vioH5K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797152"/>
            <a:ext cx="2466975" cy="1847851"/>
          </a:xfrm>
          <a:prstGeom prst="rect">
            <a:avLst/>
          </a:prstGeom>
          <a:noFill/>
        </p:spPr>
      </p:pic>
      <p:pic>
        <p:nvPicPr>
          <p:cNvPr id="20490" name="Picture 10" descr="http://t2.gstatic.com/images?q=tbn:ANd9GcQzSB_UcHpE8ojoI_KwLAXuOxI2i7Uju7J82s_bU4acpsWd2Put2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700808"/>
            <a:ext cx="2009775" cy="2276475"/>
          </a:xfrm>
          <a:prstGeom prst="rect">
            <a:avLst/>
          </a:prstGeom>
          <a:noFill/>
        </p:spPr>
      </p:pic>
      <p:pic>
        <p:nvPicPr>
          <p:cNvPr id="20492" name="Picture 12" descr="http://t3.gstatic.com/images?q=tbn:ANd9GcRSqbbvFG3V-reW1SWEomcCmlQ4ruZOlaOmR9vGPTrFUtrY3pyVE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1556792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</TotalTime>
  <Words>299</Words>
  <Application>Microsoft Office PowerPoint</Application>
  <PresentationFormat>Екран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Справедливость</vt:lpstr>
      <vt:lpstr>Рослини занесені до Червоної та Зеленої книги України</vt:lpstr>
      <vt:lpstr>Червона книга України</vt:lpstr>
      <vt:lpstr>Зозулині черевички справжні</vt:lpstr>
      <vt:lpstr>Лунарія оживаюча </vt:lpstr>
      <vt:lpstr>Підсніжник білосніжний</vt:lpstr>
      <vt:lpstr>Сальвінія плаваюча </vt:lpstr>
      <vt:lpstr>Шафран Гейфелів </vt:lpstr>
      <vt:lpstr>Плаун колючий</vt:lpstr>
      <vt:lpstr>Зелена книга України</vt:lpstr>
      <vt:lpstr>Водяний горіх плаваючий</vt:lpstr>
      <vt:lpstr> Проліска дволиста</vt:lpstr>
      <vt:lpstr>Крокус сітчастий</vt:lpstr>
      <vt:lpstr>Печіночниця звичайна</vt:lpstr>
      <vt:lpstr>Д/з.Опрацювати презентацію</vt:lpstr>
    </vt:vector>
  </TitlesOfParts>
  <Company>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Червона та Зелена книги України</dc:title>
  <dc:creator>Otec</dc:creator>
  <cp:lastModifiedBy>Невідомий користувач</cp:lastModifiedBy>
  <cp:revision>13</cp:revision>
  <dcterms:created xsi:type="dcterms:W3CDTF">2012-01-25T17:21:13Z</dcterms:created>
  <dcterms:modified xsi:type="dcterms:W3CDTF">2021-01-13T12:38:01Z</dcterms:modified>
</cp:coreProperties>
</file>