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5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9.xml"/><Relationship Id="rId22" Type="http://schemas.openxmlformats.org/officeDocument/2006/relationships/slide" Target="slides/slide22.xml"/><Relationship Id="rId21" Type="http://schemas.openxmlformats.org/officeDocument/2006/relationships/slide" Target="slides/slide21.xml"/><Relationship Id="rId24" Type="http://schemas.openxmlformats.org/officeDocument/2006/relationships/slide" Target="slides/slide25.xml"/><Relationship Id="rId23" Type="http://schemas.openxmlformats.org/officeDocument/2006/relationships/slide" Target="slides/slide24.xml"/><Relationship Id="rId1" Type="http://schemas.openxmlformats.org/officeDocument/2006/relationships/theme" Target="theme/theme2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7.xml"/><Relationship Id="rId25" Type="http://schemas.openxmlformats.org/officeDocument/2006/relationships/slide" Target="slides/slide26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9" Type="http://schemas.openxmlformats.org/officeDocument/2006/relationships/slide" Target="slides/slide1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"/>
          <p:cNvGrpSpPr/>
          <p:nvPr/>
        </p:nvGrpSpPr>
        <p:grpSpPr>
          <a:xfrm>
            <a:off x="3997" y="1422400"/>
            <a:ext cx="9143178" cy="5435600"/>
            <a:chOff x="3" y="896"/>
            <a:chExt cx="5759" cy="3424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1399" y="1116"/>
                <a:ext cx="2815" cy="2110"/>
              </a:xfrm>
              <a:custGeom>
                <a:rect b="b" l="l" r="r" t="t"/>
                <a:pathLst>
                  <a:path extrusionOk="0" h="2110" w="2815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cap="flat" cmpd="sng" w="152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72" y="1116"/>
                <a:ext cx="3966" cy="2366"/>
              </a:xfrm>
              <a:custGeom>
                <a:rect b="b" l="l" r="r" t="t"/>
                <a:pathLst>
                  <a:path extrusionOk="0" h="2366" w="39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0" y="1069"/>
                <a:ext cx="5732" cy="3107"/>
              </a:xfrm>
              <a:custGeom>
                <a:rect b="b" l="l" r="r" t="t"/>
                <a:pathLst>
                  <a:path extrusionOk="0" h="3107" w="5732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42" y="1145"/>
                <a:ext cx="5512" cy="2760"/>
              </a:xfrm>
              <a:custGeom>
                <a:rect b="b" l="l" r="r" t="t"/>
                <a:pathLst>
                  <a:path extrusionOk="0" h="2760" w="5512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cap="flat" cmpd="sng" w="152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840" y="984"/>
                <a:ext cx="790" cy="1189"/>
              </a:xfrm>
              <a:custGeom>
                <a:rect b="b" l="l" r="r" t="t"/>
                <a:pathLst>
                  <a:path extrusionOk="0" h="1189" w="79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cap="flat" cmpd="sng" w="152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173" y="896"/>
                <a:ext cx="579" cy="1117"/>
              </a:xfrm>
              <a:custGeom>
                <a:rect b="b" l="l" r="r" t="t"/>
                <a:pathLst>
                  <a:path extrusionOk="0" h="1117" w="579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291" y="968"/>
                <a:ext cx="2471" cy="2396"/>
              </a:xfrm>
              <a:custGeom>
                <a:rect b="b" l="l" r="r" t="t"/>
                <a:pathLst>
                  <a:path extrusionOk="0" h="2396" w="2471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366" y="1067"/>
                <a:ext cx="1399" cy="1349"/>
              </a:xfrm>
              <a:custGeom>
                <a:rect b="b" l="l" r="r" t="t"/>
                <a:pathLst>
                  <a:path extrusionOk="0" h="1349" w="139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275" y="2031"/>
                <a:ext cx="1256" cy="810"/>
              </a:xfrm>
              <a:custGeom>
                <a:rect b="b" l="l" r="r" t="t"/>
                <a:pathLst>
                  <a:path extrusionOk="0" h="810" w="1256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914" y="3476"/>
                <a:ext cx="2848" cy="788"/>
              </a:xfrm>
              <a:custGeom>
                <a:rect b="b" l="l" r="r" t="t"/>
                <a:pathLst>
                  <a:path extrusionOk="0" h="788" w="284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443" y="922"/>
                <a:ext cx="319" cy="854"/>
              </a:xfrm>
              <a:custGeom>
                <a:rect b="b" l="l" r="r" t="t"/>
                <a:pathLst>
                  <a:path extrusionOk="0" h="854" w="319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954" y="3568"/>
                <a:ext cx="646" cy="392"/>
              </a:xfrm>
              <a:custGeom>
                <a:rect b="b" l="l" r="r" t="t"/>
                <a:pathLst>
                  <a:path extrusionOk="0" h="392" w="646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0" y="2400"/>
                <a:ext cx="2736" cy="1920"/>
              </a:xfrm>
              <a:custGeom>
                <a:rect b="b" l="l" r="r" t="t"/>
                <a:pathLst>
                  <a:path extrusionOk="0" h="1920" w="2736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2"/>
            <p:cNvGrpSpPr/>
            <p:nvPr/>
          </p:nvGrpSpPr>
          <p:grpSpPr>
            <a:xfrm>
              <a:off x="3" y="2430"/>
              <a:ext cx="1516" cy="1479"/>
              <a:chOff x="3" y="2430"/>
              <a:chExt cx="1516" cy="1479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0" y="385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91" y="385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4" y="38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55" y="385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8" y="38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01" y="38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71" y="385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03" y="383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72" y="384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44" y="38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13" y="385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47" y="380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19" y="380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489" y="382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0" y="382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687" y="373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657" y="375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630" y="376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602" y="377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818" y="365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791" y="367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64" y="369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740" y="370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934" y="356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910" y="358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931" y="360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900" y="362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033" y="345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015" y="348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997" y="350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976" y="352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116" y="33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102" y="337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090" y="339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068" y="341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173" y="322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163" y="324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156" y="326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143" y="329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11" y="310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01" y="312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00" y="31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189" y="317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219" y="297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20" y="299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20" y="302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219" y="304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207" y="285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213" y="287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216" y="290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219" y="292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167" y="27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177" y="276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185" y="279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195" y="281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105" y="265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117" y="266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132" y="268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145" y="270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021" y="256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042" y="258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057" y="260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074" y="261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86" y="2563"/>
                <a:ext cx="180" cy="151"/>
              </a:xfrm>
              <a:custGeom>
                <a:rect b="b" l="l" r="r" t="t"/>
                <a:pathLst>
                  <a:path extrusionOk="0" h="151" w="18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rot="6242175">
                <a:off x="-167" y="3166"/>
                <a:ext cx="1237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5" y="3119"/>
                <a:ext cx="9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917" y="250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940" y="251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965" y="253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982" y="254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802" y="24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9" y="246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851" y="247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874" y="248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70" y="243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97" y="244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727" y="24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754" y="24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527" y="243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557" y="243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87" y="243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617" y="243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82" y="245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414" y="244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446" y="244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476" y="243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9" y="249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70" y="248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98" y="247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326" y="246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49" y="258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06" y="255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31" y="253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158" y="252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186" y="251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3" y="338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rot="5400000">
                <a:off x="416" y="3533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rot="5400000">
                <a:off x="-60" y="2853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rot="-2700000">
                <a:off x="659" y="2786"/>
                <a:ext cx="424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85" y="385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48" y="385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430" y="383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577" y="378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711" y="372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842" y="363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953" y="35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76" y="257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16" y="250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502" y="243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643" y="243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775" y="245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99" y="249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003" y="255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089" y="263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155" y="272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201" y="2834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1219" y="2949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1213" y="3073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129" y="332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050" y="343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50" y="3136"/>
                <a:ext cx="204" cy="120"/>
              </a:xfrm>
              <a:custGeom>
                <a:rect b="b" l="l" r="r" t="t"/>
                <a:pathLst>
                  <a:path extrusionOk="0" h="120" w="204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19" y="2722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97" y="2651"/>
                <a:ext cx="101" cy="89"/>
              </a:xfrm>
              <a:custGeom>
                <a:rect b="b" l="l" r="r" t="t"/>
                <a:pathLst>
                  <a:path extrusionOk="0" h="89" w="101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677" y="3502"/>
                <a:ext cx="83" cy="78"/>
              </a:xfrm>
              <a:custGeom>
                <a:rect b="b" l="l" r="r" t="t"/>
                <a:pathLst>
                  <a:path extrusionOk="0" h="78" w="83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940" y="2782"/>
                <a:ext cx="90" cy="72"/>
              </a:xfrm>
              <a:custGeom>
                <a:rect b="b" l="l" r="r" t="t"/>
                <a:pathLst>
                  <a:path extrusionOk="0" h="72" w="9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898" y="2716"/>
                <a:ext cx="90" cy="84"/>
              </a:xfrm>
              <a:custGeom>
                <a:rect b="b" l="l" r="r" t="t"/>
                <a:pathLst>
                  <a:path extrusionOk="0" h="84" w="9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7" y="383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7" y="2555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7" y="3843"/>
                <a:ext cx="36" cy="66"/>
              </a:xfrm>
              <a:custGeom>
                <a:rect b="b" l="l" r="r" t="t"/>
                <a:pathLst>
                  <a:path extrusionOk="0" h="66" w="3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178" y="3195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58" y="24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39" y="3573"/>
                <a:ext cx="144" cy="154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 rot="-2880767">
                <a:off x="618" y="3550"/>
                <a:ext cx="68" cy="69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5" y="2503"/>
                <a:ext cx="348" cy="1272"/>
              </a:xfrm>
              <a:custGeom>
                <a:rect b="b" l="l" r="r" t="t"/>
                <a:pathLst>
                  <a:path extrusionOk="0" h="1272" w="348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95B69"/>
                  </a:gs>
                  <a:gs pos="100000">
                    <a:schemeClr val="lt2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68" y="3111"/>
                <a:ext cx="300" cy="300"/>
              </a:xfrm>
              <a:prstGeom prst="ellipse">
                <a:avLst/>
              </a:prstGeom>
              <a:gradFill>
                <a:gsLst>
                  <a:gs pos="0">
                    <a:srgbClr val="575966"/>
                  </a:gs>
                  <a:gs pos="50000">
                    <a:schemeClr val="lt2"/>
                  </a:gs>
                  <a:gs pos="100000">
                    <a:srgbClr val="575966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4" name="Google Shape;314;p2"/>
          <p:cNvSpPr txBox="1"/>
          <p:nvPr>
            <p:ph type="ctrTitle"/>
          </p:nvPr>
        </p:nvSpPr>
        <p:spPr>
          <a:xfrm>
            <a:off x="685800" y="1768475"/>
            <a:ext cx="7772400" cy="17367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5pPr>
            <a:lvl6pPr lvl="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lvl="6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7pPr>
            <a:lvl8pPr lvl="7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8pPr>
            <a:lvl9pPr lvl="8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6" name="Google Shape;316;p2"/>
          <p:cNvSpPr txBox="1"/>
          <p:nvPr>
            <p:ph idx="10" type="dt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"/>
          <p:cNvSpPr txBox="1"/>
          <p:nvPr>
            <p:ph idx="12" type="sldNum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"/>
          <p:cNvSpPr txBox="1"/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"/>
          <p:cNvSpPr txBox="1"/>
          <p:nvPr>
            <p:ph idx="1" type="body"/>
          </p:nvPr>
        </p:nvSpPr>
        <p:spPr>
          <a:xfrm>
            <a:off x="301625" y="1600200"/>
            <a:ext cx="8540700" cy="4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2" name="Google Shape;322;p3"/>
          <p:cNvSpPr txBox="1"/>
          <p:nvPr>
            <p:ph idx="10" type="dt"/>
          </p:nvPr>
        </p:nvSpPr>
        <p:spPr>
          <a:xfrm>
            <a:off x="301625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3"/>
          <p:cNvSpPr txBox="1"/>
          <p:nvPr>
            <p:ph idx="12" type="sldNum"/>
          </p:nvPr>
        </p:nvSpPr>
        <p:spPr>
          <a:xfrm>
            <a:off x="6553200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"/>
          <p:cNvSpPr txBox="1"/>
          <p:nvPr>
            <p:ph idx="10" type="dt"/>
          </p:nvPr>
        </p:nvSpPr>
        <p:spPr>
          <a:xfrm>
            <a:off x="301625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4"/>
          <p:cNvSpPr txBox="1"/>
          <p:nvPr>
            <p:ph idx="12" type="sldNum"/>
          </p:nvPr>
        </p:nvSpPr>
        <p:spPr>
          <a:xfrm>
            <a:off x="6553200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"/>
          <p:cNvSpPr txBox="1"/>
          <p:nvPr>
            <p:ph idx="10" type="dt"/>
          </p:nvPr>
        </p:nvSpPr>
        <p:spPr>
          <a:xfrm>
            <a:off x="301625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"/>
          <p:cNvSpPr txBox="1"/>
          <p:nvPr>
            <p:ph idx="12" type="sldNum"/>
          </p:nvPr>
        </p:nvSpPr>
        <p:spPr>
          <a:xfrm>
            <a:off x="6553200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997" y="1422400"/>
            <a:ext cx="9143178" cy="5435600"/>
            <a:chOff x="3" y="896"/>
            <a:chExt cx="5759" cy="342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1399" y="1116"/>
                <a:ext cx="2815" cy="2110"/>
              </a:xfrm>
              <a:custGeom>
                <a:rect b="b" l="l" r="r" t="t"/>
                <a:pathLst>
                  <a:path extrusionOk="0" h="2110" w="2815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cap="flat" cmpd="sng" w="152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72" y="1116"/>
                <a:ext cx="3966" cy="2366"/>
              </a:xfrm>
              <a:custGeom>
                <a:rect b="b" l="l" r="r" t="t"/>
                <a:pathLst>
                  <a:path extrusionOk="0" h="2366" w="39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20" y="1069"/>
                <a:ext cx="5732" cy="3107"/>
              </a:xfrm>
              <a:custGeom>
                <a:rect b="b" l="l" r="r" t="t"/>
                <a:pathLst>
                  <a:path extrusionOk="0" h="3107" w="5732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42" y="1145"/>
                <a:ext cx="5512" cy="2760"/>
              </a:xfrm>
              <a:custGeom>
                <a:rect b="b" l="l" r="r" t="t"/>
                <a:pathLst>
                  <a:path extrusionOk="0" h="2760" w="5512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cap="flat" cmpd="sng" w="152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4840" y="984"/>
                <a:ext cx="790" cy="1189"/>
              </a:xfrm>
              <a:custGeom>
                <a:rect b="b" l="l" r="r" t="t"/>
                <a:pathLst>
                  <a:path extrusionOk="0" h="1189" w="79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cap="flat" cmpd="sng" w="152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5173" y="896"/>
                <a:ext cx="579" cy="1117"/>
              </a:xfrm>
              <a:custGeom>
                <a:rect b="b" l="l" r="r" t="t"/>
                <a:pathLst>
                  <a:path extrusionOk="0" h="1117" w="579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291" y="968"/>
                <a:ext cx="2471" cy="2396"/>
              </a:xfrm>
              <a:custGeom>
                <a:rect b="b" l="l" r="r" t="t"/>
                <a:pathLst>
                  <a:path extrusionOk="0" h="2396" w="2471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cap="flat" cmpd="sng" w="16500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366" y="1067"/>
                <a:ext cx="1399" cy="1349"/>
              </a:xfrm>
              <a:custGeom>
                <a:rect b="b" l="l" r="r" t="t"/>
                <a:pathLst>
                  <a:path extrusionOk="0" h="1349" w="139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275" y="2031"/>
                <a:ext cx="1256" cy="810"/>
              </a:xfrm>
              <a:custGeom>
                <a:rect b="b" l="l" r="r" t="t"/>
                <a:pathLst>
                  <a:path extrusionOk="0" h="810" w="1256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2914" y="3476"/>
                <a:ext cx="2848" cy="788"/>
              </a:xfrm>
              <a:custGeom>
                <a:rect b="b" l="l" r="r" t="t"/>
                <a:pathLst>
                  <a:path extrusionOk="0" h="788" w="284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5443" y="922"/>
                <a:ext cx="319" cy="854"/>
              </a:xfrm>
              <a:custGeom>
                <a:rect b="b" l="l" r="r" t="t"/>
                <a:pathLst>
                  <a:path extrusionOk="0" h="854" w="319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4954" y="3568"/>
                <a:ext cx="646" cy="392"/>
              </a:xfrm>
              <a:custGeom>
                <a:rect b="b" l="l" r="r" t="t"/>
                <a:pathLst>
                  <a:path extrusionOk="0" h="392" w="646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cap="flat" cmpd="sng" w="1777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50" y="2400"/>
                <a:ext cx="2736" cy="1920"/>
              </a:xfrm>
              <a:custGeom>
                <a:rect b="b" l="l" r="r" t="t"/>
                <a:pathLst>
                  <a:path extrusionOk="0" h="1920" w="2736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524288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1"/>
            <p:cNvGrpSpPr/>
            <p:nvPr/>
          </p:nvGrpSpPr>
          <p:grpSpPr>
            <a:xfrm>
              <a:off x="3" y="2430"/>
              <a:ext cx="1516" cy="1479"/>
              <a:chOff x="3" y="2430"/>
              <a:chExt cx="1516" cy="147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120" y="385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91" y="385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4" y="38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255" y="385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8" y="38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01" y="38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171" y="385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403" y="383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72" y="384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344" y="38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313" y="385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547" y="380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519" y="380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489" y="382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460" y="382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687" y="373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657" y="375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630" y="376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602" y="377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818" y="365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791" y="367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764" y="369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740" y="370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934" y="356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910" y="358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931" y="360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900" y="362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1033" y="345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1015" y="348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997" y="350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976" y="352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1116" y="33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1102" y="337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1090" y="339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1068" y="341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1173" y="322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1163" y="324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1156" y="326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1143" y="329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1211" y="310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1201" y="312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1200" y="31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1189" y="317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1219" y="297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1220" y="299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1220" y="302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1219" y="304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1207" y="285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1213" y="287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1216" y="290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"/>
              <p:cNvSpPr/>
              <p:nvPr/>
            </p:nvSpPr>
            <p:spPr>
              <a:xfrm>
                <a:off x="1219" y="292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1167" y="27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"/>
              <p:cNvSpPr/>
              <p:nvPr/>
            </p:nvSpPr>
            <p:spPr>
              <a:xfrm>
                <a:off x="1177" y="276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1185" y="279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1195" y="281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1105" y="265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"/>
              <p:cNvSpPr/>
              <p:nvPr/>
            </p:nvSpPr>
            <p:spPr>
              <a:xfrm>
                <a:off x="1117" y="266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"/>
              <p:cNvSpPr/>
              <p:nvPr/>
            </p:nvSpPr>
            <p:spPr>
              <a:xfrm>
                <a:off x="1132" y="268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1145" y="270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1021" y="256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"/>
              <p:cNvSpPr/>
              <p:nvPr/>
            </p:nvSpPr>
            <p:spPr>
              <a:xfrm>
                <a:off x="1042" y="258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1057" y="260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1074" y="261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486" y="2563"/>
                <a:ext cx="180" cy="151"/>
              </a:xfrm>
              <a:custGeom>
                <a:rect b="b" l="l" r="r" t="t"/>
                <a:pathLst>
                  <a:path extrusionOk="0" h="151" w="18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 rot="6242175">
                <a:off x="-167" y="3166"/>
                <a:ext cx="1237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5" y="3119"/>
                <a:ext cx="9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917" y="250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940" y="251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965" y="253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982" y="254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802" y="24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829" y="246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851" y="247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874" y="248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670" y="243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697" y="244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727" y="24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754" y="244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527" y="243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557" y="243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587" y="2430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617" y="243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382" y="245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414" y="244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446" y="244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476" y="243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239" y="249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270" y="248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298" y="247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326" y="246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49" y="258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106" y="255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131" y="253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158" y="252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186" y="251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3" y="338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 rot="5400000">
                <a:off x="416" y="3533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 rot="5400000">
                <a:off x="-60" y="2853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 rot="-2700000">
                <a:off x="659" y="2786"/>
                <a:ext cx="424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285" y="385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148" y="385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430" y="383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577" y="378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711" y="372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842" y="363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953" y="354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76" y="2572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216" y="2504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502" y="243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643" y="2435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775" y="245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899" y="249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1003" y="2557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1089" y="2638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1155" y="2729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1201" y="2834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1219" y="2949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1213" y="3073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1129" y="3323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1050" y="3436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850" y="3136"/>
                <a:ext cx="204" cy="120"/>
              </a:xfrm>
              <a:custGeom>
                <a:rect b="b" l="l" r="r" t="t"/>
                <a:pathLst>
                  <a:path extrusionOk="0" h="120" w="204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19" y="2722"/>
                <a:ext cx="90" cy="78"/>
              </a:xfrm>
              <a:custGeom>
                <a:rect b="b" l="l" r="r" t="t"/>
                <a:pathLst>
                  <a:path extrusionOk="0" h="78" w="9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97" y="2651"/>
                <a:ext cx="101" cy="89"/>
              </a:xfrm>
              <a:custGeom>
                <a:rect b="b" l="l" r="r" t="t"/>
                <a:pathLst>
                  <a:path extrusionOk="0" h="89" w="101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677" y="3502"/>
                <a:ext cx="83" cy="78"/>
              </a:xfrm>
              <a:custGeom>
                <a:rect b="b" l="l" r="r" t="t"/>
                <a:pathLst>
                  <a:path extrusionOk="0" h="78" w="83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940" y="2782"/>
                <a:ext cx="90" cy="72"/>
              </a:xfrm>
              <a:custGeom>
                <a:rect b="b" l="l" r="r" t="t"/>
                <a:pathLst>
                  <a:path extrusionOk="0" h="72" w="9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898" y="2716"/>
                <a:ext cx="90" cy="84"/>
              </a:xfrm>
              <a:custGeom>
                <a:rect b="b" l="l" r="r" t="t"/>
                <a:pathLst>
                  <a:path extrusionOk="0" h="84" w="9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7" y="3837"/>
                <a:ext cx="6" cy="12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7" y="2555"/>
                <a:ext cx="30" cy="48"/>
              </a:xfrm>
              <a:custGeom>
                <a:rect b="b" l="l" r="r" t="t"/>
                <a:pathLst>
                  <a:path extrusionOk="0" h="48" w="3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7" y="3843"/>
                <a:ext cx="36" cy="66"/>
              </a:xfrm>
              <a:custGeom>
                <a:rect b="b" l="l" r="r" t="t"/>
                <a:pathLst>
                  <a:path extrusionOk="0" h="66" w="3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1178" y="3195"/>
                <a:ext cx="30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358" y="2461"/>
                <a:ext cx="0" cy="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139" y="3573"/>
                <a:ext cx="144" cy="154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 rot="-2880767">
                <a:off x="618" y="3550"/>
                <a:ext cx="68" cy="69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235" y="2503"/>
                <a:ext cx="348" cy="1272"/>
              </a:xfrm>
              <a:custGeom>
                <a:rect b="b" l="l" r="r" t="t"/>
                <a:pathLst>
                  <a:path extrusionOk="0" h="1272" w="348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95B69"/>
                  </a:gs>
                  <a:gs pos="100000">
                    <a:schemeClr val="lt2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268" y="3111"/>
                <a:ext cx="300" cy="300"/>
              </a:xfrm>
              <a:prstGeom prst="ellipse">
                <a:avLst/>
              </a:prstGeom>
              <a:gradFill>
                <a:gsLst>
                  <a:gs pos="0">
                    <a:srgbClr val="575966"/>
                  </a:gs>
                  <a:gs pos="50000">
                    <a:schemeClr val="lt2"/>
                  </a:gs>
                  <a:gs pos="100000">
                    <a:srgbClr val="575966"/>
                  </a:gs>
                </a:gsLst>
                <a:lin ang="8100019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7" name="Google Shape;157;p1"/>
          <p:cNvSpPr txBox="1"/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8" name="Google Shape;158;p1"/>
          <p:cNvSpPr txBox="1"/>
          <p:nvPr>
            <p:ph idx="10" type="dt"/>
          </p:nvPr>
        </p:nvSpPr>
        <p:spPr>
          <a:xfrm>
            <a:off x="301625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6553200" y="6245225"/>
            <a:ext cx="2289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61" name="Google Shape;161;p1"/>
          <p:cNvSpPr txBox="1"/>
          <p:nvPr>
            <p:ph idx="1" type="body"/>
          </p:nvPr>
        </p:nvSpPr>
        <p:spPr>
          <a:xfrm>
            <a:off x="301625" y="1600200"/>
            <a:ext cx="8540700" cy="4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"/>
          <p:cNvSpPr txBox="1"/>
          <p:nvPr>
            <p:ph type="ctrTitle"/>
          </p:nvPr>
        </p:nvSpPr>
        <p:spPr>
          <a:xfrm>
            <a:off x="1371600" y="2286000"/>
            <a:ext cx="6781800" cy="2133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Тема: Електричний заряд. </a:t>
            </a:r>
            <a:b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Електричне поле. Закон Кулона.</a:t>
            </a:r>
            <a:br>
              <a:rPr b="0" i="0" lang="en-US" sz="3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title"/>
          </p:nvPr>
        </p:nvSpPr>
        <p:spPr>
          <a:xfrm>
            <a:off x="457200" y="990600"/>
            <a:ext cx="8305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3925"/>
              </a:buClr>
              <a:buSzPts val="2600"/>
              <a:buFont typeface="Arial Black"/>
              <a:buNone/>
            </a:pPr>
            <a:r>
              <a:rPr b="1" i="0" lang="en-US" sz="2600" u="none">
                <a:solidFill>
                  <a:srgbClr val="AF3925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По-перше </a:t>
            </a:r>
            <a:r>
              <a:rPr b="0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-</a:t>
            </a:r>
            <a:r>
              <a:rPr b="0" i="0" lang="en-US" sz="28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здатність притягати залежить від того на скільки тривало та ретельно ви натирали предмет.</a:t>
            </a:r>
            <a:r>
              <a:rPr b="0" i="0" lang="en-US" sz="28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390" name="Google Shape;390;p15"/>
          <p:cNvSpPr txBox="1"/>
          <p:nvPr>
            <p:ph idx="1" type="body"/>
          </p:nvPr>
        </p:nvSpPr>
        <p:spPr>
          <a:xfrm>
            <a:off x="228600" y="3276600"/>
            <a:ext cx="861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По-друге</a:t>
            </a:r>
            <a:r>
              <a:rPr b="0" i="0" lang="en-US" sz="2800" u="none">
                <a:solidFill>
                  <a:srgbClr val="AF3925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деякі клаптики паперу, а особливо фольги, притягнувшись до предмета, відскакують від нього і при наближенні наступного разу відштовхуються! Проте, при наближенні тканини чи хутра, яким натирали предмет, притягуються до нього!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362200"/>
            <a:ext cx="35814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2362200"/>
            <a:ext cx="34289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6"/>
          <p:cNvSpPr txBox="1"/>
          <p:nvPr/>
        </p:nvSpPr>
        <p:spPr>
          <a:xfrm>
            <a:off x="304800" y="533400"/>
            <a:ext cx="84582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Носії позитивної електрики нагромаджуються на склі, потертому об шовк, а негативної – на ебоніті потертому об хутро.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>
            <p:ph idx="4294967295" type="title"/>
          </p:nvPr>
        </p:nvSpPr>
        <p:spPr>
          <a:xfrm>
            <a:off x="301625" y="228600"/>
            <a:ext cx="8613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0" i="1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Головною властивістю заряджених тіл є їх взаємне притягання або відштовхування.</a:t>
            </a:r>
            <a:r>
              <a:rPr b="0" i="0" lang="en-US" sz="20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403" name="Google Shape;403;p17"/>
          <p:cNvSpPr txBox="1"/>
          <p:nvPr/>
        </p:nvSpPr>
        <p:spPr>
          <a:xfrm>
            <a:off x="228600" y="2590800"/>
            <a:ext cx="41607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Однойменно заряджені тіла (++, --) відштовхуються </a:t>
            </a:r>
            <a:endParaRPr/>
          </a:p>
        </p:txBody>
      </p:sp>
      <p:cxnSp>
        <p:nvCxnSpPr>
          <p:cNvPr id="404" name="Google Shape;404;p17"/>
          <p:cNvCxnSpPr/>
          <p:nvPr/>
        </p:nvCxnSpPr>
        <p:spPr>
          <a:xfrm>
            <a:off x="4800600" y="2743200"/>
            <a:ext cx="936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05" name="Google Shape;405;p17"/>
          <p:cNvSpPr txBox="1"/>
          <p:nvPr/>
        </p:nvSpPr>
        <p:spPr>
          <a:xfrm>
            <a:off x="381000" y="5181600"/>
            <a:ext cx="36006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різнойменно заряджені (+-) притягаються</a:t>
            </a: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cxnSp>
        <p:nvCxnSpPr>
          <p:cNvPr id="406" name="Google Shape;406;p17"/>
          <p:cNvCxnSpPr/>
          <p:nvPr/>
        </p:nvCxnSpPr>
        <p:spPr>
          <a:xfrm>
            <a:off x="4953000" y="5257800"/>
            <a:ext cx="115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07" name="Google Shape;407;p17"/>
          <p:cNvCxnSpPr/>
          <p:nvPr/>
        </p:nvCxnSpPr>
        <p:spPr>
          <a:xfrm>
            <a:off x="7010400" y="5791200"/>
            <a:ext cx="50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08" name="Google Shape;408;p17"/>
          <p:cNvCxnSpPr/>
          <p:nvPr/>
        </p:nvCxnSpPr>
        <p:spPr>
          <a:xfrm rot="10800000">
            <a:off x="7772537" y="5791200"/>
            <a:ext cx="50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09" name="Google Shape;409;p17"/>
          <p:cNvSpPr txBox="1"/>
          <p:nvPr/>
        </p:nvSpPr>
        <p:spPr>
          <a:xfrm>
            <a:off x="6496050" y="3232150"/>
            <a:ext cx="1842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6629400" y="2895600"/>
            <a:ext cx="457200" cy="4572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7"/>
          <p:cNvSpPr/>
          <p:nvPr/>
        </p:nvSpPr>
        <p:spPr>
          <a:xfrm>
            <a:off x="7696200" y="2895600"/>
            <a:ext cx="457200" cy="4572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7"/>
          <p:cNvSpPr txBox="1"/>
          <p:nvPr/>
        </p:nvSpPr>
        <p:spPr>
          <a:xfrm>
            <a:off x="7772400" y="2895600"/>
            <a:ext cx="3048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endParaRPr/>
          </a:p>
        </p:txBody>
      </p:sp>
      <p:cxnSp>
        <p:nvCxnSpPr>
          <p:cNvPr id="413" name="Google Shape;413;p17"/>
          <p:cNvCxnSpPr/>
          <p:nvPr/>
        </p:nvCxnSpPr>
        <p:spPr>
          <a:xfrm>
            <a:off x="8153400" y="31242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14" name="Google Shape;414;p17"/>
          <p:cNvCxnSpPr/>
          <p:nvPr/>
        </p:nvCxnSpPr>
        <p:spPr>
          <a:xfrm>
            <a:off x="8153400" y="31242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15" name="Google Shape;415;p17"/>
          <p:cNvCxnSpPr/>
          <p:nvPr/>
        </p:nvCxnSpPr>
        <p:spPr>
          <a:xfrm rot="10800000">
            <a:off x="6172200" y="3124200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16" name="Google Shape;416;p17"/>
          <p:cNvCxnSpPr/>
          <p:nvPr/>
        </p:nvCxnSpPr>
        <p:spPr>
          <a:xfrm flipH="1">
            <a:off x="4876800" y="2743200"/>
            <a:ext cx="3810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17" name="Google Shape;417;p17"/>
          <p:cNvCxnSpPr/>
          <p:nvPr/>
        </p:nvCxnSpPr>
        <p:spPr>
          <a:xfrm>
            <a:off x="5257800" y="2743200"/>
            <a:ext cx="3810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18" name="Google Shape;418;p17"/>
          <p:cNvSpPr/>
          <p:nvPr/>
        </p:nvSpPr>
        <p:spPr>
          <a:xfrm>
            <a:off x="4648200" y="3505200"/>
            <a:ext cx="304800" cy="3048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5486400" y="3505200"/>
            <a:ext cx="304800" cy="3048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cxnSp>
        <p:nvCxnSpPr>
          <p:cNvPr id="420" name="Google Shape;420;p17"/>
          <p:cNvCxnSpPr/>
          <p:nvPr/>
        </p:nvCxnSpPr>
        <p:spPr>
          <a:xfrm>
            <a:off x="5029200" y="5257800"/>
            <a:ext cx="1524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21" name="Google Shape;421;p17"/>
          <p:cNvCxnSpPr/>
          <p:nvPr/>
        </p:nvCxnSpPr>
        <p:spPr>
          <a:xfrm flipH="1">
            <a:off x="5791200" y="5257800"/>
            <a:ext cx="1524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2" name="Google Shape;422;p17"/>
          <p:cNvSpPr/>
          <p:nvPr/>
        </p:nvSpPr>
        <p:spPr>
          <a:xfrm>
            <a:off x="5029200" y="6019800"/>
            <a:ext cx="304800" cy="3048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5638800" y="6019800"/>
            <a:ext cx="304800" cy="3048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endParaRPr/>
          </a:p>
        </p:txBody>
      </p:sp>
      <p:sp>
        <p:nvSpPr>
          <p:cNvPr id="424" name="Google Shape;424;p17"/>
          <p:cNvSpPr/>
          <p:nvPr/>
        </p:nvSpPr>
        <p:spPr>
          <a:xfrm>
            <a:off x="6553200" y="5562600"/>
            <a:ext cx="457200" cy="4572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sp>
        <p:nvSpPr>
          <p:cNvPr id="425" name="Google Shape;425;p17"/>
          <p:cNvSpPr/>
          <p:nvPr/>
        </p:nvSpPr>
        <p:spPr>
          <a:xfrm>
            <a:off x="8229600" y="5562600"/>
            <a:ext cx="457200" cy="4572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-</a:t>
            </a:r>
            <a:endParaRPr/>
          </a:p>
        </p:txBody>
      </p:sp>
      <p:sp>
        <p:nvSpPr>
          <p:cNvPr id="426" name="Google Shape;426;p17"/>
          <p:cNvSpPr txBox="1"/>
          <p:nvPr/>
        </p:nvSpPr>
        <p:spPr>
          <a:xfrm>
            <a:off x="6705600" y="2895600"/>
            <a:ext cx="2937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/>
          <p:nvPr>
            <p:ph type="title"/>
          </p:nvPr>
        </p:nvSpPr>
        <p:spPr>
          <a:xfrm>
            <a:off x="304800" y="301625"/>
            <a:ext cx="85344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Електрометр Брауна </a:t>
            </a:r>
            <a:b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 додатковим обладнанням</a:t>
            </a:r>
            <a:r>
              <a:rPr b="0" i="0" lang="en-US" sz="28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432" name="Google Shape;4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828800"/>
            <a:ext cx="6934201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9"/>
          <p:cNvSpPr txBox="1"/>
          <p:nvPr/>
        </p:nvSpPr>
        <p:spPr>
          <a:xfrm>
            <a:off x="1600200" y="411162"/>
            <a:ext cx="5791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rgbClr val="0099FF"/>
                </a:solidFill>
                <a:latin typeface="Arial"/>
                <a:ea typeface="Arial"/>
                <a:cs typeface="Arial"/>
                <a:sym typeface="Arial"/>
              </a:rPr>
              <a:t>генератор Ван де Граафа.</a:t>
            </a:r>
            <a:r>
              <a:rPr b="0" i="0" lang="en-US" sz="2800" u="none">
                <a:solidFill>
                  <a:srgbClr val="AF39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>
              <a:solidFill>
                <a:srgbClr val="AF39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AF39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295400"/>
            <a:ext cx="6934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9"/>
          <p:cNvSpPr txBox="1"/>
          <p:nvPr/>
        </p:nvSpPr>
        <p:spPr>
          <a:xfrm>
            <a:off x="609600" y="5410200"/>
            <a:ext cx="82296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Font typeface="Times New Roman"/>
              <a:buNone/>
            </a:pPr>
            <a:r>
              <a:rPr b="0" i="0" lang="en-US" sz="2200" u="none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малюнку зображено ситуацію, коли дівчина доторкнулася до металевої кулі з великим електричним зарядом.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Чому її волосся поводить себе саме таким чином?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/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Закон збереження електричного заряду</a:t>
            </a:r>
            <a:endParaRPr/>
          </a:p>
        </p:txBody>
      </p:sp>
      <p:sp>
        <p:nvSpPr>
          <p:cNvPr id="445" name="Google Shape;445;p20"/>
          <p:cNvSpPr txBox="1"/>
          <p:nvPr>
            <p:ph idx="1" type="body"/>
          </p:nvPr>
        </p:nvSpPr>
        <p:spPr>
          <a:xfrm>
            <a:off x="457200" y="1600200"/>
            <a:ext cx="8229600" cy="49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Char char="►"/>
            </a:pP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При електризації тертям виконується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None/>
            </a:pPr>
            <a:r>
              <a:rPr b="0" i="0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закон збереження електричного заряду.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Char char="►"/>
            </a:pP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Цей закон справедливий для </a:t>
            </a:r>
            <a:r>
              <a:rPr b="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замкнутої системи</a:t>
            </a: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, тобто для системи, в котру не входять і з котрої не виходять назовні заряджені частинки.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Char char="►"/>
            </a:pPr>
            <a:r>
              <a:rPr b="0" i="0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Закон збереження заряду: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В замкнутій системі тіл алгебраїчна сума зарядів всіх часток залишається незмінною: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</a:t>
            </a: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q</a:t>
            </a:r>
            <a:r>
              <a:rPr b="0" baseline="-2500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+q</a:t>
            </a:r>
            <a:r>
              <a:rPr b="0" baseline="-2500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+q</a:t>
            </a:r>
            <a:r>
              <a:rPr b="0" baseline="-2500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+….=const</a:t>
            </a:r>
            <a:endParaRPr/>
          </a:p>
        </p:txBody>
      </p:sp>
      <p:sp>
        <p:nvSpPr>
          <p:cNvPr id="446" name="Google Shape;446;p20"/>
          <p:cNvSpPr txBox="1"/>
          <p:nvPr/>
        </p:nvSpPr>
        <p:spPr>
          <a:xfrm>
            <a:off x="2743200" y="4800600"/>
            <a:ext cx="3810000" cy="762000"/>
          </a:xfrm>
          <a:prstGeom prst="rect">
            <a:avLst/>
          </a:prstGeom>
          <a:noFill/>
          <a:ln cap="flat" cmpd="sng" w="952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"/>
          <p:cNvSpPr txBox="1"/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Закон Кулона</a:t>
            </a:r>
            <a:endParaRPr/>
          </a:p>
        </p:txBody>
      </p:sp>
      <p:sp>
        <p:nvSpPr>
          <p:cNvPr id="452" name="Google Shape;452;p21"/>
          <p:cNvSpPr txBox="1"/>
          <p:nvPr>
            <p:ph idx="1" type="body"/>
          </p:nvPr>
        </p:nvSpPr>
        <p:spPr>
          <a:xfrm>
            <a:off x="3581400" y="2590800"/>
            <a:ext cx="5405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Основний закон електростатики був експериментально встановлений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Шарлем Кулоном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 у 1785 році.</a:t>
            </a:r>
            <a:endParaRPr/>
          </a:p>
        </p:txBody>
      </p:sp>
      <p:pic>
        <p:nvPicPr>
          <p:cNvPr id="453" name="Google Shape;4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981200"/>
            <a:ext cx="32766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"/>
          <p:cNvSpPr txBox="1"/>
          <p:nvPr>
            <p:ph type="title"/>
          </p:nvPr>
        </p:nvSpPr>
        <p:spPr>
          <a:xfrm>
            <a:off x="1962150" y="407987"/>
            <a:ext cx="4980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Закон Кулона</a:t>
            </a:r>
            <a:r>
              <a:rPr b="0" i="0" lang="en-US" sz="32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459" name="Google Shape;4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752600"/>
            <a:ext cx="6096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2"/>
          <p:cNvSpPr txBox="1"/>
          <p:nvPr/>
        </p:nvSpPr>
        <p:spPr>
          <a:xfrm>
            <a:off x="1219200" y="6172200"/>
            <a:ext cx="66294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Торсійні (крутильні) терези Кулона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"/>
          <p:cNvSpPr txBox="1"/>
          <p:nvPr>
            <p:ph idx="1" type="body"/>
          </p:nvPr>
        </p:nvSpPr>
        <p:spPr>
          <a:xfrm>
            <a:off x="685800" y="533400"/>
            <a:ext cx="77724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Закон Кулона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 сила взаємодії заряджених нерухомих тіл, розмірами яких можна знехтувати, порівняно з відстанню між ними , прямо пропорційна значенню їх зарядів і обернено пропорційна квадрату відстані між ними.</a:t>
            </a:r>
            <a:b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Математично закон Кулона можна записати так:</a:t>
            </a:r>
            <a:b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b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b="1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– коефіцієнт, який залежить від вибору системи одиниць вимірювання заряду;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 = 9·10</a:t>
            </a:r>
            <a:r>
              <a:rPr b="0" baseline="3000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  </a:t>
            </a:r>
            <a:r>
              <a:rPr b="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Н·м</a:t>
            </a:r>
            <a:r>
              <a:rPr b="0" baseline="3000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/Кл</a:t>
            </a:r>
            <a:r>
              <a:rPr b="0" baseline="30000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2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відстань між зарядами.</a:t>
            </a:r>
            <a:endParaRPr/>
          </a:p>
        </p:txBody>
      </p:sp>
      <p:grpSp>
        <p:nvGrpSpPr>
          <p:cNvPr id="466" name="Google Shape;466;p23"/>
          <p:cNvGrpSpPr/>
          <p:nvPr/>
        </p:nvGrpSpPr>
        <p:grpSpPr>
          <a:xfrm>
            <a:off x="3810000" y="3276600"/>
            <a:ext cx="1752570" cy="915004"/>
            <a:chOff x="2509" y="3708"/>
            <a:chExt cx="578" cy="348"/>
          </a:xfrm>
        </p:grpSpPr>
        <p:pic>
          <p:nvPicPr>
            <p:cNvPr id="467" name="Google Shape;46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55" y="3794"/>
              <a:ext cx="105" cy="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09" y="3708"/>
              <a:ext cx="578" cy="3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"/>
          <p:cNvSpPr txBox="1"/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Границі застосування  закону Кулона</a:t>
            </a:r>
            <a:endParaRPr/>
          </a:p>
        </p:txBody>
      </p:sp>
      <p:sp>
        <p:nvSpPr>
          <p:cNvPr id="474" name="Google Shape;474;p24"/>
          <p:cNvSpPr txBox="1"/>
          <p:nvPr>
            <p:ph idx="1" type="body"/>
          </p:nvPr>
        </p:nvSpPr>
        <p:spPr>
          <a:xfrm>
            <a:off x="304800" y="1600200"/>
            <a:ext cx="8540700" cy="4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Char char="►"/>
            </a:pP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Справедливий тільки для точкових зарядів;</a:t>
            </a:r>
            <a:endParaRPr/>
          </a:p>
          <a:p>
            <a:pPr indent="-23114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Arial"/>
              <a:buChar char="►"/>
            </a:pPr>
            <a:r>
              <a:rPr b="0" i="0" lang="en-US" sz="2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Для сил, які напрямлені вдовж одної прямої – центральних сил.</a:t>
            </a:r>
            <a:endParaRPr/>
          </a:p>
        </p:txBody>
      </p:sp>
      <p:sp>
        <p:nvSpPr>
          <p:cNvPr id="475" name="Google Shape;475;p24"/>
          <p:cNvSpPr/>
          <p:nvPr/>
        </p:nvSpPr>
        <p:spPr>
          <a:xfrm>
            <a:off x="5867400" y="4876800"/>
            <a:ext cx="914400" cy="9144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4"/>
          <p:cNvSpPr/>
          <p:nvPr/>
        </p:nvSpPr>
        <p:spPr>
          <a:xfrm>
            <a:off x="3505200" y="4876800"/>
            <a:ext cx="914400" cy="9144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p24"/>
          <p:cNvCxnSpPr/>
          <p:nvPr/>
        </p:nvCxnSpPr>
        <p:spPr>
          <a:xfrm>
            <a:off x="4419600" y="5334000"/>
            <a:ext cx="144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78" name="Google Shape;478;p24"/>
          <p:cNvCxnSpPr/>
          <p:nvPr/>
        </p:nvCxnSpPr>
        <p:spPr>
          <a:xfrm>
            <a:off x="6781800" y="5334000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79" name="Google Shape;479;p24"/>
          <p:cNvCxnSpPr/>
          <p:nvPr/>
        </p:nvCxnSpPr>
        <p:spPr>
          <a:xfrm rot="10800000">
            <a:off x="2819400" y="5334000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80" name="Google Shape;480;p24"/>
          <p:cNvSpPr txBox="1"/>
          <p:nvPr/>
        </p:nvSpPr>
        <p:spPr>
          <a:xfrm>
            <a:off x="3810000" y="5105400"/>
            <a:ext cx="304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sp>
        <p:nvSpPr>
          <p:cNvPr id="481" name="Google Shape;481;p24"/>
          <p:cNvSpPr txBox="1"/>
          <p:nvPr/>
        </p:nvSpPr>
        <p:spPr>
          <a:xfrm>
            <a:off x="6096000" y="5105400"/>
            <a:ext cx="533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/>
          </a:p>
        </p:txBody>
      </p:sp>
      <p:sp>
        <p:nvSpPr>
          <p:cNvPr id="482" name="Google Shape;482;p24"/>
          <p:cNvSpPr txBox="1"/>
          <p:nvPr/>
        </p:nvSpPr>
        <p:spPr>
          <a:xfrm>
            <a:off x="4876800" y="5029200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</a:t>
            </a:r>
            <a:endParaRPr/>
          </a:p>
        </p:txBody>
      </p:sp>
      <p:sp>
        <p:nvSpPr>
          <p:cNvPr id="483" name="Google Shape;483;p24"/>
          <p:cNvSpPr txBox="1"/>
          <p:nvPr/>
        </p:nvSpPr>
        <p:spPr>
          <a:xfrm>
            <a:off x="3810000" y="5715000"/>
            <a:ext cx="304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4"/>
          <p:cNvSpPr txBox="1"/>
          <p:nvPr/>
        </p:nvSpPr>
        <p:spPr>
          <a:xfrm>
            <a:off x="3810000" y="5791200"/>
            <a:ext cx="4572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</p:txBody>
      </p:sp>
      <p:sp>
        <p:nvSpPr>
          <p:cNvPr id="485" name="Google Shape;485;p24"/>
          <p:cNvSpPr txBox="1"/>
          <p:nvPr/>
        </p:nvSpPr>
        <p:spPr>
          <a:xfrm>
            <a:off x="6172200" y="5791200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486" name="Google Shape;486;p24"/>
          <p:cNvSpPr txBox="1"/>
          <p:nvPr/>
        </p:nvSpPr>
        <p:spPr>
          <a:xfrm>
            <a:off x="2743200" y="4800600"/>
            <a:ext cx="304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/>
          </a:p>
        </p:txBody>
      </p:sp>
      <p:sp>
        <p:nvSpPr>
          <p:cNvPr id="487" name="Google Shape;487;p24"/>
          <p:cNvSpPr txBox="1"/>
          <p:nvPr/>
        </p:nvSpPr>
        <p:spPr>
          <a:xfrm>
            <a:off x="7315200" y="4800600"/>
            <a:ext cx="381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"/>
          <p:cNvSpPr/>
          <p:nvPr>
            <p:ph type="title"/>
          </p:nvPr>
        </p:nvSpPr>
        <p:spPr>
          <a:xfrm>
            <a:off x="0" y="0"/>
            <a:ext cx="6019800" cy="1752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Arimo"/>
              <a:buNone/>
            </a:pP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Напруженість  електричного</a:t>
            </a:r>
            <a:b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</a:b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поля</a:t>
            </a:r>
            <a:endParaRPr/>
          </a:p>
        </p:txBody>
      </p:sp>
      <p:sp>
        <p:nvSpPr>
          <p:cNvPr id="505" name="Google Shape;505;p26"/>
          <p:cNvSpPr txBox="1"/>
          <p:nvPr>
            <p:ph idx="1" type="body"/>
          </p:nvPr>
        </p:nvSpPr>
        <p:spPr>
          <a:xfrm>
            <a:off x="304800" y="1905000"/>
            <a:ext cx="8153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ts val="2080"/>
              <a:buFont typeface="Noto Sans Symbols"/>
              <a:buChar char="❑"/>
            </a:pPr>
            <a:r>
              <a:rPr b="1" i="1" lang="en-US" sz="2600" u="sng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Електричним  полем</a:t>
            </a: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називають</a:t>
            </a:r>
            <a:b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вид матерії, через яку відбувається взаємодія електричних зарядів.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CC00FF"/>
              </a:buClr>
              <a:buSzPts val="208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Поле, створене нерухомими зарядами, називають</a:t>
            </a: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е</a:t>
            </a:r>
            <a:r>
              <a:rPr b="1" i="1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лектростатичним</a:t>
            </a:r>
            <a:r>
              <a:rPr b="0" i="0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Arial"/>
              <a:buNone/>
            </a:pPr>
            <a:r>
              <a:rPr b="0" i="0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Властивості електричного поля: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CC00FF"/>
              </a:buClr>
              <a:buSzPts val="208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а)створюється електричними зарядами;</a:t>
            </a:r>
            <a:b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б)виявляється  по дії на заряд;</a:t>
            </a:r>
            <a:b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в)діє на заряди з деякою силою.</a:t>
            </a:r>
            <a:endParaRPr b="0" i="0" sz="26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CC00FF"/>
              </a:buClr>
              <a:buSzPts val="2080"/>
              <a:buFont typeface="Noto Sans Symbols"/>
              <a:buChar char="❑"/>
            </a:pPr>
            <a:r>
              <a:rPr b="1" i="0" lang="en-US" sz="26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Напруженість електричного поля</a:t>
            </a: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в даній точці </a:t>
            </a:r>
            <a:r>
              <a:rPr b="0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чисельно дорівнює силі, з якою поле діє на одиничний додатній заряд, поміщений в цю точку.</a:t>
            </a:r>
            <a:endParaRPr/>
          </a:p>
        </p:txBody>
      </p:sp>
      <p:pic>
        <p:nvPicPr>
          <p:cNvPr id="506" name="Google Shape;5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0"/>
            <a:ext cx="31242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"/>
          <p:cNvSpPr txBox="1"/>
          <p:nvPr>
            <p:ph idx="1" type="body"/>
          </p:nvPr>
        </p:nvSpPr>
        <p:spPr>
          <a:xfrm>
            <a:off x="381000" y="6096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</a:pPr>
            <a:r>
              <a:rPr b="1" i="1" lang="en-US" sz="2400" u="none">
                <a:solidFill>
                  <a:srgbClr val="33CC33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Напруженість-</a:t>
            </a:r>
            <a:r>
              <a:rPr b="1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силова</a:t>
            </a:r>
            <a:b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характеристика електричного поля</a:t>
            </a:r>
            <a:r>
              <a:rPr b="1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b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</a:pPr>
            <a: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Одиниця виміру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</a:pPr>
            <a: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Напруженість поля</a:t>
            </a:r>
            <a:b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точкового заряду</a:t>
            </a:r>
            <a:r>
              <a:rPr b="0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</a:pPr>
            <a: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Принцип суперпозиції(накладання)</a:t>
            </a:r>
            <a:b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полів</a:t>
            </a:r>
            <a:r>
              <a:rPr b="0" i="0" lang="en-US" sz="24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t/>
            </a:r>
            <a:endParaRPr b="0" i="0" sz="2400" u="none">
              <a:solidFill>
                <a:srgbClr val="0099FF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rPr b="0" i="0" lang="en-US" sz="24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4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 </a:t>
            </a:r>
            <a:endParaRPr/>
          </a:p>
        </p:txBody>
      </p:sp>
      <p:pic>
        <p:nvPicPr>
          <p:cNvPr id="512" name="Google Shape;5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52400"/>
            <a:ext cx="1512888" cy="151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1447800"/>
            <a:ext cx="2016126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2743200"/>
            <a:ext cx="21605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6200" y="2209800"/>
            <a:ext cx="1127125" cy="96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3200" y="5105400"/>
            <a:ext cx="3744912" cy="97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/>
          <p:nvPr>
            <p:ph type="title"/>
          </p:nvPr>
        </p:nvSpPr>
        <p:spPr>
          <a:xfrm>
            <a:off x="381000" y="228600"/>
            <a:ext cx="8610600" cy="1462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Негативний вплив електричного поля на людину</a:t>
            </a:r>
            <a:endParaRPr/>
          </a:p>
        </p:txBody>
      </p:sp>
      <p:pic>
        <p:nvPicPr>
          <p:cNvPr id="531" name="Google Shape;5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5410200"/>
            <a:ext cx="1193800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5418137"/>
            <a:ext cx="124936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2895600"/>
            <a:ext cx="1273175" cy="17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0" y="1371600"/>
            <a:ext cx="1728787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71600" y="2514600"/>
            <a:ext cx="1423987" cy="128111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9"/>
          <p:cNvSpPr txBox="1"/>
          <p:nvPr/>
        </p:nvSpPr>
        <p:spPr>
          <a:xfrm>
            <a:off x="990600" y="3886200"/>
            <a:ext cx="2133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Порушення кров'яного тиску</a:t>
            </a:r>
            <a:endParaRPr/>
          </a:p>
        </p:txBody>
      </p:sp>
      <p:sp>
        <p:nvSpPr>
          <p:cNvPr id="537" name="Google Shape;537;p29"/>
          <p:cNvSpPr txBox="1"/>
          <p:nvPr/>
        </p:nvSpPr>
        <p:spPr>
          <a:xfrm>
            <a:off x="228600" y="5638800"/>
            <a:ext cx="22098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Офтальмологічні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захворювання</a:t>
            </a:r>
            <a:endParaRPr/>
          </a:p>
        </p:txBody>
      </p:sp>
      <p:sp>
        <p:nvSpPr>
          <p:cNvPr id="538" name="Google Shape;538;p29"/>
          <p:cNvSpPr txBox="1"/>
          <p:nvPr/>
        </p:nvSpPr>
        <p:spPr>
          <a:xfrm>
            <a:off x="5486400" y="2286000"/>
            <a:ext cx="18288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Алергічні прояви</a:t>
            </a:r>
            <a:endParaRPr/>
          </a:p>
        </p:txBody>
      </p:sp>
      <p:sp>
        <p:nvSpPr>
          <p:cNvPr id="539" name="Google Shape;539;p29"/>
          <p:cNvSpPr txBox="1"/>
          <p:nvPr/>
        </p:nvSpPr>
        <p:spPr>
          <a:xfrm>
            <a:off x="7315200" y="3733800"/>
            <a:ext cx="16161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Патології при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вагітності</a:t>
            </a:r>
            <a:endParaRPr/>
          </a:p>
        </p:txBody>
      </p:sp>
      <p:sp>
        <p:nvSpPr>
          <p:cNvPr id="540" name="Google Shape;540;p29"/>
          <p:cNvSpPr txBox="1"/>
          <p:nvPr/>
        </p:nvSpPr>
        <p:spPr>
          <a:xfrm>
            <a:off x="6934200" y="5638800"/>
            <a:ext cx="12192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Нервові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розлади</a:t>
            </a:r>
            <a:endParaRPr/>
          </a:p>
        </p:txBody>
      </p:sp>
      <p:sp>
        <p:nvSpPr>
          <p:cNvPr id="541" name="Google Shape;541;p29"/>
          <p:cNvSpPr/>
          <p:nvPr/>
        </p:nvSpPr>
        <p:spPr>
          <a:xfrm>
            <a:off x="3810000" y="3429000"/>
            <a:ext cx="1600200" cy="1676400"/>
          </a:xfrm>
          <a:prstGeom prst="ellipse">
            <a:avLst/>
          </a:prstGeom>
          <a:solidFill>
            <a:srgbClr val="00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Негативний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вплив</a:t>
            </a:r>
            <a:endParaRPr/>
          </a:p>
        </p:txBody>
      </p:sp>
      <p:cxnSp>
        <p:nvCxnSpPr>
          <p:cNvPr id="542" name="Google Shape;542;p29"/>
          <p:cNvCxnSpPr/>
          <p:nvPr/>
        </p:nvCxnSpPr>
        <p:spPr>
          <a:xfrm flipH="1" rot="10800000">
            <a:off x="4648200" y="2971800"/>
            <a:ext cx="762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43" name="Google Shape;543;p29"/>
          <p:cNvCxnSpPr/>
          <p:nvPr/>
        </p:nvCxnSpPr>
        <p:spPr>
          <a:xfrm flipH="1" rot="10800000">
            <a:off x="5410200" y="3657600"/>
            <a:ext cx="7620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44" name="Google Shape;544;p29"/>
          <p:cNvCxnSpPr/>
          <p:nvPr/>
        </p:nvCxnSpPr>
        <p:spPr>
          <a:xfrm>
            <a:off x="5105400" y="4876800"/>
            <a:ext cx="3048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45" name="Google Shape;545;p29"/>
          <p:cNvCxnSpPr/>
          <p:nvPr/>
        </p:nvCxnSpPr>
        <p:spPr>
          <a:xfrm flipH="1">
            <a:off x="3352800" y="4800600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46" name="Google Shape;546;p29"/>
          <p:cNvCxnSpPr/>
          <p:nvPr/>
        </p:nvCxnSpPr>
        <p:spPr>
          <a:xfrm rot="10800000">
            <a:off x="3124200" y="3733800"/>
            <a:ext cx="7620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0"/>
          <p:cNvSpPr txBox="1"/>
          <p:nvPr>
            <p:ph type="title"/>
          </p:nvPr>
        </p:nvSpPr>
        <p:spPr>
          <a:xfrm>
            <a:off x="2057400" y="1066800"/>
            <a:ext cx="53577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Corsiva"/>
              <a:buNone/>
            </a:pP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Фізичний диктант</a:t>
            </a:r>
            <a:r>
              <a:rPr b="0" i="0" lang="en-US" sz="4400" u="none">
                <a:solidFill>
                  <a:srgbClr val="CF05A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orsiva"/>
                <a:ea typeface="Corsiva"/>
                <a:cs typeface="Corsiva"/>
                <a:sym typeface="Corsiva"/>
              </a:rPr>
              <a:t> </a:t>
            </a:r>
            <a:endParaRPr/>
          </a:p>
        </p:txBody>
      </p:sp>
      <p:sp>
        <p:nvSpPr>
          <p:cNvPr id="552" name="Google Shape;552;p30"/>
          <p:cNvSpPr txBox="1"/>
          <p:nvPr>
            <p:ph idx="1" type="body"/>
          </p:nvPr>
        </p:nvSpPr>
        <p:spPr>
          <a:xfrm>
            <a:off x="304800" y="1828800"/>
            <a:ext cx="77691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 Яка фізична величина визначає </a:t>
            </a:r>
            <a:b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електромагнітну взаємодію?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2. Як називається процес, який приводить до появи на тілах електричних зарядів?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3. Чи може заряд існувати незалежно від частинки?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4. В яких одиницях вимірюють електричний заряд?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5. Чи створюємо ми заряди при електризації тіл?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6. Які способи електризації тіл.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7. Якщо тіло електрично нейтральне, то чи означає це, що воно не містить електричних зарядів?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8. Чи справедливе твердження, що в замкнутій системі алгебраїчна сума зарядів всіх тіл залишається незмінною?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9.При збільшенні відстані між зарядами в три рази сила їх взаємодії…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</a:pP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10.Величина, яка характеризує електричні </a:t>
            </a:r>
            <a:b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властивості середовища - це…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None/>
            </a:pPr>
            <a:r>
              <a:rPr b="0" i="0" lang="en-US" sz="16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553" name="Google Shape;553;p30"/>
          <p:cNvSpPr txBox="1"/>
          <p:nvPr/>
        </p:nvSpPr>
        <p:spPr>
          <a:xfrm>
            <a:off x="1981200" y="457200"/>
            <a:ext cx="556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Закріплення вивченого: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31"/>
          <p:cNvGrpSpPr/>
          <p:nvPr/>
        </p:nvGrpSpPr>
        <p:grpSpPr>
          <a:xfrm>
            <a:off x="1752600" y="1066800"/>
            <a:ext cx="6020848" cy="4877258"/>
            <a:chOff x="1567" y="1298"/>
            <a:chExt cx="2988" cy="2131"/>
          </a:xfrm>
        </p:grpSpPr>
        <p:pic>
          <p:nvPicPr>
            <p:cNvPr id="559" name="Google Shape;55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7" y="1298"/>
              <a:ext cx="2988" cy="2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31"/>
            <p:cNvSpPr txBox="1"/>
            <p:nvPr/>
          </p:nvSpPr>
          <p:spPr>
            <a:xfrm>
              <a:off x="1839" y="1569"/>
              <a:ext cx="2400" cy="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31"/>
          <p:cNvSpPr txBox="1"/>
          <p:nvPr/>
        </p:nvSpPr>
        <p:spPr>
          <a:xfrm>
            <a:off x="2819400" y="2286000"/>
            <a:ext cx="4114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None/>
            </a:pPr>
            <a:r>
              <a:rPr b="1" i="0" lang="en-US" sz="2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Домашнє завдання: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Виписати визначення з презентації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/>
          <p:nvPr>
            <p:ph type="title"/>
          </p:nvPr>
        </p:nvSpPr>
        <p:spPr>
          <a:xfrm>
            <a:off x="301625" y="228600"/>
            <a:ext cx="85407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Будова атома: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143000"/>
            <a:ext cx="6477000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"/>
          <p:cNvSpPr txBox="1"/>
          <p:nvPr>
            <p:ph idx="1" type="body"/>
          </p:nvPr>
        </p:nvSpPr>
        <p:spPr>
          <a:xfrm>
            <a:off x="152400" y="228600"/>
            <a:ext cx="83058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r>
              <a:rPr b="1" i="1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Електричний заряд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скалярна фізична величина, що є кількісною мірою здатності частинок до електромагнітної взаємодії і вимірюється в кулонах (Кл).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t/>
            </a:r>
            <a:endParaRPr b="1" i="1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Зарядові </a:t>
            </a:r>
            <a:r>
              <a:rPr b="1" i="1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 = 1Кл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відповідає такий заряд, який переноситься через поперечний переріз провідника постійним струмом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I = 1 А 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 час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t = 1 c:</a:t>
            </a:r>
            <a:endParaRPr b="0" i="0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 = 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[q] = 1 Кл = 1 A·1 c.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Заряд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 Кл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досить великий. На практиці використовують такі одиниці вимірювання</a:t>
            </a:r>
            <a:r>
              <a:rPr b="0" i="0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b="0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нКл,</a:t>
            </a:r>
            <a:r>
              <a:rPr b="0" i="0" lang="en-US" sz="2800" u="none">
                <a:solidFill>
                  <a:srgbClr val="AF3925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мкКл.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"/>
          <p:cNvSpPr txBox="1"/>
          <p:nvPr>
            <p:ph idx="1" type="body"/>
          </p:nvPr>
        </p:nvSpPr>
        <p:spPr>
          <a:xfrm>
            <a:off x="381000" y="9906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Arial"/>
              <a:buNone/>
            </a:pPr>
            <a:r>
              <a:t/>
            </a:r>
            <a:endParaRPr b="1" i="1" sz="44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None/>
            </a:pPr>
            <a:r>
              <a:rPr b="1" i="1" lang="en-US" sz="4000" u="none">
                <a:solidFill>
                  <a:srgbClr val="AF3925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1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Електричний заряд</a:t>
            </a:r>
            <a:r>
              <a:rPr b="0" i="1" lang="en-US" sz="4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властивість матерії, тому заряди не існують без матеріальних носіїв.</a:t>
            </a:r>
            <a:r>
              <a:rPr b="0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Тіла, розмірами яких можна знехтувати порівняно з відстанню між ними і на поверхні яких знаходиться заряд</a:t>
            </a:r>
            <a:r>
              <a:rPr b="0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en-US" sz="32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називають точковими зарядженими тілами (зарядами).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565867"/>
            </a:gs>
          </a:gsLst>
          <a:lin ang="5400012" scaled="0"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/>
          <p:nvPr>
            <p:ph type="title"/>
          </p:nvPr>
        </p:nvSpPr>
        <p:spPr>
          <a:xfrm>
            <a:off x="685800" y="301625"/>
            <a:ext cx="7086600" cy="39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Набуття таких властивостей предметами називають </a:t>
            </a: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електризацією.</a:t>
            </a:r>
            <a:r>
              <a:rPr b="1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br>
              <a:rPr b="1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Поява цих властивостей за рахунок тертя називається </a:t>
            </a: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трибоелектризацією</a:t>
            </a:r>
            <a:b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(трибо-«розтираю»).</a:t>
            </a:r>
            <a:br>
              <a:rPr b="1" i="1" lang="en-US" sz="2800" u="none">
                <a:solidFill>
                  <a:srgbClr val="0099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83" name="Google Shape;383;p14"/>
          <p:cNvSpPr txBox="1"/>
          <p:nvPr/>
        </p:nvSpPr>
        <p:spPr>
          <a:xfrm>
            <a:off x="457200" y="4648200"/>
            <a:ext cx="54102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Спробуйте самотужки відтворити експеримент із кульковою ручкою натертою об тканину, хутро чи волосся. В ході експерименту ви помітите цікаві особливості! </a:t>
            </a:r>
            <a:endParaRPr/>
          </a:p>
        </p:txBody>
      </p:sp>
      <p:pic>
        <p:nvPicPr>
          <p:cNvPr descr="Бумажки и расческа" id="384" name="Google Shape;3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818" y="642918"/>
            <a:ext cx="2571768" cy="1709538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BFBFBF">
                <a:alpha val="100000"/>
              </a:srgbClr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Граница">
  <a:themeElements>
    <a:clrScheme name="default">
      <a:dk1>
        <a:srgbClr val="FFFFFF"/>
      </a:dk1>
      <a:lt1>
        <a:srgbClr val="5A5C6C"/>
      </a:lt1>
      <a:dk2>
        <a:srgbClr val="FFFFCC"/>
      </a:dk2>
      <a:lt2>
        <a:srgbClr val="5B5D6B"/>
      </a:lt2>
      <a:accent1>
        <a:srgbClr val="9966FF"/>
      </a:accent1>
      <a:accent2>
        <a:srgbClr val="9383B3"/>
      </a:accent2>
      <a:accent3>
        <a:srgbClr val="5A5C6C"/>
      </a:accent3>
      <a:accent4>
        <a:srgbClr val="9966FF"/>
      </a:accent4>
      <a:accent5>
        <a:srgbClr val="9383B3"/>
      </a:accent5>
      <a:accent6>
        <a:srgbClr val="5A5C6C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