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585" r:id="rId3"/>
    <p:sldId id="613" r:id="rId4"/>
    <p:sldId id="614" r:id="rId5"/>
    <p:sldId id="615" r:id="rId6"/>
    <p:sldId id="616" r:id="rId7"/>
    <p:sldId id="617" r:id="rId8"/>
    <p:sldId id="620" r:id="rId9"/>
    <p:sldId id="618" r:id="rId10"/>
    <p:sldId id="621" r:id="rId11"/>
    <p:sldId id="622" r:id="rId12"/>
    <p:sldId id="574" r:id="rId13"/>
    <p:sldId id="325" r:id="rId14"/>
    <p:sldId id="612" r:id="rId15"/>
    <p:sldId id="259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b="1" i="1" dirty="0"/>
            <a:t>з параметром</a:t>
          </a:r>
          <a:endParaRPr lang="uk-UA" i="1" dirty="0"/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b="1" i="1" dirty="0"/>
            <a:t>з передумовою</a:t>
          </a:r>
          <a:endParaRPr lang="uk-UA" i="1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з </a:t>
          </a:r>
          <a:r>
            <a:rPr lang="uk-UA" b="1" i="1" dirty="0" err="1">
              <a:solidFill>
                <a:srgbClr val="002060"/>
              </a:solidFill>
            </a:rPr>
            <a:t>післяумовою</a:t>
          </a:r>
          <a:endParaRPr lang="uk-UA" i="1" dirty="0">
            <a:solidFill>
              <a:srgbClr val="002060"/>
            </a:solidFill>
          </a:endParaRP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/>
    </dgm:pt>
    <dgm:pt modelId="{AD2F74AD-5B6A-4346-8349-090AC68FEE9A}" type="pres">
      <dgm:prSet presAssocID="{1B81C372-925C-46FC-96B1-2F1AAF9455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/>
    </dgm:pt>
    <dgm:pt modelId="{46297F79-2755-4E7F-87B4-88629DD167EF}" type="pres">
      <dgm:prSet presAssocID="{FFF60420-B008-4E57-9B7A-8B5C4B8F1F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/>
    </dgm:pt>
  </dgm:ptLst>
  <dgm:cxnLst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059086" y="-775062"/>
          <a:ext cx="6024907" cy="6024907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621177" y="447478"/>
          <a:ext cx="6032395" cy="8949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/>
            <a:t>з параметром</a:t>
          </a:r>
          <a:endParaRPr lang="uk-UA" sz="4300" i="1" kern="1200" dirty="0"/>
        </a:p>
      </dsp:txBody>
      <dsp:txXfrm>
        <a:off x="621177" y="447478"/>
        <a:ext cx="6032395" cy="894956"/>
      </dsp:txXfrm>
    </dsp:sp>
    <dsp:sp modelId="{27878C57-BBF6-4C22-88FA-1C3D4933722D}">
      <dsp:nvSpPr>
        <dsp:cNvPr id="0" name=""/>
        <dsp:cNvSpPr/>
      </dsp:nvSpPr>
      <dsp:spPr>
        <a:xfrm>
          <a:off x="61829" y="335608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6493" y="1789912"/>
          <a:ext cx="5707078" cy="89495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/>
            <a:t>з передумовою</a:t>
          </a:r>
          <a:endParaRPr lang="uk-UA" sz="4300" i="1" kern="1200" dirty="0"/>
        </a:p>
      </dsp:txBody>
      <dsp:txXfrm>
        <a:off x="946493" y="1789912"/>
        <a:ext cx="5707078" cy="894956"/>
      </dsp:txXfrm>
    </dsp:sp>
    <dsp:sp modelId="{E63EBB38-5984-4F74-98F1-254621592311}">
      <dsp:nvSpPr>
        <dsp:cNvPr id="0" name=""/>
        <dsp:cNvSpPr/>
      </dsp:nvSpPr>
      <dsp:spPr>
        <a:xfrm>
          <a:off x="387146" y="1678043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21177" y="3132347"/>
          <a:ext cx="6032395" cy="8949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0372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>
              <a:solidFill>
                <a:srgbClr val="002060"/>
              </a:solidFill>
            </a:rPr>
            <a:t>з </a:t>
          </a:r>
          <a:r>
            <a:rPr lang="uk-UA" sz="4300" b="1" i="1" kern="1200" dirty="0" err="1">
              <a:solidFill>
                <a:srgbClr val="002060"/>
              </a:solidFill>
            </a:rPr>
            <a:t>післяумовою</a:t>
          </a:r>
          <a:endParaRPr lang="uk-UA" sz="4300" i="1" kern="1200" dirty="0">
            <a:solidFill>
              <a:srgbClr val="002060"/>
            </a:solidFill>
          </a:endParaRPr>
        </a:p>
      </dsp:txBody>
      <dsp:txXfrm>
        <a:off x="621177" y="3132347"/>
        <a:ext cx="6032395" cy="894956"/>
      </dsp:txXfrm>
    </dsp:sp>
    <dsp:sp modelId="{D13D7DA6-9D1E-4150-A6AE-C6ABC36166D5}">
      <dsp:nvSpPr>
        <dsp:cNvPr id="0" name=""/>
        <dsp:cNvSpPr/>
      </dsp:nvSpPr>
      <dsp:spPr>
        <a:xfrm>
          <a:off x="61829" y="3020477"/>
          <a:ext cx="1118695" cy="1118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422A-4060-4257-9F52-338D89AA748A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5A68-2135-4E23-A3F8-CC1EB94056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67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9"/>
          <a:stretch/>
        </p:blipFill>
        <p:spPr>
          <a:xfrm>
            <a:off x="0" y="0"/>
            <a:ext cx="4765678" cy="40409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Складання алгоритмів опрацювання величин у навчальному середовищі програмування, їх налагодження і </a:t>
            </a:r>
            <a:r>
              <a:rPr lang="uk-UA" sz="3600" dirty="0" smtClean="0"/>
              <a:t>виконання</a:t>
            </a:r>
            <a:endParaRPr lang="uk-UA" sz="36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01311"/>
            <a:ext cx="120501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00"/>
                </a:solidFill>
              </a:rPr>
              <a:t>var</a:t>
            </a:r>
            <a:r>
              <a:rPr lang="en-US" sz="2400" b="1" i="1" kern="0" dirty="0">
                <a:solidFill>
                  <a:schemeClr val="bg1"/>
                </a:solidFill>
              </a:rPr>
              <a:t> A, B, C, K: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  <a:endParaRPr lang="uk-UA" sz="2400" b="1" i="1" kern="0" dirty="0">
              <a:solidFill>
                <a:srgbClr val="FFFF0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</a:t>
            </a:r>
            <a:r>
              <a:rPr lang="en-US" sz="2400" b="1" i="1" kern="0" dirty="0">
                <a:solidFill>
                  <a:schemeClr val="bg1"/>
                </a:solidFill>
              </a:rPr>
              <a:t> K := 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For A := 1 To 9 do 	// </a:t>
            </a:r>
            <a:r>
              <a:rPr lang="uk-UA" sz="2400" b="1" i="1" kern="0" dirty="0">
                <a:solidFill>
                  <a:schemeClr val="bg1"/>
                </a:solidFill>
              </a:rPr>
              <a:t>перша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</a:t>
            </a:r>
            <a:r>
              <a:rPr lang="en-US" sz="2400" b="1" i="1" kern="0" dirty="0">
                <a:solidFill>
                  <a:schemeClr val="bg1"/>
                </a:solidFill>
              </a:rPr>
              <a:t>For B := 0 To 9 do 	// </a:t>
            </a:r>
            <a:r>
              <a:rPr lang="uk-UA" sz="2400" b="1" i="1" kern="0" dirty="0">
                <a:solidFill>
                  <a:schemeClr val="bg1"/>
                </a:solidFill>
              </a:rPr>
              <a:t>друга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chemeClr val="bg1"/>
                </a:solidFill>
              </a:rPr>
              <a:t>For C := 0 To 9 do 	// </a:t>
            </a:r>
            <a:r>
              <a:rPr lang="uk-UA" sz="2400" b="1" i="1" kern="0" dirty="0">
                <a:solidFill>
                  <a:schemeClr val="bg1"/>
                </a:solidFill>
              </a:rPr>
              <a:t>третя цифра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				</a:t>
            </a:r>
            <a:r>
              <a:rPr lang="en-US" sz="2400" b="1" i="1" kern="0" dirty="0">
                <a:solidFill>
                  <a:schemeClr val="bg1"/>
                </a:solidFill>
              </a:rPr>
              <a:t>If A + B + C = A*B*C Then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ListBox1.Items.Add(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(100 * A + 10 * B + C));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	K := K + 1;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		</a:t>
            </a: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chemeClr val="bg1"/>
                </a:solidFill>
              </a:rPr>
              <a:t>	ListBox1.Items.Add('K=' + </a:t>
            </a:r>
            <a:r>
              <a:rPr lang="en-US" sz="24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400" b="1" i="1" kern="0" dirty="0">
                <a:solidFill>
                  <a:schemeClr val="bg1"/>
                </a:solidFill>
              </a:rPr>
              <a:t> (K));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00"/>
                </a:solidFill>
              </a:rPr>
              <a:t>end</a:t>
            </a:r>
            <a:r>
              <a:rPr lang="en-US" sz="24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" r="34840"/>
          <a:stretch/>
        </p:blipFill>
        <p:spPr>
          <a:xfrm>
            <a:off x="9578715" y="1901311"/>
            <a:ext cx="2543435" cy="2938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42524"/>
            <a:ext cx="12050142" cy="178510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Знайти всі трицифрові натуральні числа, сума цифр яких дорівнює їхньому добутку, та визначити кількість таких чисел.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Для розв'язання задачі можна перебрати всі можливі сполучення цифр, з яких утворюється десятковий запис трицифрового числа, і перевіряти для кожного сполучення умову задачі.</a:t>
            </a:r>
            <a:endParaRPr lang="en-US" sz="2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4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задачі використано три вкладені цикли. Зверніть увагу, що лише тіло внутрішнього циклу з параметром </a:t>
            </a:r>
            <a:r>
              <a:rPr lang="uk-UA" sz="2800" b="1" i="1" kern="0" dirty="0">
                <a:solidFill>
                  <a:srgbClr val="FFFF00"/>
                </a:solidFill>
              </a:rPr>
              <a:t>С</a:t>
            </a:r>
            <a:r>
              <a:rPr lang="uk-UA" sz="2800" b="1" i="1" kern="0" dirty="0">
                <a:solidFill>
                  <a:schemeClr val="bg1"/>
                </a:solidFill>
              </a:rPr>
              <a:t> взято в операторні дужки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begin</a:t>
            </a:r>
            <a:r>
              <a:rPr lang="en-US" sz="2800" b="1" i="1" kern="0" dirty="0" err="1">
                <a:solidFill>
                  <a:schemeClr val="bg1"/>
                </a:solidFill>
              </a:rPr>
              <a:t>..</a:t>
            </a:r>
            <a:r>
              <a:rPr lang="en-US" sz="2800" b="1" i="1" kern="0" dirty="0" err="1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оскільки складається з двох операторів. Для циклів вищих рівнів у цьому немає потреби, оскільки в кожному з них тіло циклу містить лише один оператор: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2006" y="3953575"/>
            <a:ext cx="5054629" cy="25071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цикл із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С</a:t>
            </a:r>
            <a:r>
              <a:rPr lang="uk-UA" sz="3000" b="1" i="1" kern="0" dirty="0">
                <a:solidFill>
                  <a:schemeClr val="bg1"/>
                </a:solidFill>
              </a:rPr>
              <a:t> є тілом циклу 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В</a:t>
            </a:r>
            <a:r>
              <a:rPr lang="uk-UA" sz="3000" b="1" i="1" kern="0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7067521" y="3953575"/>
            <a:ext cx="5054629" cy="25071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chemeClr val="bg1"/>
                </a:solidFill>
              </a:rPr>
              <a:t>а той, у свою чергу, є тілом циклу з параметром </a:t>
            </a:r>
            <a:r>
              <a:rPr lang="uk-UA" sz="3000" b="1" i="1" kern="0" dirty="0">
                <a:solidFill>
                  <a:srgbClr val="FFFF00"/>
                </a:solidFill>
              </a:rPr>
              <a:t>А</a:t>
            </a:r>
            <a:r>
              <a:rPr lang="uk-UA" sz="30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трілка вліво 11"/>
          <p:cNvSpPr/>
          <p:nvPr/>
        </p:nvSpPr>
        <p:spPr>
          <a:xfrm rot="10800000">
            <a:off x="5306191" y="4549866"/>
            <a:ext cx="1656397" cy="131460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69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Вкладений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8" y="1801824"/>
            <a:ext cx="10739885" cy="32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64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</a:t>
            </a:r>
            <a:r>
              <a:rPr lang="uk-UA" dirty="0" smtClean="0"/>
              <a:t>самоперевірки дати відповідь в зошит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циклів ви знаєте? У яких випадках застосовують кожний із цих циклів?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53888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правило вкладення циклів?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72008" y="2874880"/>
            <a:ext cx="12050142" cy="3631764"/>
            <a:chOff x="72008" y="2874880"/>
            <a:chExt cx="12050142" cy="3631764"/>
          </a:xfrm>
        </p:grpSpPr>
        <p:sp>
          <p:nvSpPr>
            <p:cNvPr id="10" name="TextBox 9"/>
            <p:cNvSpPr txBox="1"/>
            <p:nvPr/>
          </p:nvSpPr>
          <p:spPr>
            <a:xfrm>
              <a:off x="72008" y="2874880"/>
              <a:ext cx="12050142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3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Проаналізуйте циклічну конструкцію: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і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2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j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3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For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k := 1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to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3 </a:t>
              </a:r>
              <a:r>
                <a:rPr lang="uk-UA" sz="2800" b="1" i="1" kern="0" dirty="0" err="1">
                  <a:solidFill>
                    <a:srgbClr val="FFFFFF"/>
                  </a:solidFill>
                </a:rPr>
                <a:t>do</a:t>
              </a:r>
              <a:endParaRPr lang="uk-UA" sz="2800" b="1" i="1" kern="0" dirty="0">
                <a:solidFill>
                  <a:srgbClr val="FFFFFF"/>
                </a:solidFill>
              </a:endParaRP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  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ListBox1.</a:t>
              </a:r>
              <a:r>
                <a:rPr lang="en-US" sz="2500" b="1" i="1" kern="0" dirty="0">
                  <a:solidFill>
                    <a:srgbClr val="FFFFFF"/>
                  </a:solidFill>
                </a:rPr>
                <a:t>I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tems.Add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</a:t>
              </a:r>
              <a:r>
                <a:rPr lang="en-US" sz="2500" b="1" i="1" kern="0" dirty="0" err="1">
                  <a:solidFill>
                    <a:srgbClr val="FFFFFF"/>
                  </a:solidFill>
                </a:rPr>
                <a:t>I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(i) + 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IntToStr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(j) + </a:t>
              </a:r>
              <a:r>
                <a:rPr lang="uk-UA" sz="2500" b="1" i="1" kern="0" dirty="0" err="1">
                  <a:solidFill>
                    <a:srgbClr val="FFFFFF"/>
                  </a:solidFill>
                </a:rPr>
                <a:t>IntToStr</a:t>
              </a:r>
              <a:r>
                <a:rPr lang="uk-UA" sz="2500" b="1" i="1" kern="0" dirty="0">
                  <a:solidFill>
                    <a:srgbClr val="FFFFFF"/>
                  </a:solidFill>
                </a:rPr>
                <a:t>(k));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08" y="5121649"/>
              <a:ext cx="10453766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а)  Назвіть тіло циклу за і, j, k.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б)  Скільки разів буде виконаний цикл за і, j, k?</a:t>
              </a:r>
            </a:p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в)  Що надрукує програма?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426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рядок S буде сформовано у результаті виконання фрагмента програми?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і   := 0 </a:t>
            </a:r>
            <a:r>
              <a:rPr lang="uk-UA" sz="2800" b="1" i="1" kern="0" dirty="0" err="1">
                <a:solidFill>
                  <a:srgbClr val="FFFFFF"/>
                </a:solidFill>
              </a:rPr>
              <a:t>to</a:t>
            </a:r>
            <a:r>
              <a:rPr lang="uk-UA" sz="2800" b="1" i="1" kern="0" dirty="0">
                <a:solidFill>
                  <a:srgbClr val="FFFFFF"/>
                </a:solidFill>
              </a:rPr>
              <a:t> 1 </a:t>
            </a:r>
            <a:r>
              <a:rPr lang="uk-UA" sz="2800" b="1" i="1" kern="0" dirty="0" err="1">
                <a:solidFill>
                  <a:srgbClr val="FFFFFF"/>
                </a:solidFill>
              </a:rPr>
              <a:t>do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j := 0 </a:t>
            </a:r>
            <a:r>
              <a:rPr lang="uk-UA" sz="2800" b="1" i="1" kern="0" dirty="0" err="1">
                <a:solidFill>
                  <a:srgbClr val="FFFFFF"/>
                </a:solidFill>
              </a:rPr>
              <a:t>to</a:t>
            </a:r>
            <a:r>
              <a:rPr lang="uk-UA" sz="2800" b="1" i="1" kern="0" dirty="0">
                <a:solidFill>
                  <a:srgbClr val="FFFFFF"/>
                </a:solidFill>
              </a:rPr>
              <a:t> 1 </a:t>
            </a:r>
            <a:r>
              <a:rPr lang="uk-UA" sz="2800" b="1" i="1" kern="0" dirty="0" err="1">
                <a:solidFill>
                  <a:srgbClr val="FFFFFF"/>
                </a:solidFill>
              </a:rPr>
              <a:t>do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	S := S + </a:t>
            </a:r>
            <a:r>
              <a:rPr lang="uk-UA" sz="2800" b="1" i="1" kern="0" dirty="0" err="1">
                <a:solidFill>
                  <a:srgbClr val="FFFFFF"/>
                </a:solidFill>
              </a:rPr>
              <a:t>IntToStr</a:t>
            </a:r>
            <a:r>
              <a:rPr lang="uk-UA" sz="2800" b="1" i="1" kern="0" dirty="0">
                <a:solidFill>
                  <a:srgbClr val="FFFFFF"/>
                </a:solidFill>
              </a:rPr>
              <a:t> (i)   + </a:t>
            </a:r>
            <a:r>
              <a:rPr lang="uk-UA" sz="2800" b="1" i="1" kern="0" dirty="0" err="1">
                <a:solidFill>
                  <a:srgbClr val="FFFFFF"/>
                </a:solidFill>
              </a:rPr>
              <a:t>IntToStr</a:t>
            </a:r>
            <a:r>
              <a:rPr lang="uk-UA" sz="2800" b="1" i="1" kern="0" dirty="0">
                <a:solidFill>
                  <a:srgbClr val="FFFFFF"/>
                </a:solidFill>
              </a:rPr>
              <a:t> (j);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3535297"/>
            <a:ext cx="1059599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Складіть програму для обчислення значення змінної Y = 2 * К + N при всіх значеннях змінних N = 1, 2, З і К = 2, 4, 6, 8.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5012057"/>
            <a:ext cx="1059599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Складіть програму для обчислення F = х + х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2</a:t>
            </a:r>
            <a:r>
              <a:rPr lang="uk-UA" sz="2800" b="1" i="1" kern="0" dirty="0">
                <a:solidFill>
                  <a:srgbClr val="FFFFFF"/>
                </a:solidFill>
              </a:rPr>
              <a:t> + х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3</a:t>
            </a:r>
            <a:r>
              <a:rPr lang="uk-UA" sz="2800" b="1" i="1" kern="0" dirty="0">
                <a:solidFill>
                  <a:srgbClr val="FFFFFF"/>
                </a:solidFill>
              </a:rPr>
              <a:t> + ... + </a:t>
            </a:r>
            <a:r>
              <a:rPr lang="uk-UA" sz="2800" b="1" i="1" kern="0" dirty="0" err="1">
                <a:solidFill>
                  <a:srgbClr val="FFFFFF"/>
                </a:solidFill>
              </a:rPr>
              <a:t>х</a:t>
            </a:r>
            <a:r>
              <a:rPr lang="uk-UA" sz="2800" b="1" i="1" kern="0" baseline="30000" dirty="0" err="1">
                <a:solidFill>
                  <a:srgbClr val="FFFFFF"/>
                </a:solidFill>
              </a:rPr>
              <a:t>n</a:t>
            </a:r>
            <a:r>
              <a:rPr lang="uk-UA" sz="2800" b="1" i="1" kern="0" dirty="0">
                <a:solidFill>
                  <a:srgbClr val="FFFFFF"/>
                </a:solidFill>
              </a:rPr>
              <a:t> для х = 0.1, 0.2...1.0 і введеного з клавіатури значення n.</a:t>
            </a:r>
          </a:p>
        </p:txBody>
      </p:sp>
    </p:spTree>
    <p:extLst>
      <p:ext uri="{BB962C8B-B14F-4D97-AF65-F5344CB8AC3E}">
        <p14:creationId xmlns:p14="http://schemas.microsoft.com/office/powerpoint/2010/main" xmlns="" val="77005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4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203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207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206-207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smtClean="0">
                <a:solidFill>
                  <a:srgbClr val="FFFFFF"/>
                </a:solidFill>
                <a:latin typeface="Verdana"/>
              </a:rPr>
              <a:t>58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Іноді є потреба повторити </a:t>
            </a:r>
            <a:r>
              <a:rPr lang="uk-UA" sz="2800" b="1" i="1" kern="0" dirty="0" err="1">
                <a:solidFill>
                  <a:schemeClr val="bg1"/>
                </a:solidFill>
              </a:rPr>
              <a:t>підзадачу</a:t>
            </a:r>
            <a:r>
              <a:rPr lang="uk-UA" sz="2800" b="1" i="1" kern="0" dirty="0">
                <a:solidFill>
                  <a:schemeClr val="bg1"/>
                </a:solidFill>
              </a:rPr>
              <a:t> кілька разів усередині більш загальної задачі. Один зі способів написання такої програми — включити цикл у набір інструкцій, що повторюються всередині іншого циклу.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3145487"/>
            <a:ext cx="72731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Таку структуру, що складається з циклу в циклі,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вкладеними циклами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http://previews.123rf.com/images/oberart/oberart1503/oberart150300023/37481871-Abstract-flat-vector-illustration-of-software-coding-and-development-concepts-Design-elements-for-mo-Stock-Vect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4" r="9781" b="22283"/>
          <a:stretch/>
        </p:blipFill>
        <p:spPr bwMode="auto">
          <a:xfrm>
            <a:off x="7520284" y="3028013"/>
            <a:ext cx="4601866" cy="37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008" y="4723499"/>
            <a:ext cx="72731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Цикл називають вкладеним, якщо він розміщується всередині іншого циклу.</a:t>
            </a:r>
          </a:p>
        </p:txBody>
      </p:sp>
    </p:spTree>
    <p:extLst>
      <p:ext uri="{BB962C8B-B14F-4D97-AF65-F5344CB8AC3E}">
        <p14:creationId xmlns:p14="http://schemas.microsoft.com/office/powerpoint/2010/main" xmlns="" val="145171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Внутрішній і зовнішній цикли можуть бути будь-якими з трьох розглянутих раніше:</a:t>
            </a:r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102" name="Picture 6" descr="http://thumb9.shutterstock.com/display_pic_with_logo/1290487/390754486/stock-vector-professional-programmer-working-writing-code-at-his-big-desk-with-multiple-displays-and-laptop-3907544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46" b="13221"/>
          <a:stretch/>
        </p:blipFill>
        <p:spPr bwMode="auto">
          <a:xfrm>
            <a:off x="116978" y="2338023"/>
            <a:ext cx="5564294" cy="39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xmlns="" val="3418705142"/>
              </p:ext>
            </p:extLst>
          </p:nvPr>
        </p:nvGraphicFramePr>
        <p:xfrm>
          <a:off x="5351489" y="2150870"/>
          <a:ext cx="6715247" cy="447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5090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1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83074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Правила організації як зовнішнього, так і внутрішнього циклів такі самі, як і для простого циклу кожного з цих видів. Вкладені цикли організовані таким чином: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8765276" y="1831804"/>
            <a:ext cx="3128594" cy="3702849"/>
            <a:chOff x="7809869" y="2877672"/>
            <a:chExt cx="3128594" cy="3702849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7809869" y="3200838"/>
              <a:ext cx="2414773" cy="3056518"/>
              <a:chOff x="7075357" y="2990978"/>
              <a:chExt cx="2053653" cy="3056518"/>
            </a:xfrm>
          </p:grpSpPr>
          <p:cxnSp>
            <p:nvCxnSpPr>
              <p:cNvPr id="18" name="Пряма сполучна лінія 17"/>
              <p:cNvCxnSpPr/>
              <p:nvPr/>
            </p:nvCxnSpPr>
            <p:spPr>
              <a:xfrm>
                <a:off x="7075357" y="2990978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 сполучна лінія 18"/>
              <p:cNvCxnSpPr/>
              <p:nvPr/>
            </p:nvCxnSpPr>
            <p:spPr>
              <a:xfrm>
                <a:off x="7075357" y="2990978"/>
                <a:ext cx="0" cy="3056518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 сполучна лінія 19"/>
              <p:cNvCxnSpPr/>
              <p:nvPr/>
            </p:nvCxnSpPr>
            <p:spPr>
              <a:xfrm>
                <a:off x="7075357" y="6047496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увати 9"/>
            <p:cNvGrpSpPr/>
            <p:nvPr/>
          </p:nvGrpSpPr>
          <p:grpSpPr>
            <a:xfrm>
              <a:off x="8620741" y="3793400"/>
              <a:ext cx="1603902" cy="1841413"/>
              <a:chOff x="7075357" y="2990978"/>
              <a:chExt cx="2053653" cy="3056518"/>
            </a:xfrm>
          </p:grpSpPr>
          <p:cxnSp>
            <p:nvCxnSpPr>
              <p:cNvPr id="15" name="Пряма сполучна лінія 14"/>
              <p:cNvCxnSpPr/>
              <p:nvPr/>
            </p:nvCxnSpPr>
            <p:spPr>
              <a:xfrm>
                <a:off x="7075357" y="2990978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 сполучна лінія 15"/>
              <p:cNvCxnSpPr/>
              <p:nvPr/>
            </p:nvCxnSpPr>
            <p:spPr>
              <a:xfrm>
                <a:off x="7075357" y="2990978"/>
                <a:ext cx="0" cy="3056518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7075357" y="6047496"/>
                <a:ext cx="2053653" cy="0"/>
              </a:xfrm>
              <a:prstGeom prst="line">
                <a:avLst/>
              </a:prstGeom>
              <a:ln w="762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0321691" y="2877672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A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21691" y="3593662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B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21691" y="5218200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B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21691" y="5934190"/>
              <a:ext cx="616772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i="1" kern="0" dirty="0">
                  <a:solidFill>
                    <a:schemeClr val="bg1"/>
                  </a:solidFill>
                </a:rPr>
                <a:t>A</a:t>
              </a:r>
              <a:endParaRPr lang="uk-UA" sz="3600" b="1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2008" y="3516899"/>
            <a:ext cx="8307494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— зовнішній цикл.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Він відкривається першим, а закривається останнім;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08" y="4975261"/>
            <a:ext cx="8307494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 — внутрішній цикл.</a:t>
            </a:r>
            <a:endParaRPr lang="en-US" sz="2800" b="1" i="1" kern="0" dirty="0">
              <a:solidFill>
                <a:srgbClr val="002060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Він відкривається останнім, а закривається першим.</a:t>
            </a:r>
          </a:p>
        </p:txBody>
      </p:sp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18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262082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Принцип роботи вкладених циклів такий: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0156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>
                <a:solidFill>
                  <a:srgbClr val="FFFF00"/>
                </a:solidFill>
              </a:rPr>
              <a:t>Правило вкладення циклів</a:t>
            </a:r>
            <a:r>
              <a:rPr lang="uk-UA" sz="3000" b="1" i="1" kern="0" dirty="0">
                <a:solidFill>
                  <a:srgbClr val="FFFFFF"/>
                </a:solidFill>
              </a:rPr>
              <a:t>: внутрішній цикл повністю вміщується в тілі зовнішнього циклу.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46" y="3273248"/>
            <a:ext cx="11582504" cy="26776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першій ітерації зовнішній цикл викликає внутрішній, який виконується до свого завершення, після чого керування передається в тіло зовнішнього циклу. При другій ітерації зовнішній цикл знову викликає внутрішній. І так доти, поки не завершиться зовнішній цикл.</a:t>
            </a:r>
          </a:p>
        </p:txBody>
      </p:sp>
    </p:spTree>
    <p:extLst>
      <p:ext uri="{BB962C8B-B14F-4D97-AF65-F5344CB8AC3E}">
        <p14:creationId xmlns:p14="http://schemas.microsoft.com/office/powerpoint/2010/main" xmlns="" val="101249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Надрукувати числа у вигляді таблиці: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5   5   5   5   5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5648833"/>
            <a:ext cx="1205014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chemeClr val="bg1"/>
                </a:solidFill>
              </a:rPr>
              <a:t>to 5 do S := S + '5   ';    // S — </a:t>
            </a:r>
            <a:r>
              <a:rPr lang="uk-UA" sz="3200" b="1" i="1" kern="0" dirty="0">
                <a:solidFill>
                  <a:schemeClr val="bg1"/>
                </a:solidFill>
              </a:rPr>
              <a:t>рядок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7" y="3158559"/>
            <a:ext cx="736311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Рядок із п'яти цифр можна сформувати за допомогою циклу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1" name="Picture 4" descr="http://thumb101.shutterstock.com/display_pic_with_logo/1816916/339098177/stock-vector-programmer-horizontal-banner-set-with-programming-elements-isolated-vector-illustration-3390981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92" b="68319"/>
          <a:stretch/>
        </p:blipFill>
        <p:spPr bwMode="auto">
          <a:xfrm>
            <a:off x="7580295" y="3158559"/>
            <a:ext cx="4541855" cy="22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58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повторити виведення даного рядка три рази, вставляємо цей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цикл всередину іншого: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33094"/>
            <a:ext cx="12050142" cy="403187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k := 1 to 3 do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{</a:t>
            </a:r>
            <a:r>
              <a:rPr lang="uk-UA" sz="3200" b="1" i="1" kern="0" dirty="0">
                <a:solidFill>
                  <a:schemeClr val="bg1"/>
                </a:solidFill>
              </a:rPr>
              <a:t>тричі виконується цикл з параметром к}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begin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 := ";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For </a:t>
            </a:r>
            <a:r>
              <a:rPr lang="uk-UA" sz="3200" b="1" i="1" kern="0" dirty="0">
                <a:solidFill>
                  <a:schemeClr val="bg1"/>
                </a:solidFill>
              </a:rPr>
              <a:t>і := 1 </a:t>
            </a:r>
            <a:r>
              <a:rPr lang="en-US" sz="3200" b="1" i="1" kern="0" dirty="0">
                <a:solidFill>
                  <a:schemeClr val="bg1"/>
                </a:solidFill>
              </a:rPr>
              <a:t>to 5 do S := S + '5 ';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{5 </a:t>
            </a:r>
            <a:r>
              <a:rPr lang="uk-UA" sz="3200" b="1" i="1" kern="0" dirty="0">
                <a:solidFill>
                  <a:schemeClr val="bg1"/>
                </a:solidFill>
              </a:rPr>
              <a:t>разів виконується цикл із параметром і</a:t>
            </a:r>
            <a:r>
              <a:rPr lang="en-US" sz="3200" b="1" i="1" kern="0" dirty="0">
                <a:solidFill>
                  <a:schemeClr val="bg1"/>
                </a:solidFill>
              </a:rPr>
              <a:t>}</a:t>
            </a:r>
            <a:endParaRPr lang="uk-UA" sz="3200" b="1" i="1" kern="0" dirty="0">
              <a:solidFill>
                <a:schemeClr val="bg1"/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ListBox1.Items.Add(S);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end</a:t>
            </a:r>
            <a:r>
              <a:rPr lang="en-US" sz="3200" b="1" i="1" kern="0" dirty="0">
                <a:solidFill>
                  <a:schemeClr val="bg1"/>
                </a:solidFill>
              </a:rPr>
              <a:t>;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4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вкладенні циклів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chemeClr val="bg1"/>
                </a:solidFill>
              </a:rPr>
              <a:t> для кожного циклу як параметри повинні використовуватися різні змінні.</a:t>
            </a:r>
          </a:p>
        </p:txBody>
      </p:sp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 descr="http://yetanotherbug.com/wp-content/uploads/2015/09/MTI1MDczOTM3MjQyNjkwODM0-1024x6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16" b="18453"/>
          <a:stretch/>
        </p:blipFill>
        <p:spPr bwMode="auto">
          <a:xfrm>
            <a:off x="1594897" y="2216835"/>
            <a:ext cx="9004363" cy="43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79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циклічних алгоритмів опрацювання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8007690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Надрукувати таблицю множення.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64181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N, K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For N := 2 to 9 do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For K</a:t>
            </a:r>
            <a:r>
              <a:rPr lang="uk-UA" sz="2800" b="1" i="1" kern="0" dirty="0">
                <a:solidFill>
                  <a:schemeClr val="bg1"/>
                </a:solidFill>
              </a:rPr>
              <a:t> := 1 </a:t>
            </a:r>
            <a:r>
              <a:rPr lang="en-US" sz="2800" b="1" i="1" kern="0" dirty="0">
                <a:solidFill>
                  <a:schemeClr val="bg1"/>
                </a:solidFill>
              </a:rPr>
              <a:t>to 9 do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ListBox1.Items.Add(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(N) + 'x' +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	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(K) + ' = ' +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(N * K));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		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ListBox1.Items.Add(‘----------------');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	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b="36260"/>
          <a:stretch/>
        </p:blipFill>
        <p:spPr>
          <a:xfrm>
            <a:off x="8274570" y="1196763"/>
            <a:ext cx="3847580" cy="2382366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6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7466</TotalTime>
  <Words>792</Words>
  <Application>Microsoft Office PowerPoint</Application>
  <PresentationFormat>Произвольный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Складання алгоритмів опрацювання величин у навчальному середовищі програмування, їх налагодження і виконання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Складання циклічних алгоритмів опрацювання величин</vt:lpstr>
      <vt:lpstr>Слайд 10</vt:lpstr>
      <vt:lpstr>Складання циклічних алгоритмів опрацювання величин</vt:lpstr>
      <vt:lpstr>Розгадайте ребус</vt:lpstr>
      <vt:lpstr>Питання для самоперевірки дати відповідь в зошит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Admin</cp:lastModifiedBy>
  <cp:revision>435</cp:revision>
  <dcterms:created xsi:type="dcterms:W3CDTF">2016-06-06T19:48:43Z</dcterms:created>
  <dcterms:modified xsi:type="dcterms:W3CDTF">2020-04-07T11:59:18Z</dcterms:modified>
</cp:coreProperties>
</file>