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00FF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47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154FA-3CD8-4082-A30A-93B97364833D}" type="datetimeFigureOut">
              <a:rPr lang="ru-RU"/>
              <a:pPr>
                <a:defRPr/>
              </a:pPr>
              <a:t>14.12.2020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53C57-B5C9-46B4-988D-1E6169BA44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2204700"/>
      </p:ext>
    </p:extLst>
  </p:cSld>
  <p:clrMapOvr>
    <a:masterClrMapping/>
  </p:clrMapOvr>
  <p:transition spd="med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6ECB7-8312-49E5-8F84-E7C6DDDB05DC}" type="datetimeFigureOut">
              <a:rPr lang="ru-RU"/>
              <a:pPr>
                <a:defRPr/>
              </a:pPr>
              <a:t>14.12.2020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EE492-9EA8-403B-8148-D594CDEB66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883867"/>
      </p:ext>
    </p:extLst>
  </p:cSld>
  <p:clrMapOvr>
    <a:masterClrMapping/>
  </p:clrMapOvr>
  <p:transition spd="med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A761D-5B30-46AB-A3C5-551A16EB1D58}" type="datetimeFigureOut">
              <a:rPr lang="ru-RU"/>
              <a:pPr>
                <a:defRPr/>
              </a:pPr>
              <a:t>14.12.2020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6597F-354D-4322-AEF4-01B0E17D77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1057714"/>
      </p:ext>
    </p:extLst>
  </p:cSld>
  <p:clrMapOvr>
    <a:masterClrMapping/>
  </p:clrMapOvr>
  <p:transition spd="med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F9624-90FF-4A7A-B4EB-17BF60235674}" type="datetimeFigureOut">
              <a:rPr lang="ru-RU"/>
              <a:pPr>
                <a:defRPr/>
              </a:pPr>
              <a:t>14.12.2020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4F58B-BCBE-414E-B8DD-E60AF098BE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4933470"/>
      </p:ext>
    </p:extLst>
  </p:cSld>
  <p:clrMapOvr>
    <a:masterClrMapping/>
  </p:clrMapOvr>
  <p:transition spd="med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639EB-58F1-4F7D-B0DC-0F9B5EC0EBCA}" type="datetimeFigureOut">
              <a:rPr lang="ru-RU"/>
              <a:pPr>
                <a:defRPr/>
              </a:pPr>
              <a:t>14.12.2020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A0575-8434-4F0C-9626-E46DA30609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7740461"/>
      </p:ext>
    </p:extLst>
  </p:cSld>
  <p:clrMapOvr>
    <a:masterClrMapping/>
  </p:clrMapOvr>
  <p:transition spd="med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F0A1C-7D4B-497F-9CB8-ADCD85FED826}" type="datetimeFigureOut">
              <a:rPr lang="ru-RU"/>
              <a:pPr>
                <a:defRPr/>
              </a:pPr>
              <a:t>14.12.2020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EA295-58BB-440A-B7EB-FA9A00C0A6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430532"/>
      </p:ext>
    </p:extLst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23AA3-7203-4E5D-8E93-999ADA6AF117}" type="datetimeFigureOut">
              <a:rPr lang="ru-RU"/>
              <a:pPr>
                <a:defRPr/>
              </a:pPr>
              <a:t>14.12.2020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FBFCB-1484-40DA-869F-517F814C04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348300"/>
      </p:ext>
    </p:extLst>
  </p:cSld>
  <p:clrMapOvr>
    <a:masterClrMapping/>
  </p:clrMapOvr>
  <p:transition spd="med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D246C-6739-4993-BFC6-8FE638D8F618}" type="datetimeFigureOut">
              <a:rPr lang="ru-RU"/>
              <a:pPr>
                <a:defRPr/>
              </a:pPr>
              <a:t>14.12.2020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DC894-799D-4F9A-9B2F-A68BE39CFE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6046024"/>
      </p:ext>
    </p:extLst>
  </p:cSld>
  <p:clrMapOvr>
    <a:masterClrMapping/>
  </p:clrMapOvr>
  <p:transition spd="med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C15B9-7093-4F23-AE9C-71F52E13057E}" type="datetimeFigureOut">
              <a:rPr lang="ru-RU"/>
              <a:pPr>
                <a:defRPr/>
              </a:pPr>
              <a:t>14.12.2020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2AD86-F8C8-496A-90C8-C66061AB06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973695"/>
      </p:ext>
    </p:extLst>
  </p:cSld>
  <p:clrMapOvr>
    <a:masterClrMapping/>
  </p:clrMapOvr>
  <p:transition spd="med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132B6-6CE1-4EF2-9271-3C22D544DABB}" type="datetimeFigureOut">
              <a:rPr lang="ru-RU"/>
              <a:pPr>
                <a:defRPr/>
              </a:pPr>
              <a:t>14.12.2020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BE5E5-523B-4453-A7FA-4CB07631DD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7110581"/>
      </p:ext>
    </p:extLst>
  </p:cSld>
  <p:clrMapOvr>
    <a:masterClrMapping/>
  </p:clrMapOvr>
  <p:transition spd="med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DCB59-C061-48C0-86C1-BF5A3C4C0533}" type="datetimeFigureOut">
              <a:rPr lang="ru-RU"/>
              <a:pPr>
                <a:defRPr/>
              </a:pPr>
              <a:t>14.12.2020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5A769-A636-4E67-9555-E6F556D5D7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914663"/>
      </p:ext>
    </p:extLst>
  </p:cSld>
  <p:clrMapOvr>
    <a:masterClrMapping/>
  </p:clrMapOvr>
  <p:transition spd="med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chemeClr val="accent6">
                <a:lumMod val="60000"/>
                <a:lumOff val="40000"/>
              </a:schemeClr>
            </a:gs>
            <a:gs pos="70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566914E-2BAC-4240-A02F-A5718669B9DD}" type="datetimeFigureOut">
              <a:rPr lang="ru-RU"/>
              <a:pPr>
                <a:defRPr/>
              </a:pPr>
              <a:t>14.12.2020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F37B3B0-7141-44A4-B2C3-727F0F9914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edg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7.jpeg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1.png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2643188" y="0"/>
            <a:ext cx="3357562" cy="1470025"/>
          </a:xfrm>
        </p:spPr>
        <p:txBody>
          <a:bodyPr/>
          <a:lstStyle/>
          <a:p>
            <a:pPr eaLnBrk="1" hangingPunct="1"/>
            <a:r>
              <a:rPr lang="en-US" sz="6600" b="1" smtClean="0">
                <a:solidFill>
                  <a:srgbClr val="FF0066"/>
                </a:solidFill>
              </a:rPr>
              <a:t>Food</a:t>
            </a:r>
            <a:endParaRPr lang="uk-UA" sz="6600" b="1" smtClean="0">
              <a:solidFill>
                <a:srgbClr val="FF0066"/>
              </a:solidFill>
            </a:endParaRPr>
          </a:p>
        </p:txBody>
      </p:sp>
      <p:pic>
        <p:nvPicPr>
          <p:cNvPr id="2052" name="Picture 4" descr="C:\Users\olga\Documents\46 food\sirgy.com Food-Safety-Guidelin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1285875"/>
            <a:ext cx="5173662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 descr="C:\Users\olga\Documents\46 food\getslimer.net fast-food - копия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75" y="2241550"/>
            <a:ext cx="3529013" cy="298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714375" y="428625"/>
            <a:ext cx="7772400" cy="1500188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n-US" sz="4400" b="1" dirty="0">
                <a:solidFill>
                  <a:srgbClr val="FF0066"/>
                </a:solidFill>
                <a:latin typeface="+mn-lt"/>
                <a:ea typeface="Verdana" pitchFamily="34" charset="0"/>
                <a:cs typeface="Verdana" pitchFamily="34" charset="0"/>
              </a:rPr>
              <a:t>Hello, dear boys and girls! </a:t>
            </a:r>
            <a:endParaRPr lang="uk-UA" sz="4400" b="1" dirty="0">
              <a:solidFill>
                <a:srgbClr val="FF0066"/>
              </a:solidFill>
              <a:latin typeface="+mn-lt"/>
              <a:ea typeface="Verdana" pitchFamily="34" charset="0"/>
              <a:cs typeface="Verdana" pitchFamily="34" charset="0"/>
            </a:endParaRPr>
          </a:p>
          <a:p>
            <a:pPr algn="ctr" eaLnBrk="0" hangingPunct="0">
              <a:defRPr/>
            </a:pPr>
            <a:r>
              <a:rPr lang="en-US" sz="4400" b="1" dirty="0">
                <a:solidFill>
                  <a:srgbClr val="FF0066"/>
                </a:solidFill>
                <a:latin typeface="+mn-lt"/>
              </a:rPr>
              <a:t>I’m glad to see you!</a:t>
            </a:r>
            <a:endParaRPr lang="uk-UA" sz="4400" b="1" dirty="0">
              <a:solidFill>
                <a:srgbClr val="FF0066"/>
              </a:solidFill>
              <a:latin typeface="+mn-lt"/>
              <a:ea typeface="+mj-ea"/>
              <a:cs typeface="+mj-cs"/>
            </a:endParaRPr>
          </a:p>
          <a:p>
            <a:pPr algn="ctr" eaLnBrk="0" hangingPunct="0">
              <a:defRPr/>
            </a:pPr>
            <a:r>
              <a:rPr lang="en-US" sz="4400" b="1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 </a:t>
            </a:r>
            <a:endParaRPr lang="ru-RU" sz="4400" b="1" dirty="0">
              <a:solidFill>
                <a:srgbClr val="0000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Picture 2" descr="C:\Users\olga\Documents\01 time for school 5\speaki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3306" y="3000372"/>
            <a:ext cx="1675077" cy="1836708"/>
          </a:xfrm>
          <a:prstGeom prst="ellipse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ctrTitle" idx="4294967295"/>
            <p:custDataLst>
              <p:tags r:id="rId1"/>
            </p:custDataLst>
          </p:nvPr>
        </p:nvSpPr>
        <p:spPr>
          <a:xfrm>
            <a:off x="714375" y="0"/>
            <a:ext cx="7772400" cy="4000500"/>
          </a:xfrm>
        </p:spPr>
        <p:txBody>
          <a:bodyPr/>
          <a:lstStyle/>
          <a:p>
            <a:r>
              <a:rPr lang="en-US" sz="2400" smtClean="0"/>
              <a:t> </a:t>
            </a:r>
            <a:r>
              <a:rPr lang="en-US" sz="4000" b="1" smtClean="0">
                <a:solidFill>
                  <a:srgbClr val="FF0066"/>
                </a:solidFill>
              </a:rPr>
              <a:t>Vocabulary Drills</a:t>
            </a:r>
            <a:r>
              <a:rPr lang="en-US" sz="2400" smtClean="0"/>
              <a:t/>
            </a:r>
            <a:br>
              <a:rPr lang="en-US" sz="2400" smtClean="0"/>
            </a:br>
            <a:r>
              <a:rPr lang="en-US" sz="4000" i="1" smtClean="0">
                <a:solidFill>
                  <a:srgbClr val="9900CC"/>
                </a:solidFill>
              </a:rPr>
              <a:t>Find an e</a:t>
            </a:r>
            <a:r>
              <a:rPr lang="ru-RU" sz="4000" i="1" smtClean="0">
                <a:solidFill>
                  <a:srgbClr val="9900CC"/>
                </a:solidFill>
              </a:rPr>
              <a:t>х</a:t>
            </a:r>
            <a:r>
              <a:rPr lang="en-US" sz="4000" i="1" smtClean="0">
                <a:solidFill>
                  <a:srgbClr val="9900CC"/>
                </a:solidFill>
              </a:rPr>
              <a:t>tra word</a:t>
            </a:r>
            <a:r>
              <a:rPr lang="en-US" sz="2400" smtClean="0"/>
              <a:t/>
            </a:r>
            <a:br>
              <a:rPr lang="en-US" sz="2400" smtClean="0"/>
            </a:br>
            <a:r>
              <a:rPr lang="en-US" sz="4000" i="1" smtClean="0">
                <a:solidFill>
                  <a:srgbClr val="0000FF"/>
                </a:solidFill>
              </a:rPr>
              <a:t>1. Tea, sausage, meat, fish.</a:t>
            </a:r>
            <a:br>
              <a:rPr lang="en-US" sz="4000" i="1" smtClean="0">
                <a:solidFill>
                  <a:srgbClr val="0000FF"/>
                </a:solidFill>
              </a:rPr>
            </a:br>
            <a:r>
              <a:rPr lang="en-US" sz="4000" i="1" smtClean="0">
                <a:solidFill>
                  <a:srgbClr val="0000FF"/>
                </a:solidFill>
              </a:rPr>
              <a:t>2. Fried potatoes, apple, plum, peach.</a:t>
            </a:r>
            <a:br>
              <a:rPr lang="en-US" sz="4000" i="1" smtClean="0">
                <a:solidFill>
                  <a:srgbClr val="0000FF"/>
                </a:solidFill>
              </a:rPr>
            </a:br>
            <a:r>
              <a:rPr lang="en-US" sz="4000" i="1" smtClean="0">
                <a:solidFill>
                  <a:srgbClr val="0000FF"/>
                </a:solidFill>
              </a:rPr>
              <a:t>3. Lunch, dinner, breakfast, cheese.</a:t>
            </a:r>
            <a:endParaRPr lang="ru-RU" sz="4000" i="1" smtClean="0">
              <a:solidFill>
                <a:srgbClr val="0000FF"/>
              </a:solidFill>
            </a:endParaRPr>
          </a:p>
        </p:txBody>
      </p:sp>
      <p:pic>
        <p:nvPicPr>
          <p:cNvPr id="5" name="Picture 2" descr="C:\Users\olga\Documents\01 time for school 5\speaki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285728"/>
            <a:ext cx="1071570" cy="1174968"/>
          </a:xfrm>
          <a:prstGeom prst="ellipse">
            <a:avLst/>
          </a:prstGeom>
          <a:noFill/>
        </p:spPr>
      </p:pic>
      <p:pic>
        <p:nvPicPr>
          <p:cNvPr id="5124" name="Picture 2" descr="C:\Users\olga\Documents\46 food\sweetclipart.com cup_tea_lemon_slic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4500563"/>
            <a:ext cx="2000250" cy="165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3" descr="C:\Users\olga\Documents\46 food\colinsclipart.com french-fries-icon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171926">
            <a:off x="3300413" y="3800475"/>
            <a:ext cx="24384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4" descr="C:\Users\olga\Documents\46 food\clker.com cheese-hi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63" y="4214813"/>
            <a:ext cx="2257425" cy="194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ctrTitle" idx="4294967295"/>
            <p:custDataLst>
              <p:tags r:id="rId1"/>
            </p:custDataLst>
          </p:nvPr>
        </p:nvSpPr>
        <p:spPr>
          <a:xfrm>
            <a:off x="1643063" y="0"/>
            <a:ext cx="5843587" cy="1357313"/>
          </a:xfrm>
        </p:spPr>
        <p:txBody>
          <a:bodyPr/>
          <a:lstStyle/>
          <a:p>
            <a:r>
              <a:rPr lang="en-US" sz="4000" b="1" dirty="0" smtClean="0">
                <a:solidFill>
                  <a:srgbClr val="FF0066"/>
                </a:solidFill>
              </a:rPr>
              <a:t>Exercise </a:t>
            </a:r>
            <a:r>
              <a:rPr lang="en-US" sz="4000" b="1" dirty="0" smtClean="0">
                <a:solidFill>
                  <a:srgbClr val="FF0066"/>
                </a:solidFill>
              </a:rPr>
              <a:t>1,2 </a:t>
            </a:r>
            <a:r>
              <a:rPr lang="en-US" sz="4000" b="1" dirty="0" smtClean="0">
                <a:solidFill>
                  <a:srgbClr val="FF0066"/>
                </a:solidFill>
              </a:rPr>
              <a:t>page </a:t>
            </a:r>
            <a:r>
              <a:rPr lang="en-US" sz="4000" b="1" dirty="0" smtClean="0">
                <a:solidFill>
                  <a:srgbClr val="FF0066"/>
                </a:solidFill>
              </a:rPr>
              <a:t>98</a:t>
            </a:r>
            <a:r>
              <a:rPr lang="en-US" sz="4000" b="1" dirty="0" smtClean="0">
                <a:solidFill>
                  <a:srgbClr val="FF0066"/>
                </a:solidFill>
              </a:rPr>
              <a:t/>
            </a:r>
            <a:br>
              <a:rPr lang="en-US" sz="4000" b="1" dirty="0" smtClean="0">
                <a:solidFill>
                  <a:srgbClr val="FF0066"/>
                </a:solidFill>
              </a:rPr>
            </a:br>
            <a:r>
              <a:rPr lang="en-US" sz="4000" b="1" dirty="0" smtClean="0">
                <a:solidFill>
                  <a:srgbClr val="FF0066"/>
                </a:solidFill>
              </a:rPr>
              <a:t>Vocabulary Work  </a:t>
            </a:r>
            <a:endParaRPr lang="ru-RU" sz="4000" b="1" dirty="0" smtClean="0">
              <a:solidFill>
                <a:srgbClr val="FF0066"/>
              </a:solidFill>
            </a:endParaRPr>
          </a:p>
        </p:txBody>
      </p:sp>
      <p:pic>
        <p:nvPicPr>
          <p:cNvPr id="6147" name="Picture 2" descr="C:\Users\olga\Documents\46 food\clipartof.com vocabulary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90638" cy="171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1"/>
          <p:cNvSpPr txBox="1">
            <a:spLocks/>
          </p:cNvSpPr>
          <p:nvPr>
            <p:custDataLst>
              <p:tags r:id="rId2"/>
            </p:custDataLst>
          </p:nvPr>
        </p:nvSpPr>
        <p:spPr bwMode="auto">
          <a:xfrm>
            <a:off x="2571750" y="1357313"/>
            <a:ext cx="371475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3600" i="1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carrot</a:t>
            </a:r>
          </a:p>
          <a:p>
            <a:pPr algn="ctr" eaLnBrk="0" hangingPunct="0">
              <a:defRPr/>
            </a:pPr>
            <a:r>
              <a:rPr lang="en-US" sz="3600" i="1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t</a:t>
            </a:r>
            <a:r>
              <a:rPr lang="en-US" sz="3600" i="1" dirty="0" err="1">
                <a:solidFill>
                  <a:srgbClr val="0000FF"/>
                </a:solidFill>
                <a:latin typeface="+mj-lt"/>
                <a:ea typeface="+mj-ea"/>
                <a:cs typeface="+mj-cs"/>
              </a:rPr>
              <a:t>omato</a:t>
            </a:r>
            <a:endParaRPr lang="en-US" sz="3600" i="1" dirty="0">
              <a:solidFill>
                <a:srgbClr val="0000FF"/>
              </a:solidFill>
              <a:latin typeface="+mj-lt"/>
              <a:ea typeface="+mj-ea"/>
              <a:cs typeface="+mj-cs"/>
            </a:endParaRPr>
          </a:p>
          <a:p>
            <a:pPr algn="ctr" eaLnBrk="0" hangingPunct="0">
              <a:defRPr/>
            </a:pPr>
            <a:r>
              <a:rPr lang="en-US" sz="3600" i="1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peas</a:t>
            </a:r>
          </a:p>
          <a:p>
            <a:pPr algn="ctr" eaLnBrk="0" hangingPunct="0">
              <a:defRPr/>
            </a:pPr>
            <a:r>
              <a:rPr lang="en-US" sz="3600" i="1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s</a:t>
            </a:r>
            <a:r>
              <a:rPr lang="en-US" sz="3600" i="1" dirty="0" err="1">
                <a:solidFill>
                  <a:srgbClr val="0000FF"/>
                </a:solidFill>
                <a:latin typeface="+mj-lt"/>
                <a:ea typeface="+mj-ea"/>
                <a:cs typeface="+mj-cs"/>
              </a:rPr>
              <a:t>pinach</a:t>
            </a:r>
            <a:endParaRPr lang="en-US" sz="3600" i="1" dirty="0">
              <a:solidFill>
                <a:srgbClr val="0000FF"/>
              </a:solidFill>
              <a:latin typeface="+mj-lt"/>
              <a:ea typeface="+mj-ea"/>
              <a:cs typeface="+mj-cs"/>
            </a:endParaRPr>
          </a:p>
          <a:p>
            <a:pPr algn="ctr" eaLnBrk="0" hangingPunct="0">
              <a:defRPr/>
            </a:pPr>
            <a:r>
              <a:rPr lang="en-US" sz="3600" i="1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strawberry</a:t>
            </a:r>
          </a:p>
          <a:p>
            <a:pPr algn="ctr" eaLnBrk="0" hangingPunct="0">
              <a:defRPr/>
            </a:pPr>
            <a:r>
              <a:rPr lang="en-US" sz="3600" i="1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pear</a:t>
            </a:r>
          </a:p>
          <a:p>
            <a:pPr algn="ctr" eaLnBrk="0" hangingPunct="0">
              <a:defRPr/>
            </a:pPr>
            <a:r>
              <a:rPr lang="en-US" sz="3600" i="1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watermelon</a:t>
            </a:r>
          </a:p>
          <a:p>
            <a:pPr algn="ctr" eaLnBrk="0" hangingPunct="0">
              <a:defRPr/>
            </a:pPr>
            <a:r>
              <a:rPr lang="en-US" sz="3600" i="1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c</a:t>
            </a:r>
            <a:r>
              <a:rPr lang="en-US" sz="3600" i="1" dirty="0" err="1">
                <a:solidFill>
                  <a:srgbClr val="0000FF"/>
                </a:solidFill>
                <a:latin typeface="+mj-lt"/>
                <a:ea typeface="+mj-ea"/>
                <a:cs typeface="+mj-cs"/>
              </a:rPr>
              <a:t>abbage</a:t>
            </a:r>
            <a:endParaRPr lang="en-US" sz="3600" i="1" dirty="0">
              <a:solidFill>
                <a:srgbClr val="0000FF"/>
              </a:solidFill>
              <a:latin typeface="+mj-lt"/>
              <a:ea typeface="+mj-ea"/>
              <a:cs typeface="+mj-cs"/>
            </a:endParaRPr>
          </a:p>
          <a:p>
            <a:pPr algn="ctr" eaLnBrk="0" hangingPunct="0">
              <a:defRPr/>
            </a:pPr>
            <a:r>
              <a:rPr lang="en-US" sz="3600" i="1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cherry</a:t>
            </a:r>
            <a:endParaRPr lang="ru-RU" sz="3600" i="1" dirty="0">
              <a:solidFill>
                <a:srgbClr val="0000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Заголовок 1"/>
          <p:cNvSpPr txBox="1">
            <a:spLocks/>
          </p:cNvSpPr>
          <p:nvPr>
            <p:custDataLst>
              <p:tags r:id="rId3"/>
            </p:custDataLst>
          </p:nvPr>
        </p:nvSpPr>
        <p:spPr bwMode="auto">
          <a:xfrm>
            <a:off x="6143625" y="2214563"/>
            <a:ext cx="2643188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3600" i="1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 sugar</a:t>
            </a:r>
          </a:p>
          <a:p>
            <a:pPr algn="ctr" eaLnBrk="0" hangingPunct="0">
              <a:defRPr/>
            </a:pPr>
            <a:r>
              <a:rPr lang="en-US" sz="3600" i="1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jam</a:t>
            </a:r>
          </a:p>
          <a:p>
            <a:pPr algn="ctr" eaLnBrk="0" hangingPunct="0">
              <a:defRPr/>
            </a:pPr>
            <a:r>
              <a:rPr lang="en-US" sz="3600" i="1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milk</a:t>
            </a:r>
          </a:p>
          <a:p>
            <a:pPr algn="ctr" eaLnBrk="0" hangingPunct="0">
              <a:defRPr/>
            </a:pPr>
            <a:r>
              <a:rPr lang="en-US" sz="3600" i="1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tea</a:t>
            </a:r>
          </a:p>
          <a:p>
            <a:pPr algn="ctr" eaLnBrk="0" hangingPunct="0">
              <a:defRPr/>
            </a:pPr>
            <a:r>
              <a:rPr lang="en-US" sz="3600" i="1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honey</a:t>
            </a:r>
          </a:p>
          <a:p>
            <a:pPr algn="ctr" eaLnBrk="0" hangingPunct="0">
              <a:defRPr/>
            </a:pPr>
            <a:r>
              <a:rPr lang="en-US" sz="3600" i="1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butter</a:t>
            </a:r>
          </a:p>
        </p:txBody>
      </p:sp>
      <p:sp>
        <p:nvSpPr>
          <p:cNvPr id="7" name="Заголовок 1"/>
          <p:cNvSpPr txBox="1">
            <a:spLocks/>
          </p:cNvSpPr>
          <p:nvPr>
            <p:custDataLst>
              <p:tags r:id="rId4"/>
            </p:custDataLst>
          </p:nvPr>
        </p:nvSpPr>
        <p:spPr bwMode="auto">
          <a:xfrm>
            <a:off x="0" y="2357438"/>
            <a:ext cx="2571750" cy="315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3600" i="1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butter</a:t>
            </a:r>
          </a:p>
          <a:p>
            <a:pPr algn="ctr" eaLnBrk="0" hangingPunct="0">
              <a:defRPr/>
            </a:pPr>
            <a:r>
              <a:rPr lang="en-US" sz="3600" i="1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bacon </a:t>
            </a:r>
          </a:p>
          <a:p>
            <a:pPr algn="ctr" eaLnBrk="0" hangingPunct="0">
              <a:defRPr/>
            </a:pPr>
            <a:r>
              <a:rPr lang="en-US" sz="3600" i="1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eggs</a:t>
            </a:r>
          </a:p>
          <a:p>
            <a:pPr algn="ctr" eaLnBrk="0" hangingPunct="0">
              <a:defRPr/>
            </a:pPr>
            <a:r>
              <a:rPr lang="en-US" sz="3600" i="1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cornflakes</a:t>
            </a:r>
          </a:p>
          <a:p>
            <a:pPr algn="ctr" eaLnBrk="0" hangingPunct="0">
              <a:defRPr/>
            </a:pPr>
            <a:r>
              <a:rPr lang="en-US" sz="3600" i="1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cheese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ctrTitle" idx="4294967295"/>
            <p:custDataLst>
              <p:tags r:id="rId1"/>
            </p:custDataLst>
          </p:nvPr>
        </p:nvSpPr>
        <p:spPr>
          <a:xfrm>
            <a:off x="1214438" y="2286000"/>
            <a:ext cx="6486525" cy="1071563"/>
          </a:xfrm>
        </p:spPr>
        <p:txBody>
          <a:bodyPr/>
          <a:lstStyle/>
          <a:p>
            <a:r>
              <a:rPr lang="en-US" sz="4000" b="1" i="1" dirty="0" smtClean="0">
                <a:solidFill>
                  <a:srgbClr val="FF0066"/>
                </a:solidFill>
              </a:rPr>
              <a:t>Exercise 4, page </a:t>
            </a:r>
            <a:r>
              <a:rPr lang="en-US" sz="4000" b="1" i="1" dirty="0" smtClean="0">
                <a:solidFill>
                  <a:srgbClr val="FF0066"/>
                </a:solidFill>
              </a:rPr>
              <a:t>99</a:t>
            </a:r>
            <a:r>
              <a:rPr lang="en-US" sz="4000" b="1" i="1" dirty="0" smtClean="0">
                <a:solidFill>
                  <a:srgbClr val="FF0066"/>
                </a:solidFill>
              </a:rPr>
              <a:t> </a:t>
            </a:r>
            <a:r>
              <a:rPr lang="en-US" sz="2400" dirty="0" smtClean="0"/>
              <a:t> </a:t>
            </a:r>
            <a:endParaRPr lang="ru-RU" sz="2400" dirty="0" smtClean="0"/>
          </a:p>
        </p:txBody>
      </p:sp>
      <p:sp>
        <p:nvSpPr>
          <p:cNvPr id="4" name="Заголовок 1"/>
          <p:cNvSpPr txBox="1">
            <a:spLocks/>
          </p:cNvSpPr>
          <p:nvPr>
            <p:custDataLst>
              <p:tags r:id="rId2"/>
            </p:custDataLst>
          </p:nvPr>
        </p:nvSpPr>
        <p:spPr bwMode="auto">
          <a:xfrm>
            <a:off x="1714500" y="0"/>
            <a:ext cx="5853113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4000" b="1" i="1" dirty="0">
                <a:solidFill>
                  <a:srgbClr val="FF0066"/>
                </a:solidFill>
                <a:latin typeface="+mj-lt"/>
                <a:ea typeface="+mj-ea"/>
                <a:cs typeface="+mj-cs"/>
              </a:rPr>
              <a:t>Exercise 3, page </a:t>
            </a:r>
            <a:r>
              <a:rPr lang="en-US" sz="4000" b="1" i="1" dirty="0" smtClean="0">
                <a:solidFill>
                  <a:srgbClr val="FF0066"/>
                </a:solidFill>
                <a:latin typeface="+mj-lt"/>
                <a:ea typeface="+mj-ea"/>
                <a:cs typeface="+mj-cs"/>
              </a:rPr>
              <a:t>99</a:t>
            </a:r>
            <a:r>
              <a:rPr lang="en-US" sz="4000" b="1" i="1" dirty="0" smtClean="0">
                <a:solidFill>
                  <a:srgbClr val="FF0066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400" dirty="0" smtClean="0">
                <a:latin typeface="+mj-lt"/>
                <a:ea typeface="+mj-ea"/>
                <a:cs typeface="+mj-cs"/>
              </a:rPr>
              <a:t> </a:t>
            </a:r>
            <a:endParaRPr lang="ru-RU" sz="2400" dirty="0">
              <a:latin typeface="+mj-lt"/>
              <a:ea typeface="+mj-ea"/>
              <a:cs typeface="+mj-cs"/>
            </a:endParaRPr>
          </a:p>
        </p:txBody>
      </p:sp>
      <p:pic>
        <p:nvPicPr>
          <p:cNvPr id="7172" name="Picture 2" descr="C:\Users\olga\Documents\46 food\oocities.org  reading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5262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3" descr="C:\Users\olga\Documents\46 food\guessing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2643188"/>
            <a:ext cx="1109662" cy="164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4" descr="C:\Users\olga\Documents\wordpress.com tomato-main_full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034" y="3286124"/>
            <a:ext cx="1581872" cy="2005006"/>
          </a:xfrm>
          <a:prstGeom prst="ellipse">
            <a:avLst/>
          </a:prstGeom>
          <a:noFill/>
        </p:spPr>
      </p:pic>
      <p:pic>
        <p:nvPicPr>
          <p:cNvPr id="7175" name="Picture 5" descr="C:\Users\olga\Documents\burcon.ca peaplant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4857750"/>
            <a:ext cx="2262188" cy="163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6" descr="C:\Users\olga\Documents\thefreshmarket.co.za spinach-bunch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071934" y="3286124"/>
            <a:ext cx="1928826" cy="1928826"/>
          </a:xfrm>
          <a:prstGeom prst="ellipse">
            <a:avLst/>
          </a:prstGeom>
          <a:noFill/>
        </p:spPr>
      </p:pic>
      <p:pic>
        <p:nvPicPr>
          <p:cNvPr id="16391" name="Picture 7" descr="C:\Users\olga\Documents\care2.com 1198027.large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286512" y="4857760"/>
            <a:ext cx="2309801" cy="1385881"/>
          </a:xfrm>
          <a:prstGeom prst="ellipse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ctrTitle" idx="4294967295"/>
            <p:custDataLst>
              <p:tags r:id="rId1"/>
            </p:custDataLst>
          </p:nvPr>
        </p:nvSpPr>
        <p:spPr>
          <a:xfrm>
            <a:off x="785813" y="0"/>
            <a:ext cx="8072437" cy="3143250"/>
          </a:xfrm>
        </p:spPr>
        <p:txBody>
          <a:bodyPr/>
          <a:lstStyle/>
          <a:p>
            <a:r>
              <a:rPr lang="en-US" sz="4000" b="1" smtClean="0">
                <a:solidFill>
                  <a:srgbClr val="FF0066"/>
                </a:solidFill>
              </a:rPr>
              <a:t>Make up sentences</a:t>
            </a:r>
            <a:r>
              <a:rPr lang="en-US" sz="2400" smtClean="0"/>
              <a:t/>
            </a:r>
            <a:br>
              <a:rPr lang="en-US" sz="2400" smtClean="0"/>
            </a:br>
            <a:r>
              <a:rPr lang="en-US" sz="3600" i="1" smtClean="0">
                <a:solidFill>
                  <a:srgbClr val="0000FF"/>
                </a:solidFill>
              </a:rPr>
              <a:t>1. People, live, cannot, food, without.</a:t>
            </a:r>
            <a:br>
              <a:rPr lang="en-US" sz="3600" i="1" smtClean="0">
                <a:solidFill>
                  <a:srgbClr val="0000FF"/>
                </a:solidFill>
              </a:rPr>
            </a:br>
            <a:r>
              <a:rPr lang="en-US" sz="3600" i="1" smtClean="0">
                <a:solidFill>
                  <a:srgbClr val="0000FF"/>
                </a:solidFill>
              </a:rPr>
              <a:t>2. Meat, fish, milk, you, help, to, grow.</a:t>
            </a:r>
            <a:br>
              <a:rPr lang="en-US" sz="3600" i="1" smtClean="0">
                <a:solidFill>
                  <a:srgbClr val="0000FF"/>
                </a:solidFill>
              </a:rPr>
            </a:br>
            <a:r>
              <a:rPr lang="en-US" sz="3600" i="1" smtClean="0">
                <a:solidFill>
                  <a:srgbClr val="0000FF"/>
                </a:solidFill>
              </a:rPr>
              <a:t>3. Bread, sugar, cheese, you, give, energy.</a:t>
            </a:r>
            <a:endParaRPr lang="ru-RU" sz="3600" i="1" smtClean="0">
              <a:solidFill>
                <a:srgbClr val="0000FF"/>
              </a:solidFill>
            </a:endParaRPr>
          </a:p>
        </p:txBody>
      </p:sp>
      <p:pic>
        <p:nvPicPr>
          <p:cNvPr id="8195" name="Picture 2" descr="C:\Users\olga\Documents\46 food\pix-clouds.com  writing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71625" cy="144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1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357188" y="2857500"/>
            <a:ext cx="8358187" cy="3643313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n-US" sz="3600" i="1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4. Vegetables, eggs, your, bones, make, teeth, strong.</a:t>
            </a:r>
            <a:br>
              <a:rPr lang="en-US" sz="3600" i="1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</a:br>
            <a:r>
              <a:rPr lang="en-US" sz="3600" i="1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5. Fruit, vegetables, got, have, a lot of, vitamins.</a:t>
            </a:r>
            <a:br>
              <a:rPr lang="en-US" sz="3600" i="1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</a:br>
            <a:r>
              <a:rPr lang="en-US" sz="3600" i="1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6. Vitamins, important, are, for, body, our.</a:t>
            </a:r>
            <a:br>
              <a:rPr lang="en-US" sz="3600" i="1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</a:br>
            <a:r>
              <a:rPr lang="en-US" sz="3600" i="1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7. Eat, food, the right.</a:t>
            </a:r>
            <a:endParaRPr lang="ru-RU" sz="3600" i="1" dirty="0">
              <a:solidFill>
                <a:srgbClr val="0000FF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ctrTitle" idx="4294967295"/>
            <p:custDataLst>
              <p:tags r:id="rId1"/>
            </p:custDataLst>
          </p:nvPr>
        </p:nvSpPr>
        <p:spPr>
          <a:xfrm>
            <a:off x="785813" y="0"/>
            <a:ext cx="7772400" cy="1285875"/>
          </a:xfrm>
        </p:spPr>
        <p:txBody>
          <a:bodyPr/>
          <a:lstStyle/>
          <a:p>
            <a:r>
              <a:rPr lang="en-US" sz="4000" b="1" smtClean="0">
                <a:solidFill>
                  <a:srgbClr val="FF0066"/>
                </a:solidFill>
              </a:rPr>
              <a:t>Say about Healthy  Food Habits</a:t>
            </a:r>
            <a:endParaRPr lang="ru-RU" sz="4000" b="1" smtClean="0">
              <a:solidFill>
                <a:srgbClr val="FF0066"/>
              </a:solidFill>
            </a:endParaRPr>
          </a:p>
        </p:txBody>
      </p:sp>
      <p:pic>
        <p:nvPicPr>
          <p:cNvPr id="9219" name="Picture 2" descr="C:\Users\olga\Documents\46 food\dialogu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75" y="1071563"/>
            <a:ext cx="3175000" cy="157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 descr="C:\Users\olga\Documents\oprah.com 200803-omag-healthy-habits-600x41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5" y="2882900"/>
            <a:ext cx="5000625" cy="35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285750" y="428625"/>
            <a:ext cx="8501063" cy="45720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n-US" sz="6000" b="1" dirty="0">
                <a:solidFill>
                  <a:srgbClr val="FF0066"/>
                </a:solidFill>
                <a:latin typeface="+mj-lt"/>
                <a:ea typeface="+mj-ea"/>
                <a:cs typeface="+mj-cs"/>
              </a:rPr>
              <a:t>Homework  </a:t>
            </a:r>
          </a:p>
          <a:p>
            <a:pPr algn="ctr" eaLnBrk="0" hangingPunct="0">
              <a:defRPr/>
            </a:pPr>
            <a:r>
              <a:rPr lang="en-US" sz="6000" i="1" dirty="0">
                <a:solidFill>
                  <a:srgbClr val="9900CC"/>
                </a:solidFill>
                <a:latin typeface="+mj-lt"/>
                <a:ea typeface="+mj-ea"/>
                <a:cs typeface="+mj-cs"/>
              </a:rPr>
              <a:t>Exercises 1, 2, </a:t>
            </a:r>
          </a:p>
          <a:p>
            <a:pPr algn="ctr" eaLnBrk="0" hangingPunct="0">
              <a:defRPr/>
            </a:pPr>
            <a:r>
              <a:rPr lang="en-US" sz="6000" i="1" dirty="0">
                <a:solidFill>
                  <a:srgbClr val="9900CC"/>
                </a:solidFill>
                <a:latin typeface="+mj-lt"/>
                <a:ea typeface="+mj-ea"/>
                <a:cs typeface="+mj-cs"/>
              </a:rPr>
              <a:t>page </a:t>
            </a:r>
            <a:r>
              <a:rPr lang="en-US" sz="6000" i="1" dirty="0" smtClean="0">
                <a:solidFill>
                  <a:srgbClr val="9900CC"/>
                </a:solidFill>
                <a:latin typeface="+mj-lt"/>
                <a:ea typeface="+mj-ea"/>
                <a:cs typeface="+mj-cs"/>
              </a:rPr>
              <a:t>100 </a:t>
            </a:r>
            <a:r>
              <a:rPr lang="en-US" sz="6000" i="1" dirty="0">
                <a:solidFill>
                  <a:srgbClr val="9900CC"/>
                </a:solidFill>
                <a:latin typeface="+mj-lt"/>
                <a:ea typeface="+mj-ea"/>
                <a:cs typeface="+mj-cs"/>
              </a:rPr>
              <a:t>– </a:t>
            </a:r>
            <a:r>
              <a:rPr lang="en-US" sz="6000" i="1" dirty="0" smtClean="0">
                <a:solidFill>
                  <a:srgbClr val="9900CC"/>
                </a:solidFill>
                <a:latin typeface="+mj-lt"/>
                <a:ea typeface="+mj-ea"/>
                <a:cs typeface="+mj-cs"/>
              </a:rPr>
              <a:t>101;</a:t>
            </a:r>
            <a:endParaRPr lang="en-US" sz="6000" i="1" dirty="0">
              <a:solidFill>
                <a:srgbClr val="9900CC"/>
              </a:solidFill>
              <a:latin typeface="+mj-lt"/>
              <a:ea typeface="+mj-ea"/>
              <a:cs typeface="+mj-cs"/>
            </a:endParaRPr>
          </a:p>
          <a:p>
            <a:pPr algn="ctr" eaLnBrk="0" hangingPunct="0">
              <a:defRPr/>
            </a:pPr>
            <a:r>
              <a:rPr lang="en-US" sz="5400" i="1" dirty="0">
                <a:solidFill>
                  <a:srgbClr val="9900CC"/>
                </a:solidFill>
                <a:latin typeface="+mj-lt"/>
                <a:ea typeface="+mj-ea"/>
                <a:cs typeface="+mj-cs"/>
              </a:rPr>
              <a:t>  vocabulary: </a:t>
            </a:r>
            <a:r>
              <a:rPr lang="en-US" sz="5400" i="1">
                <a:solidFill>
                  <a:srgbClr val="9900CC"/>
                </a:solidFill>
                <a:latin typeface="+mj-lt"/>
                <a:ea typeface="+mj-ea"/>
                <a:cs typeface="+mj-cs"/>
              </a:rPr>
              <a:t>page </a:t>
            </a:r>
            <a:r>
              <a:rPr lang="en-US" sz="5400" i="1" smtClean="0">
                <a:solidFill>
                  <a:srgbClr val="9900CC"/>
                </a:solidFill>
                <a:latin typeface="+mj-lt"/>
                <a:ea typeface="+mj-ea"/>
                <a:cs typeface="+mj-cs"/>
              </a:rPr>
              <a:t>101; </a:t>
            </a:r>
            <a:endParaRPr lang="en-US" sz="5400" i="1" dirty="0">
              <a:solidFill>
                <a:srgbClr val="9900CC"/>
              </a:solidFill>
              <a:latin typeface="+mj-lt"/>
              <a:ea typeface="+mj-ea"/>
              <a:cs typeface="+mj-cs"/>
            </a:endParaRPr>
          </a:p>
          <a:p>
            <a:pPr algn="ctr" eaLnBrk="0" hangingPunct="0">
              <a:defRPr/>
            </a:pPr>
            <a:r>
              <a:rPr lang="en-US" sz="5400" i="1" dirty="0">
                <a:solidFill>
                  <a:srgbClr val="9900CC"/>
                </a:solidFill>
                <a:latin typeface="+mj-lt"/>
                <a:ea typeface="+mj-ea"/>
                <a:cs typeface="+mj-cs"/>
              </a:rPr>
              <a:t>prepare to the Reading Test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552413929SlideId25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5524131038SlideId26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5524131043SlideId26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5524131043SlideId26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5415131722SlideId26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5415131414SlideId25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552413104SlideId25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5524131010SlideId26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5524131010SlideId26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5524131010SlideId26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5524131010SlideId26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5524131021SlideId26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5524131021SlideId262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99</Words>
  <Application>Microsoft Office PowerPoint</Application>
  <PresentationFormat>Экран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Food</vt:lpstr>
      <vt:lpstr>Презентация PowerPoint</vt:lpstr>
      <vt:lpstr> Vocabulary Drills Find an eхtra word 1. Tea, sausage, meat, fish. 2. Fried potatoes, apple, plum, peach. 3. Lunch, dinner, breakfast, cheese.</vt:lpstr>
      <vt:lpstr>Exercise 1,2 page 98 Vocabulary Work  </vt:lpstr>
      <vt:lpstr>Exercise 4, page 99  </vt:lpstr>
      <vt:lpstr>Make up sentences 1. People, live, cannot, food, without. 2. Meat, fish, milk, you, help, to, grow. 3. Bread, sugar, cheese, you, give, energy.</vt:lpstr>
      <vt:lpstr>Say about Healthy  Food Habits</vt:lpstr>
      <vt:lpstr>Презентация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Zhenya</dc:creator>
  <cp:lastModifiedBy>Vasya</cp:lastModifiedBy>
  <cp:revision>35</cp:revision>
  <dcterms:created xsi:type="dcterms:W3CDTF">2010-07-26T05:28:58Z</dcterms:created>
  <dcterms:modified xsi:type="dcterms:W3CDTF">2020-12-14T08:07:09Z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ookName">
    <vt:lpwstr>п2015524131043SlideId265</vt:lpwstr>
  </property>
  <property fmtid="{D5CDD505-2E9C-101B-9397-08002B2CF9AE}" pid="3" name="MayClose">
    <vt:bool>false</vt:bool>
  </property>
  <property fmtid="{D5CDD505-2E9C-101B-9397-08002B2CF9AE}" pid="4" name="IsFreeze">
    <vt:bool>false</vt:bool>
  </property>
  <property fmtid="{D5CDD505-2E9C-101B-9397-08002B2CF9AE}" pid="5" name="UserClose">
    <vt:bool>false</vt:bool>
  </property>
  <property fmtid="{D5CDD505-2E9C-101B-9397-08002B2CF9AE}" pid="6" name="StrPasteIntoNotes">
    <vt:lpwstr/>
  </property>
</Properties>
</file>