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  <a:srgbClr val="9900CC"/>
    <a:srgbClr val="FFB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7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E331D-D94F-4A42-A377-649F0609BDC6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49308-DE85-4CA9-97FB-27A0FADDD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873394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4707E-B0CA-43A1-9697-3823779EE7F1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6CBC3-3D1E-4ED0-8486-7BA8BCCA8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170700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3776D-C72E-4C06-A9EC-D904685D6A3F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C817F-00B7-4BD5-B156-08C026644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768105"/>
      </p:ext>
    </p:extLst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56C12-7FB4-4C17-8B68-FE9815FF388E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6E7B1-AAA1-419F-B2E1-C64DC9CBF5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11845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A733-7EB7-4EC2-A0CA-8FEC5F8927E9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C223B-8E6D-4029-9409-C4198E949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196195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33A1E-6584-465A-BB8B-2C752B583561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EB1FE-E698-4765-BEA4-26291E1530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84319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FFFE6-CCFB-43A8-8A3C-5C9986D56950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82142-319E-4F8F-A4EF-0D21B30EA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163344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6C9DD-64B2-4DBF-B18E-F558A4977D2C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D270F-863B-4C1D-BE3D-A76AD9315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02382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661B1-20E2-4042-85DB-65665567B4AF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68CD2-DA11-4B7F-A6B1-827AF2205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261751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BC77-10D5-45C7-9773-5BC684F6854E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404F7-23AA-43BC-A3BC-72E029B76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808687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4004B-10EF-4237-802B-7FBC77289C57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6221C-2DC7-4FAF-B69C-6220E88C12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507524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BDEE"/>
            </a:gs>
            <a:gs pos="39999">
              <a:srgbClr val="85C2FF"/>
            </a:gs>
            <a:gs pos="70000">
              <a:srgbClr val="C4D6EB"/>
            </a:gs>
            <a:gs pos="100000">
              <a:srgbClr val="FFBDEE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6FDD66-48FD-4E6F-8E10-87161DFC3594}" type="datetimeFigureOut">
              <a:rPr lang="ru-RU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813485-00AB-43CE-B05F-52102E8DC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2571750" y="0"/>
            <a:ext cx="4057650" cy="11557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0066"/>
                </a:solidFill>
              </a:rPr>
              <a:t>My family</a:t>
            </a:r>
            <a:endParaRPr lang="uk-UA" sz="5400" b="1" smtClean="0">
              <a:solidFill>
                <a:srgbClr val="FF0066"/>
              </a:solidFill>
            </a:endParaRPr>
          </a:p>
        </p:txBody>
      </p:sp>
      <p:pic>
        <p:nvPicPr>
          <p:cNvPr id="2052" name="Picture 4" descr="C:\Users\olga\Documents\45 my family\1368183626_rassylka5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047750"/>
            <a:ext cx="6532563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1285875" y="0"/>
            <a:ext cx="6200775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Present Continuous Tense</a:t>
            </a:r>
            <a:br>
              <a:rPr lang="en-US" sz="4000" b="1" dirty="0" smtClean="0">
                <a:solidFill>
                  <a:srgbClr val="FF0066"/>
                </a:solidFill>
              </a:rPr>
            </a:br>
            <a:r>
              <a:rPr lang="en-US" sz="4000" b="1" dirty="0" smtClean="0">
                <a:solidFill>
                  <a:srgbClr val="FF0066"/>
                </a:solidFill>
              </a:rPr>
              <a:t>page </a:t>
            </a:r>
            <a:r>
              <a:rPr lang="en-US" sz="4000" b="1" dirty="0" smtClean="0">
                <a:solidFill>
                  <a:srgbClr val="FF0066"/>
                </a:solidFill>
              </a:rPr>
              <a:t>95   </a:t>
            </a:r>
            <a:endParaRPr lang="ru-RU" sz="4000" b="1" dirty="0" smtClean="0">
              <a:solidFill>
                <a:srgbClr val="FF0066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1500188"/>
          <a:ext cx="8281986" cy="3924557"/>
        </p:xfrm>
        <a:graphic>
          <a:graphicData uri="http://schemas.openxmlformats.org/drawingml/2006/table">
            <a:tbl>
              <a:tblPr/>
              <a:tblGrid>
                <a:gridCol w="785884"/>
                <a:gridCol w="2643429"/>
                <a:gridCol w="3171473"/>
                <a:gridCol w="880105"/>
                <a:gridCol w="801095"/>
              </a:tblGrid>
              <a:tr h="815613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66"/>
                          </a:solidFill>
                        </a:rPr>
                        <a:t>to be: am, is, are</a:t>
                      </a:r>
                      <a:r>
                        <a:rPr lang="en-US" sz="3200" b="1" baseline="0" dirty="0" smtClean="0">
                          <a:solidFill>
                            <a:srgbClr val="FF0066"/>
                          </a:solidFill>
                        </a:rPr>
                        <a:t> + V -</a:t>
                      </a:r>
                      <a:r>
                        <a:rPr lang="en-US" sz="3200" b="1" baseline="0" dirty="0" err="1" smtClean="0">
                          <a:solidFill>
                            <a:srgbClr val="FF0066"/>
                          </a:solidFill>
                        </a:rPr>
                        <a:t>ing</a:t>
                      </a:r>
                      <a:endParaRPr lang="ru-RU" sz="3200" b="1" dirty="0">
                        <a:solidFill>
                          <a:srgbClr val="FF0066"/>
                        </a:solidFill>
                      </a:endParaRPr>
                    </a:p>
                  </a:txBody>
                  <a:tcPr marL="91448" marR="91448" marT="45716" marB="45716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434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66"/>
                          </a:solidFill>
                        </a:rPr>
                        <a:t>+</a:t>
                      </a:r>
                      <a:endParaRPr lang="ru-RU" sz="4000" b="1" dirty="0">
                        <a:solidFill>
                          <a:srgbClr val="FF0066"/>
                        </a:solidFill>
                      </a:endParaRPr>
                    </a:p>
                  </a:txBody>
                  <a:tcPr marL="91448" marR="91448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I</a:t>
                      </a:r>
                    </a:p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You /we / they</a:t>
                      </a:r>
                    </a:p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He / she / it </a:t>
                      </a:r>
                      <a:endParaRPr lang="ru-RU" sz="32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48" marR="91448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am / ‘m</a:t>
                      </a:r>
                    </a:p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are /’re</a:t>
                      </a:r>
                    </a:p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is / ‘s </a:t>
                      </a:r>
                      <a:endParaRPr lang="ru-RU" sz="32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48" marR="91448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read</a:t>
                      </a:r>
                      <a:endParaRPr lang="ru-RU" sz="28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48" marR="91448" marT="45716" marB="4571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-</a:t>
                      </a:r>
                      <a:r>
                        <a:rPr lang="en-US" sz="2800" i="1" dirty="0" err="1" smtClean="0">
                          <a:solidFill>
                            <a:srgbClr val="9900CC"/>
                          </a:solidFill>
                        </a:rPr>
                        <a:t>ing</a:t>
                      </a:r>
                      <a:endParaRPr lang="ru-RU" sz="28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48" marR="91448" marT="45716" marB="4571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5434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66"/>
                          </a:solidFill>
                          <a:latin typeface="Arial Black"/>
                        </a:rPr>
                        <a:t>▬</a:t>
                      </a:r>
                      <a:endParaRPr lang="ru-RU" sz="3200" b="1" dirty="0">
                        <a:solidFill>
                          <a:srgbClr val="FF0066"/>
                        </a:solidFill>
                      </a:endParaRPr>
                    </a:p>
                  </a:txBody>
                  <a:tcPr marL="91448" marR="91448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I</a:t>
                      </a:r>
                    </a:p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You /we / they</a:t>
                      </a:r>
                    </a:p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He / she / it </a:t>
                      </a:r>
                      <a:endParaRPr lang="ru-RU" sz="3200" i="1" dirty="0" smtClean="0">
                        <a:solidFill>
                          <a:srgbClr val="9900CC"/>
                        </a:solidFill>
                      </a:endParaRPr>
                    </a:p>
                  </a:txBody>
                  <a:tcPr marL="91448" marR="91448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am not / ‘m not</a:t>
                      </a:r>
                    </a:p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are not / aren’t</a:t>
                      </a:r>
                    </a:p>
                    <a:p>
                      <a:r>
                        <a:rPr lang="en-US" sz="3200" i="1" dirty="0" smtClean="0">
                          <a:solidFill>
                            <a:srgbClr val="9900CC"/>
                          </a:solidFill>
                        </a:rPr>
                        <a:t>is not /isn’t</a:t>
                      </a:r>
                      <a:endParaRPr lang="ru-RU" sz="32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48" marR="91448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144" name="Picture 2" descr="C:\Users\olga\Documents\45 my family\elkcityschool.com ReminderClipAr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4929188"/>
            <a:ext cx="18192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5" name="Picture 3" descr="C:\Users\olga\Documents\45 my family\br.stockfresh.com gramm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2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63" y="571500"/>
          <a:ext cx="8286750" cy="4866031"/>
        </p:xfrm>
        <a:graphic>
          <a:graphicData uri="http://schemas.openxmlformats.org/drawingml/2006/table">
            <a:tbl>
              <a:tblPr/>
              <a:tblGrid>
                <a:gridCol w="1541069"/>
                <a:gridCol w="1387868"/>
                <a:gridCol w="2643188"/>
                <a:gridCol w="1811440"/>
                <a:gridCol w="903185"/>
              </a:tblGrid>
              <a:tr h="6610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66"/>
                          </a:solidFill>
                        </a:rPr>
                        <a:t>to be: am, is, are</a:t>
                      </a:r>
                      <a:r>
                        <a:rPr lang="en-US" sz="3200" b="1" baseline="0" dirty="0" smtClean="0">
                          <a:solidFill>
                            <a:srgbClr val="FF0066"/>
                          </a:solidFill>
                        </a:rPr>
                        <a:t> + V -</a:t>
                      </a:r>
                      <a:r>
                        <a:rPr lang="en-US" sz="3200" b="1" baseline="0" dirty="0" err="1" smtClean="0">
                          <a:solidFill>
                            <a:srgbClr val="FF0066"/>
                          </a:solidFill>
                        </a:rPr>
                        <a:t>ing</a:t>
                      </a:r>
                      <a:endParaRPr lang="ru-RU" sz="3200" b="1" dirty="0">
                        <a:solidFill>
                          <a:srgbClr val="FF0066"/>
                        </a:solidFill>
                      </a:endParaRPr>
                    </a:p>
                  </a:txBody>
                  <a:tcPr marL="91439" marR="91439" marT="45714" marB="4571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3189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ru-RU" sz="3200" b="1" dirty="0">
                        <a:solidFill>
                          <a:srgbClr val="FF0066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Am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Are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Is </a:t>
                      </a:r>
                      <a:endParaRPr lang="ru-RU" sz="28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I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you /we / they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he / she / it </a:t>
                      </a:r>
                      <a:endParaRPr lang="ru-RU" sz="2800" i="1" dirty="0" smtClean="0">
                        <a:solidFill>
                          <a:srgbClr val="9900CC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read</a:t>
                      </a:r>
                      <a:endParaRPr lang="ru-RU" sz="28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39" marR="91439" marT="45714" marB="45714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-</a:t>
                      </a:r>
                      <a:r>
                        <a:rPr lang="en-US" sz="2800" i="1" dirty="0" err="1" smtClean="0">
                          <a:solidFill>
                            <a:srgbClr val="9900CC"/>
                          </a:solidFill>
                        </a:rPr>
                        <a:t>ing</a:t>
                      </a:r>
                      <a:endParaRPr lang="ru-RU" sz="28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39" marR="91439" marT="45714" marB="45714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5140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66"/>
                          </a:solidFill>
                        </a:rPr>
                        <a:t>Short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rgbClr val="FF0066"/>
                          </a:solidFill>
                        </a:rPr>
                        <a:t>ans.</a:t>
                      </a:r>
                      <a:endParaRPr lang="ru-RU" sz="3200" b="1" dirty="0">
                        <a:solidFill>
                          <a:srgbClr val="FF0066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Yes,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No,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Yes,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No,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Yes,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No,</a:t>
                      </a:r>
                      <a:endParaRPr lang="ru-RU" sz="28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I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I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You / we / they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You / we / they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He / she / it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He / she / it</a:t>
                      </a:r>
                      <a:endParaRPr lang="ru-RU" sz="28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am.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am not.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are.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are not / aren’t.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is.</a:t>
                      </a:r>
                    </a:p>
                    <a:p>
                      <a:r>
                        <a:rPr lang="en-US" sz="2800" i="1" dirty="0" smtClean="0">
                          <a:solidFill>
                            <a:srgbClr val="9900CC"/>
                          </a:solidFill>
                        </a:rPr>
                        <a:t>is not / isn’t.</a:t>
                      </a:r>
                      <a:endParaRPr lang="ru-RU" sz="2800" i="1" dirty="0">
                        <a:solidFill>
                          <a:srgbClr val="9900CC"/>
                        </a:solidFill>
                      </a:endParaRPr>
                    </a:p>
                  </a:txBody>
                  <a:tcPr marL="91439" marR="9143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169" name="Picture 2" descr="C:\Users\olga\Documents\45 my family\elkcityschool.com ReminderClip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857750"/>
            <a:ext cx="18192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Picture 3" descr="C:\Users\olga\Documents\45 my family\br.stockfresh.com gramm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2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1643063" y="0"/>
            <a:ext cx="6843712" cy="1071563"/>
          </a:xfrm>
        </p:spPr>
        <p:txBody>
          <a:bodyPr/>
          <a:lstStyle/>
          <a:p>
            <a:r>
              <a:rPr lang="en-US" sz="4000" b="1" i="1" dirty="0" smtClean="0">
                <a:solidFill>
                  <a:srgbClr val="FF0066"/>
                </a:solidFill>
              </a:rPr>
              <a:t>Exercise 1, pages </a:t>
            </a:r>
            <a:r>
              <a:rPr lang="en-US" sz="4000" b="1" i="1" dirty="0" smtClean="0">
                <a:solidFill>
                  <a:srgbClr val="FF0066"/>
                </a:solidFill>
              </a:rPr>
              <a:t>95 </a:t>
            </a:r>
            <a:r>
              <a:rPr lang="en-US" sz="4000" b="1" i="1" dirty="0" smtClean="0">
                <a:solidFill>
                  <a:srgbClr val="FF0066"/>
                </a:solidFill>
              </a:rPr>
              <a:t>– </a:t>
            </a:r>
            <a:r>
              <a:rPr lang="en-US" sz="4000" b="1" i="1" dirty="0" smtClean="0">
                <a:solidFill>
                  <a:srgbClr val="FF0066"/>
                </a:solidFill>
              </a:rPr>
              <a:t>96</a:t>
            </a:r>
            <a:r>
              <a:rPr lang="en-US" sz="4000" b="1" i="1" dirty="0" smtClean="0">
                <a:solidFill>
                  <a:srgbClr val="FF0066"/>
                </a:solidFill>
              </a:rPr>
              <a:t>   </a:t>
            </a:r>
            <a:endParaRPr lang="ru-RU" sz="4000" b="1" i="1" dirty="0" smtClean="0">
              <a:solidFill>
                <a:srgbClr val="FF0066"/>
              </a:solidFill>
            </a:endParaRPr>
          </a:p>
        </p:txBody>
      </p:sp>
      <p:pic>
        <p:nvPicPr>
          <p:cNvPr id="7171" name="Picture 2" descr="C:\Users\olga\Documents\45 my family\oocities.org  read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526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" descr="C:\Users\olga\Documents\45 my family\toplead.com.ua mailchim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3"/>
            <a:ext cx="5391150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C:\Users\olga\Documents\45 my family\wikihow.com Make-a-Mailing-List-in-Gmail-Step-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2643188"/>
            <a:ext cx="3173413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1571625" y="0"/>
            <a:ext cx="6057900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Listening</a:t>
            </a:r>
            <a:br>
              <a:rPr lang="en-US" sz="4000" b="1" dirty="0" smtClean="0">
                <a:solidFill>
                  <a:srgbClr val="FF0066"/>
                </a:solidFill>
              </a:rPr>
            </a:br>
            <a:r>
              <a:rPr lang="en-US" sz="4000" b="1" i="1" dirty="0" smtClean="0">
                <a:solidFill>
                  <a:srgbClr val="FF0066"/>
                </a:solidFill>
              </a:rPr>
              <a:t>Exercise 1, page </a:t>
            </a:r>
            <a:r>
              <a:rPr lang="en-US" sz="4000" b="1" i="1" dirty="0" smtClean="0">
                <a:solidFill>
                  <a:srgbClr val="FF0066"/>
                </a:solidFill>
              </a:rPr>
              <a:t>96</a:t>
            </a:r>
            <a:endParaRPr lang="ru-RU" sz="4000" b="1" i="1" dirty="0" smtClean="0">
              <a:solidFill>
                <a:srgbClr val="FF0066"/>
              </a:solidFill>
            </a:endParaRPr>
          </a:p>
        </p:txBody>
      </p:sp>
      <p:pic>
        <p:nvPicPr>
          <p:cNvPr id="8195" name="Picture 2" descr="C:\Users\olga\Documents\45 my family\listenin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62138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 rot="21273132">
            <a:off x="714375" y="2143125"/>
            <a:ext cx="5786438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99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What are you doing now?</a:t>
            </a:r>
            <a:endParaRPr lang="ru-RU" sz="4000" i="1" dirty="0">
              <a:solidFill>
                <a:srgbClr val="9900C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 rot="1315350">
            <a:off x="2219325" y="4181475"/>
            <a:ext cx="5786438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99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What is she doing now?</a:t>
            </a:r>
            <a:endParaRPr lang="ru-RU" sz="4000" i="1" dirty="0">
              <a:solidFill>
                <a:srgbClr val="9900CC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1928813" y="0"/>
            <a:ext cx="5343525" cy="13573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Vocabulary Work </a:t>
            </a:r>
            <a:br>
              <a:rPr lang="en-US" sz="4000" b="1" dirty="0" smtClean="0">
                <a:solidFill>
                  <a:srgbClr val="FF0066"/>
                </a:solidFill>
              </a:rPr>
            </a:br>
            <a:r>
              <a:rPr lang="en-US" sz="4000" b="1" dirty="0" smtClean="0">
                <a:solidFill>
                  <a:srgbClr val="FF0066"/>
                </a:solidFill>
              </a:rPr>
              <a:t>page </a:t>
            </a:r>
            <a:r>
              <a:rPr lang="en-US" sz="4000" b="1" dirty="0" smtClean="0">
                <a:solidFill>
                  <a:srgbClr val="FF0066"/>
                </a:solidFill>
              </a:rPr>
              <a:t>97</a:t>
            </a:r>
            <a:r>
              <a:rPr lang="en-US" sz="4000" b="1" dirty="0" smtClean="0">
                <a:solidFill>
                  <a:srgbClr val="FF0066"/>
                </a:solidFill>
              </a:rPr>
              <a:t>  </a:t>
            </a:r>
            <a:endParaRPr lang="ru-RU" sz="4000" b="1" dirty="0" smtClean="0">
              <a:solidFill>
                <a:srgbClr val="FF0066"/>
              </a:solidFill>
            </a:endParaRPr>
          </a:p>
        </p:txBody>
      </p:sp>
      <p:pic>
        <p:nvPicPr>
          <p:cNvPr id="9219" name="Picture 2" descr="C:\Users\olga\Documents\45 my family\clipartof.com vocabula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663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1785938" y="1143000"/>
            <a:ext cx="53435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computer programmer</a:t>
            </a:r>
          </a:p>
          <a:p>
            <a:pPr algn="ctr" eaLnBrk="0" hangingPunct="0">
              <a:defRPr/>
            </a:pPr>
            <a:r>
              <a:rPr lang="en-US" sz="40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cook</a:t>
            </a:r>
          </a:p>
          <a:p>
            <a:pPr algn="ctr" eaLnBrk="0" hangingPunct="0">
              <a:defRPr/>
            </a:pPr>
            <a:r>
              <a:rPr lang="en-US" sz="40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h</a:t>
            </a:r>
            <a:r>
              <a:rPr lang="en-US" sz="4000" i="1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airdresser</a:t>
            </a:r>
            <a:endParaRPr lang="en-US" sz="4000" i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40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mechanic</a:t>
            </a:r>
          </a:p>
          <a:p>
            <a:pPr algn="ctr" eaLnBrk="0" hangingPunct="0">
              <a:defRPr/>
            </a:pPr>
            <a:r>
              <a:rPr lang="en-US" sz="40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4000" i="1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axi</a:t>
            </a:r>
            <a:r>
              <a:rPr lang="en-US" sz="40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driver</a:t>
            </a:r>
          </a:p>
          <a:p>
            <a:pPr algn="ctr" eaLnBrk="0" hangingPunct="0">
              <a:defRPr/>
            </a:pPr>
            <a:r>
              <a:rPr lang="en-US" sz="4000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writer</a:t>
            </a:r>
            <a:endParaRPr lang="ru-RU" sz="4000" i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221" name="Picture 3" descr="C:\Users\olga\Documents\45 my family\123rf.com 20687005-Happy-Computer-Nerd-at-his-Computer-Stock-Vector-computer-cartoon-gir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428625"/>
            <a:ext cx="171450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4" descr="C:\Users\olga\Documents\freedesignfile.com Cartoon-cook-cute-design-vector-0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785938"/>
            <a:ext cx="1749425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5" descr="C:\Users\olga\Documents\45 my family\pixshark.com hairdresser_51928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86"/>
          <a:stretch>
            <a:fillRect/>
          </a:stretch>
        </p:blipFill>
        <p:spPr bwMode="auto">
          <a:xfrm>
            <a:off x="5929313" y="2286000"/>
            <a:ext cx="1785937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6" descr="C:\Users\olga\Documents\45 my family\imgarcade.com auto_repair_5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357688"/>
            <a:ext cx="2208213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7" descr="C:\Users\olga\Documents\45 my family\graphicsfactory.com 1439919-taxi_driver_cartoo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4857750"/>
            <a:ext cx="2468563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8" descr="C:\Users\olga\Documents\45 my family\clipartsfree.de dichter_schriftsteller_clipart_bild_kostenlos_20130725_1955918955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75" y="4786313"/>
            <a:ext cx="2803525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1785938" y="0"/>
            <a:ext cx="5986462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Pairs Work</a:t>
            </a:r>
            <a:br>
              <a:rPr lang="en-US" sz="4000" b="1" dirty="0" smtClean="0">
                <a:solidFill>
                  <a:srgbClr val="FF0066"/>
                </a:solidFill>
              </a:rPr>
            </a:br>
            <a:r>
              <a:rPr lang="en-US" sz="4000" b="1" i="1" dirty="0" smtClean="0">
                <a:solidFill>
                  <a:srgbClr val="FF0066"/>
                </a:solidFill>
              </a:rPr>
              <a:t>Exercise 2, page </a:t>
            </a:r>
            <a:r>
              <a:rPr lang="en-US" sz="4000" b="1" i="1" dirty="0" smtClean="0">
                <a:solidFill>
                  <a:srgbClr val="FF0066"/>
                </a:solidFill>
              </a:rPr>
              <a:t>97</a:t>
            </a:r>
            <a:r>
              <a:rPr lang="en-US" sz="4000" b="1" i="1" dirty="0" smtClean="0">
                <a:solidFill>
                  <a:srgbClr val="FF0066"/>
                </a:solidFill>
              </a:rPr>
              <a:t>  </a:t>
            </a:r>
            <a:endParaRPr lang="ru-RU" sz="4000" b="1" i="1" dirty="0" smtClean="0">
              <a:solidFill>
                <a:srgbClr val="FF0066"/>
              </a:solidFill>
            </a:endParaRPr>
          </a:p>
        </p:txBody>
      </p:sp>
      <p:pic>
        <p:nvPicPr>
          <p:cNvPr id="10243" name="Picture 2" descr="C:\Users\olga\Documents\45 my family\dialogu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2887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C:\Users\olga\Documents\bigstockphoto.com -footage-little-schoolboy-answering-near-blackboard-in-schoo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571875"/>
            <a:ext cx="5221287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C:\Users\olga\Documents\45 my family\gifs-animados.es medicos-95311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08" y="1285860"/>
            <a:ext cx="2360974" cy="2743198"/>
          </a:xfrm>
          <a:prstGeom prst="cloud">
            <a:avLst/>
          </a:prstGeom>
          <a:noFill/>
        </p:spPr>
      </p:pic>
      <p:pic>
        <p:nvPicPr>
          <p:cNvPr id="18439" name="Picture 7" descr="C:\Users\olga\Documents\45 my family\secanja.com bakina-kuhinj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56" y="1428736"/>
            <a:ext cx="2476500" cy="2771775"/>
          </a:xfrm>
          <a:prstGeom prst="cloud">
            <a:avLst/>
          </a:prstGeom>
          <a:noFill/>
        </p:spPr>
      </p:pic>
      <p:pic>
        <p:nvPicPr>
          <p:cNvPr id="18440" name="Picture 8" descr="C:\Users\olga\Documents\45 my family\cliparts101.co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4143380"/>
            <a:ext cx="2143140" cy="2143140"/>
          </a:xfrm>
          <a:prstGeom prst="cloud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85750" y="428625"/>
            <a:ext cx="8501063" cy="4572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60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Homework  </a:t>
            </a:r>
          </a:p>
          <a:p>
            <a:pPr algn="ctr" eaLnBrk="0" hangingPunct="0">
              <a:defRPr/>
            </a:pPr>
            <a:r>
              <a:rPr lang="en-US" sz="60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Exercises 1, 2, </a:t>
            </a:r>
          </a:p>
          <a:p>
            <a:pPr algn="ctr" eaLnBrk="0" hangingPunct="0">
              <a:defRPr/>
            </a:pPr>
            <a:r>
              <a:rPr lang="en-US" sz="60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page </a:t>
            </a:r>
            <a:r>
              <a:rPr lang="en-US" sz="6000" i="1" dirty="0" smtClean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97</a:t>
            </a:r>
            <a:r>
              <a:rPr lang="en-US" sz="6000" i="1" dirty="0" smtClean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;</a:t>
            </a:r>
            <a:endParaRPr lang="en-US" sz="6000" i="1" dirty="0">
              <a:solidFill>
                <a:srgbClr val="9900CC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5400" i="1" dirty="0">
                <a:solidFill>
                  <a:srgbClr val="9900CC"/>
                </a:solidFill>
                <a:latin typeface="+mj-lt"/>
                <a:ea typeface="+mj-ea"/>
                <a:cs typeface="+mj-cs"/>
              </a:rPr>
              <a:t> 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19SlideId25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415131722SlideId26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38SlideId2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41SlideId26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48SlideId26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48SlideId26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48SlideId26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52SlideId26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52SlideId26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55241057SlideId26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200</Words>
  <Application>Microsoft Office PowerPoint</Application>
  <PresentationFormat>Экран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My family</vt:lpstr>
      <vt:lpstr>Present Continuous Tense page 95   </vt:lpstr>
      <vt:lpstr>Презентация PowerPoint</vt:lpstr>
      <vt:lpstr>Exercise 1, pages 95 – 96   </vt:lpstr>
      <vt:lpstr>Listening Exercise 1, page 96</vt:lpstr>
      <vt:lpstr>Vocabulary Work  page 97  </vt:lpstr>
      <vt:lpstr>Pairs Work Exercise 2, page 97  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Zhenya</dc:creator>
  <cp:lastModifiedBy>Vasya</cp:lastModifiedBy>
  <cp:revision>34</cp:revision>
  <dcterms:created xsi:type="dcterms:W3CDTF">2010-07-26T05:28:58Z</dcterms:created>
  <dcterms:modified xsi:type="dcterms:W3CDTF">2020-12-13T13:00:09Z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ookName">
    <vt:lpwstr>п20155241057SlideId263</vt:lpwstr>
  </property>
  <property fmtid="{D5CDD505-2E9C-101B-9397-08002B2CF9AE}" pid="3" name="MayClose">
    <vt:bool>false</vt:bool>
  </property>
  <property fmtid="{D5CDD505-2E9C-101B-9397-08002B2CF9AE}" pid="4" name="IsFreeze">
    <vt:bool>false</vt:bool>
  </property>
  <property fmtid="{D5CDD505-2E9C-101B-9397-08002B2CF9AE}" pid="5" name="UserClose">
    <vt:bool>false</vt:bool>
  </property>
  <property fmtid="{D5CDD505-2E9C-101B-9397-08002B2CF9AE}" pid="6" name="StrPasteIntoNotes">
    <vt:lpwstr/>
  </property>
</Properties>
</file>