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F276-24AD-4638-B085-EC597FA18CA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2C1C-7E04-47DF-BCE3-457F6578E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67695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F12C-34EB-4788-8991-B57A375CF2B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6525-B6CD-4AD6-9213-F6F128E04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05102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DD42-4D6A-43E7-83FC-B39A1936F71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7BBA0-CB14-4B3B-AEE7-55BB1F1F3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61361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EB66-3FF1-47B5-B26F-BDA80DCF4D7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7A30-B510-45E0-B474-9370DB86E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99660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DFCC-B408-4D83-9E17-5D6ACD49627D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B91B-28F5-4E5C-BE07-7A949A3C7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11330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B01D-2836-494A-8435-9AD072EAB77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1B49-C5B8-4A24-8685-F14EA4012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10494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7D8E-1777-4C4B-BC21-9FEF7519D11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FE7F-1782-41C0-9FD5-768249F9B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24215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8DF50-9352-46BF-83D4-4868138F28C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6883-6462-4236-80DE-E6F28F5D8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33009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5139-A9DA-4B5C-8492-EF9742A26EE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D826-0375-4023-939F-0C1BAB0F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06134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53EA-D249-4A41-BE2F-F05CC3CC932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6851-7BAD-40B3-86D5-BE5B3604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20792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18AA-029E-4AA2-B5E2-751AEB839B6B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D8B5-2CD6-429D-8938-6B61A3F18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90616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00B0F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CD79C-C05F-44E5-8742-0CF91DD03B42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08C57-B288-4A76-AACA-46C71B69B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14500" y="0"/>
            <a:ext cx="6129338" cy="1357313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66"/>
                </a:solidFill>
              </a:rPr>
              <a:t>My new friends</a:t>
            </a:r>
            <a:endParaRPr lang="uk-UA" sz="5400" b="1" smtClean="0">
              <a:solidFill>
                <a:srgbClr val="FF0066"/>
              </a:solidFill>
            </a:endParaRPr>
          </a:p>
        </p:txBody>
      </p:sp>
      <p:pic>
        <p:nvPicPr>
          <p:cNvPr id="2051" name="Picture 5" descr="C:\Users\olga\Documents\others 1-4\titles symbols\school_internationa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9"/>
          <a:stretch>
            <a:fillRect/>
          </a:stretch>
        </p:blipFill>
        <p:spPr bwMode="auto">
          <a:xfrm>
            <a:off x="1928813" y="857250"/>
            <a:ext cx="474345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85813" y="0"/>
            <a:ext cx="7772400" cy="1470025"/>
          </a:xfrm>
        </p:spPr>
        <p:txBody>
          <a:bodyPr/>
          <a:lstStyle/>
          <a:p>
            <a:r>
              <a:rPr lang="en-US" sz="4000" b="1" smtClean="0">
                <a:solidFill>
                  <a:srgbClr val="FF0066"/>
                </a:solidFill>
              </a:rPr>
              <a:t>Grammar  Table </a:t>
            </a:r>
            <a:br>
              <a:rPr lang="en-US" sz="4000" b="1" smtClean="0">
                <a:solidFill>
                  <a:srgbClr val="FF0066"/>
                </a:solidFill>
              </a:rPr>
            </a:br>
            <a:r>
              <a:rPr lang="en-US" sz="4000" b="1" smtClean="0">
                <a:solidFill>
                  <a:srgbClr val="FF0066"/>
                </a:solidFill>
              </a:rPr>
              <a:t>page</a:t>
            </a:r>
            <a:r>
              <a:rPr lang="ru-RU" sz="4000" b="1" smtClean="0">
                <a:solidFill>
                  <a:srgbClr val="FF0066"/>
                </a:solidFill>
              </a:rPr>
              <a:t> 12</a:t>
            </a:r>
          </a:p>
        </p:txBody>
      </p:sp>
      <p:pic>
        <p:nvPicPr>
          <p:cNvPr id="7171" name="Picture 2" descr="C:\Users\olga\Documents\04 new friends\br.stockfresh.com gramm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50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1785938"/>
          <a:ext cx="7643812" cy="4083050"/>
        </p:xfrm>
        <a:graphic>
          <a:graphicData uri="http://schemas.openxmlformats.org/drawingml/2006/table">
            <a:tbl>
              <a:tblPr/>
              <a:tblGrid>
                <a:gridCol w="3821906"/>
                <a:gridCol w="3821906"/>
              </a:tblGrid>
              <a:tr h="106549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00FF"/>
                          </a:solidFill>
                        </a:rPr>
                        <a:t>Subject  Pronouns</a:t>
                      </a:r>
                      <a:endParaRPr lang="ru-RU" sz="3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00FF"/>
                          </a:solidFill>
                        </a:rPr>
                        <a:t>Possessive Pronouns</a:t>
                      </a:r>
                      <a:endParaRPr lang="ru-RU" sz="3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17556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He/she/it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We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They </a:t>
                      </a:r>
                      <a:endParaRPr lang="ru-RU" sz="32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My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Your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His/her/its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Our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Your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Their </a:t>
                      </a:r>
                      <a:endParaRPr lang="ru-RU" sz="32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85813" y="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b="1">
                <a:solidFill>
                  <a:srgbClr val="FF0066"/>
                </a:solidFill>
                <a:latin typeface="+mj-lt"/>
                <a:ea typeface="+mj-ea"/>
                <a:cs typeface="+mj-cs"/>
              </a:rPr>
              <a:t>Grammar  Table </a:t>
            </a:r>
            <a:br>
              <a:rPr lang="en-US" sz="4000" b="1">
                <a:solidFill>
                  <a:srgbClr val="FF0066"/>
                </a:solidFill>
                <a:latin typeface="+mj-lt"/>
                <a:ea typeface="+mj-ea"/>
                <a:cs typeface="+mj-cs"/>
              </a:rPr>
            </a:br>
            <a:r>
              <a:rPr lang="en-US" sz="4000" b="1">
                <a:solidFill>
                  <a:srgbClr val="FF0066"/>
                </a:solidFill>
                <a:latin typeface="+mj-lt"/>
                <a:ea typeface="+mj-ea"/>
                <a:cs typeface="+mj-cs"/>
              </a:rPr>
              <a:t>page</a:t>
            </a:r>
            <a:r>
              <a:rPr lang="ru-RU" sz="4000" b="1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12</a:t>
            </a:r>
            <a:endParaRPr lang="ru-RU" sz="4000" b="1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2" descr="C:\Users\olga\Documents\04 new friends\br.stockfresh.com gramm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50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313" y="1785938"/>
          <a:ext cx="8572501" cy="4083050"/>
        </p:xfrm>
        <a:graphic>
          <a:graphicData uri="http://schemas.openxmlformats.org/drawingml/2006/table">
            <a:tbl>
              <a:tblPr/>
              <a:tblGrid>
                <a:gridCol w="3929063"/>
                <a:gridCol w="4643438"/>
              </a:tblGrid>
              <a:tr h="106549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00FF"/>
                          </a:solidFill>
                        </a:rPr>
                        <a:t>Affirmative</a:t>
                      </a:r>
                      <a:endParaRPr lang="ru-RU" sz="3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00FF"/>
                          </a:solidFill>
                        </a:rPr>
                        <a:t> Negative</a:t>
                      </a:r>
                      <a:endParaRPr lang="ru-RU" sz="3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17556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I’m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You’re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He’s/she’s/it’s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We’re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You’re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They’re </a:t>
                      </a:r>
                      <a:endParaRPr lang="ru-RU" sz="32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I’m not  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aren’t</a:t>
                      </a:r>
                      <a:endParaRPr lang="en-US" sz="3200" i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He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isn’t</a:t>
                      </a:r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/she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isn’t</a:t>
                      </a:r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/it isn’t</a:t>
                      </a: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We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aren’t</a:t>
                      </a:r>
                      <a:endParaRPr lang="en-US" sz="3200" i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You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aren’t</a:t>
                      </a:r>
                      <a:endParaRPr lang="en-US" sz="3200" i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They</a:t>
                      </a:r>
                      <a:r>
                        <a:rPr lang="en-US" sz="3200" i="1" baseline="0" dirty="0" smtClean="0">
                          <a:solidFill>
                            <a:srgbClr val="0000FF"/>
                          </a:solidFill>
                        </a:rPr>
                        <a:t> aren’t</a:t>
                      </a:r>
                      <a:r>
                        <a:rPr lang="en-US" sz="3200" i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ru-RU" sz="32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85813" y="0"/>
            <a:ext cx="7772400" cy="1470025"/>
          </a:xfrm>
        </p:spPr>
        <p:txBody>
          <a:bodyPr/>
          <a:lstStyle/>
          <a:p>
            <a:r>
              <a:rPr lang="en-US" sz="4000" b="1" smtClean="0">
                <a:solidFill>
                  <a:srgbClr val="FF0066"/>
                </a:solidFill>
              </a:rPr>
              <a:t>Exercise</a:t>
            </a:r>
            <a:r>
              <a:rPr lang="ru-RU" sz="4000" b="1" smtClean="0">
                <a:solidFill>
                  <a:srgbClr val="FF0066"/>
                </a:solidFill>
              </a:rPr>
              <a:t> 1, </a:t>
            </a:r>
            <a:r>
              <a:rPr lang="en-US" sz="4000" b="1" smtClean="0">
                <a:solidFill>
                  <a:srgbClr val="FF0066"/>
                </a:solidFill>
              </a:rPr>
              <a:t>page</a:t>
            </a:r>
            <a:r>
              <a:rPr lang="ru-RU" sz="4000" b="1" smtClean="0">
                <a:solidFill>
                  <a:srgbClr val="FF0066"/>
                </a:solidFill>
              </a:rPr>
              <a:t>12</a:t>
            </a:r>
          </a:p>
        </p:txBody>
      </p:sp>
      <p:sp>
        <p:nvSpPr>
          <p:cNvPr id="6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785813" y="31432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Exercise</a:t>
            </a:r>
            <a:r>
              <a:rPr lang="ru-RU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page</a:t>
            </a:r>
            <a:r>
              <a:rPr lang="ru-RU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4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3</a:t>
            </a:r>
            <a:endParaRPr lang="ru-RU" sz="4000" b="1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0" name="Picture 2" descr="C:\Users\olga\Documents\04 new friends\br.stockfresh.com gramm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714500"/>
            <a:ext cx="21050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olga\Documents\01 time for school 5\speak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1785926"/>
            <a:ext cx="1142976" cy="1253264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85813" y="0"/>
            <a:ext cx="7772400" cy="2571750"/>
          </a:xfrm>
        </p:spPr>
        <p:txBody>
          <a:bodyPr/>
          <a:lstStyle/>
          <a:p>
            <a:r>
              <a:rPr lang="en-US" sz="2400" smtClean="0"/>
              <a:t> </a:t>
            </a:r>
            <a:r>
              <a:rPr lang="en-US" sz="4000" b="1" smtClean="0">
                <a:solidFill>
                  <a:srgbClr val="FF0066"/>
                </a:solidFill>
              </a:rPr>
              <a:t>Writing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3600" i="1" smtClean="0">
                <a:solidFill>
                  <a:srgbClr val="0000FF"/>
                </a:solidFill>
              </a:rPr>
              <a:t> How well you know your friend</a:t>
            </a: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3600" i="1" smtClean="0">
                <a:solidFill>
                  <a:srgbClr val="0000FF"/>
                </a:solidFill>
              </a:rPr>
              <a:t>Use the example and write down about your friend</a:t>
            </a:r>
            <a:endParaRPr lang="ru-RU" sz="2400" i="1" smtClean="0">
              <a:solidFill>
                <a:srgbClr val="0000FF"/>
              </a:solidFill>
            </a:endParaRPr>
          </a:p>
        </p:txBody>
      </p:sp>
      <p:pic>
        <p:nvPicPr>
          <p:cNvPr id="10243" name="Picture 2" descr="C:\Users\olga\Documents\04 new friends\pix-clouds.com  writ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2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C:\Users\olga\Documents\6a0105362badb1970b01bb07c24727970d-800w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443163"/>
            <a:ext cx="3071812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0" y="928688"/>
            <a:ext cx="7772400" cy="2671762"/>
          </a:xfrm>
        </p:spPr>
        <p:txBody>
          <a:bodyPr/>
          <a:lstStyle/>
          <a:p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		</a:t>
            </a:r>
            <a:br>
              <a:rPr lang="en-US" sz="2400" smtClean="0"/>
            </a:b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428750"/>
          <a:ext cx="8501062" cy="4480476"/>
        </p:xfrm>
        <a:graphic>
          <a:graphicData uri="http://schemas.openxmlformats.org/drawingml/2006/table">
            <a:tbl>
              <a:tblPr/>
              <a:tblGrid>
                <a:gridCol w="2683458"/>
                <a:gridCol w="5817604"/>
              </a:tblGrid>
              <a:tr h="5180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All about Sally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746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School:	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Sally goes to school № 1. She’s very clever!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087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Dream:	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Sally really wants to be a dentist.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44746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Hobbies: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Sally loves reading and collecting funny dolls.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087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Secret: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Sally can’t swim. Don’t tell anyone!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80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0000FF"/>
                          </a:solidFill>
                        </a:rPr>
                        <a:t>Your best friend</a:t>
                      </a:r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87">
                <a:tc>
                  <a:txBody>
                    <a:bodyPr/>
                    <a:lstStyle/>
                    <a:p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94" name="Picture 2" descr="C:\Users\olga\Documents\04 new friends\pix-clouds.com  writ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2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57188" y="285750"/>
            <a:ext cx="8501062" cy="55721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6600" b="1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Homework  </a:t>
            </a:r>
            <a:r>
              <a:rPr lang="ru-RU" sz="6600" b="1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600" b="1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</a:br>
            <a:r>
              <a:rPr lang="en-US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Exercises 2, 4</a:t>
            </a:r>
            <a:r>
              <a:rPr lang="ru-RU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, </a:t>
            </a:r>
            <a:endParaRPr lang="en-US" sz="54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page 13</a:t>
            </a:r>
            <a:r>
              <a:rPr lang="en-US" sz="5400" i="1" dirty="0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;</a:t>
            </a:r>
            <a:endParaRPr lang="en-US" sz="54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357SlideId2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439SlideId2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439SlideId26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442SlideId26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442SlideId2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459SlideId2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16171519SlideId2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415131722SlideId26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107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My new friends</vt:lpstr>
      <vt:lpstr>Grammar  Table  page 12</vt:lpstr>
      <vt:lpstr>Презентация PowerPoint</vt:lpstr>
      <vt:lpstr>Exercise 1, page12</vt:lpstr>
      <vt:lpstr> Writing  How well you know your friend  Use the example and write down about your friend</vt:lpstr>
      <vt:lpstr>     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Zhenya</dc:creator>
  <cp:lastModifiedBy>Vasya</cp:lastModifiedBy>
  <cp:revision>34</cp:revision>
  <dcterms:created xsi:type="dcterms:W3CDTF">2010-07-26T05:28:58Z</dcterms:created>
  <dcterms:modified xsi:type="dcterms:W3CDTF">2020-09-09T17:27:01Z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ookName">
    <vt:lpwstr>п2015516171439SlideId261</vt:lpwstr>
  </property>
  <property fmtid="{D5CDD505-2E9C-101B-9397-08002B2CF9AE}" pid="3" name="MayClose">
    <vt:bool>false</vt:bool>
  </property>
  <property fmtid="{D5CDD505-2E9C-101B-9397-08002B2CF9AE}" pid="4" name="IsFreeze">
    <vt:bool>true</vt:bool>
  </property>
  <property fmtid="{D5CDD505-2E9C-101B-9397-08002B2CF9AE}" pid="5" name="UserClose">
    <vt:bool>false</vt:bool>
  </property>
  <property fmtid="{D5CDD505-2E9C-101B-9397-08002B2CF9AE}" pid="6" name="StrPasteIntoNotes">
    <vt:lpwstr/>
  </property>
</Properties>
</file>