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7" r:id="rId4"/>
    <p:sldId id="262" r:id="rId5"/>
    <p:sldId id="264" r:id="rId6"/>
    <p:sldId id="265" r:id="rId7"/>
    <p:sldId id="266" r:id="rId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9" autoAdjust="0"/>
    <p:restoredTop sz="94647" autoAdjust="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FCF276-24AD-4638-B085-EC597FA18CA4}" type="datetimeFigureOut">
              <a:rPr lang="ru-RU"/>
              <a:pPr>
                <a:defRPr/>
              </a:pPr>
              <a:t>09.09.2020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812C1C-7E04-47DF-BCE3-457F6578E28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7867695"/>
      </p:ext>
    </p:extLst>
  </p:cSld>
  <p:clrMapOvr>
    <a:masterClrMapping/>
  </p:clrMapOvr>
  <p:transition spd="med">
    <p:wedg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14F12C-34EB-4788-8991-B57A375CF2B4}" type="datetimeFigureOut">
              <a:rPr lang="ru-RU"/>
              <a:pPr>
                <a:defRPr/>
              </a:pPr>
              <a:t>09.09.2020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C66525-B6CD-4AD6-9213-F6F128E0406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9005102"/>
      </p:ext>
    </p:extLst>
  </p:cSld>
  <p:clrMapOvr>
    <a:masterClrMapping/>
  </p:clrMapOvr>
  <p:transition spd="med"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1EDD42-4D6A-43E7-83FC-B39A1936F711}" type="datetimeFigureOut">
              <a:rPr lang="ru-RU"/>
              <a:pPr>
                <a:defRPr/>
              </a:pPr>
              <a:t>09.09.2020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17BBA0-CB14-4B3B-AEE7-55BB1F1F38F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9661361"/>
      </p:ext>
    </p:extLst>
  </p:cSld>
  <p:clrMapOvr>
    <a:masterClrMapping/>
  </p:clrMapOvr>
  <p:transition spd="med"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E0EB66-3FF1-47B5-B26F-BDA80DCF4D74}" type="datetimeFigureOut">
              <a:rPr lang="ru-RU"/>
              <a:pPr>
                <a:defRPr/>
              </a:pPr>
              <a:t>09.09.2020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4A7A30-B510-45E0-B474-9370DB86E26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1899660"/>
      </p:ext>
    </p:extLst>
  </p:cSld>
  <p:clrMapOvr>
    <a:masterClrMapping/>
  </p:clrMapOvr>
  <p:transition spd="med"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57DFCC-B408-4D83-9E17-5D6ACD49627D}" type="datetimeFigureOut">
              <a:rPr lang="ru-RU"/>
              <a:pPr>
                <a:defRPr/>
              </a:pPr>
              <a:t>09.09.2020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3CB91B-28F5-4E5C-BE07-7A949A3C766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8511330"/>
      </p:ext>
    </p:extLst>
  </p:cSld>
  <p:clrMapOvr>
    <a:masterClrMapping/>
  </p:clrMapOvr>
  <p:transition spd="med"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F0B01D-2836-494A-8435-9AD072EAB779}" type="datetimeFigureOut">
              <a:rPr lang="ru-RU"/>
              <a:pPr>
                <a:defRPr/>
              </a:pPr>
              <a:t>09.09.2020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151B49-C5B8-4A24-8685-F14EA40122A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4110494"/>
      </p:ext>
    </p:extLst>
  </p:cSld>
  <p:clrMapOvr>
    <a:masterClrMapping/>
  </p:clrMapOvr>
  <p:transition spd="med"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A77D8E-1777-4C4B-BC21-9FEF7519D114}" type="datetimeFigureOut">
              <a:rPr lang="ru-RU"/>
              <a:pPr>
                <a:defRPr/>
              </a:pPr>
              <a:t>09.09.2020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24FE7F-1782-41C0-9FD5-768249F9BF5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5424215"/>
      </p:ext>
    </p:extLst>
  </p:cSld>
  <p:clrMapOvr>
    <a:masterClrMapping/>
  </p:clrMapOvr>
  <p:transition spd="med"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38DF50-9352-46BF-83D4-4868138F28C5}" type="datetimeFigureOut">
              <a:rPr lang="ru-RU"/>
              <a:pPr>
                <a:defRPr/>
              </a:pPr>
              <a:t>09.09.2020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CD6883-6462-4236-80DE-E6F28F5D87D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8933009"/>
      </p:ext>
    </p:extLst>
  </p:cSld>
  <p:clrMapOvr>
    <a:masterClrMapping/>
  </p:clrMapOvr>
  <p:transition spd="med"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A65139-A9DA-4B5C-8492-EF9742A26EE4}" type="datetimeFigureOut">
              <a:rPr lang="ru-RU"/>
              <a:pPr>
                <a:defRPr/>
              </a:pPr>
              <a:t>09.09.2020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B6D826-0375-4023-939F-0C1BAB0FC04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4806134"/>
      </p:ext>
    </p:extLst>
  </p:cSld>
  <p:clrMapOvr>
    <a:masterClrMapping/>
  </p:clrMapOvr>
  <p:transition spd="med"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D553EA-D249-4A41-BE2F-F05CC3CC932C}" type="datetimeFigureOut">
              <a:rPr lang="ru-RU"/>
              <a:pPr>
                <a:defRPr/>
              </a:pPr>
              <a:t>09.09.2020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AA6851-7BAD-40B3-86D5-BE5B36046BD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0220792"/>
      </p:ext>
    </p:extLst>
  </p:cSld>
  <p:clrMapOvr>
    <a:masterClrMapping/>
  </p:clrMapOvr>
  <p:transition spd="med"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3C18AA-029E-4AA2-B5E2-751AEB839B6B}" type="datetimeFigureOut">
              <a:rPr lang="ru-RU"/>
              <a:pPr>
                <a:defRPr/>
              </a:pPr>
              <a:t>09.09.2020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FFD8B5-2CD6-429D-8938-6B61A3F18C2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9790616"/>
      </p:ext>
    </p:extLst>
  </p:cSld>
  <p:clrMapOvr>
    <a:masterClrMapping/>
  </p:clrMapOvr>
  <p:transition spd="med"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00B0F0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34CD79C-C05F-44E5-8742-0CF91DD03B42}" type="datetimeFigureOut">
              <a:rPr lang="ru-RU"/>
              <a:pPr>
                <a:defRPr/>
              </a:pPr>
              <a:t>09.09.2020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E208C57-B288-4A76-AACA-46C71B69B31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wedg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5.xml"/><Relationship Id="rId1" Type="http://schemas.openxmlformats.org/officeDocument/2006/relationships/tags" Target="../tags/tag4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6.xml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>
          <a:xfrm>
            <a:off x="1714500" y="0"/>
            <a:ext cx="6129338" cy="1357313"/>
          </a:xfrm>
        </p:spPr>
        <p:txBody>
          <a:bodyPr/>
          <a:lstStyle/>
          <a:p>
            <a:pPr eaLnBrk="1" hangingPunct="1"/>
            <a:r>
              <a:rPr lang="en-US" sz="5400" b="1" smtClean="0">
                <a:solidFill>
                  <a:srgbClr val="FF0066"/>
                </a:solidFill>
              </a:rPr>
              <a:t>My new friends</a:t>
            </a:r>
            <a:endParaRPr lang="uk-UA" sz="5400" b="1" smtClean="0">
              <a:solidFill>
                <a:srgbClr val="FF0066"/>
              </a:solidFill>
            </a:endParaRPr>
          </a:p>
        </p:txBody>
      </p:sp>
      <p:pic>
        <p:nvPicPr>
          <p:cNvPr id="2051" name="Picture 5" descr="C:\Users\olga\Documents\others 1-4\titles symbols\school_international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009"/>
          <a:stretch>
            <a:fillRect/>
          </a:stretch>
        </p:blipFill>
        <p:spPr bwMode="auto">
          <a:xfrm>
            <a:off x="1928813" y="857250"/>
            <a:ext cx="4743450" cy="445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>
          <a:xfrm>
            <a:off x="785813" y="0"/>
            <a:ext cx="7772400" cy="1470025"/>
          </a:xfrm>
        </p:spPr>
        <p:txBody>
          <a:bodyPr/>
          <a:lstStyle/>
          <a:p>
            <a:r>
              <a:rPr lang="en-US" sz="4000" b="1" smtClean="0">
                <a:solidFill>
                  <a:srgbClr val="FF0066"/>
                </a:solidFill>
              </a:rPr>
              <a:t>Grammar  Table </a:t>
            </a:r>
            <a:br>
              <a:rPr lang="en-US" sz="4000" b="1" smtClean="0">
                <a:solidFill>
                  <a:srgbClr val="FF0066"/>
                </a:solidFill>
              </a:rPr>
            </a:br>
            <a:r>
              <a:rPr lang="en-US" sz="4000" b="1" smtClean="0">
                <a:solidFill>
                  <a:srgbClr val="FF0066"/>
                </a:solidFill>
              </a:rPr>
              <a:t>page</a:t>
            </a:r>
            <a:r>
              <a:rPr lang="ru-RU" sz="4000" b="1" smtClean="0">
                <a:solidFill>
                  <a:srgbClr val="FF0066"/>
                </a:solidFill>
              </a:rPr>
              <a:t> 12</a:t>
            </a:r>
          </a:p>
        </p:txBody>
      </p:sp>
      <p:pic>
        <p:nvPicPr>
          <p:cNvPr id="7171" name="Picture 2" descr="C:\Users\olga\Documents\04 new friends\br.stockfresh.com grammar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105025" cy="1339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642938" y="1785938"/>
          <a:ext cx="7643812" cy="4083050"/>
        </p:xfrm>
        <a:graphic>
          <a:graphicData uri="http://schemas.openxmlformats.org/drawingml/2006/table">
            <a:tbl>
              <a:tblPr/>
              <a:tblGrid>
                <a:gridCol w="3821906"/>
                <a:gridCol w="3821906"/>
              </a:tblGrid>
              <a:tr h="1065494">
                <a:tc>
                  <a:txBody>
                    <a:bodyPr/>
                    <a:lstStyle/>
                    <a:p>
                      <a:pPr algn="ctr"/>
                      <a:r>
                        <a:rPr lang="en-US" sz="3200" b="1" i="1" dirty="0" smtClean="0">
                          <a:solidFill>
                            <a:srgbClr val="0000FF"/>
                          </a:solidFill>
                        </a:rPr>
                        <a:t>Subject  Pronouns</a:t>
                      </a:r>
                      <a:endParaRPr lang="ru-RU" sz="3200" b="1" i="1" dirty="0">
                        <a:solidFill>
                          <a:srgbClr val="0000FF"/>
                        </a:solidFill>
                      </a:endParaRPr>
                    </a:p>
                  </a:txBody>
                  <a:tcPr marL="91439" marR="91439" marT="45721" marB="45721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i="1" dirty="0" smtClean="0">
                          <a:solidFill>
                            <a:srgbClr val="0000FF"/>
                          </a:solidFill>
                        </a:rPr>
                        <a:t>Possessive Pronouns</a:t>
                      </a:r>
                      <a:endParaRPr lang="ru-RU" sz="3200" b="1" i="1" dirty="0">
                        <a:solidFill>
                          <a:srgbClr val="0000FF"/>
                        </a:solidFill>
                      </a:endParaRPr>
                    </a:p>
                  </a:txBody>
                  <a:tcPr marL="91439" marR="91439"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017556">
                <a:tc>
                  <a:txBody>
                    <a:bodyPr/>
                    <a:lstStyle/>
                    <a:p>
                      <a:pPr algn="ctr"/>
                      <a:r>
                        <a:rPr lang="en-US" sz="3200" i="1" dirty="0" smtClean="0">
                          <a:solidFill>
                            <a:srgbClr val="0000FF"/>
                          </a:solidFill>
                        </a:rPr>
                        <a:t>I</a:t>
                      </a:r>
                    </a:p>
                    <a:p>
                      <a:pPr algn="ctr"/>
                      <a:r>
                        <a:rPr lang="en-US" sz="3200" i="1" dirty="0" smtClean="0">
                          <a:solidFill>
                            <a:srgbClr val="0000FF"/>
                          </a:solidFill>
                        </a:rPr>
                        <a:t>You</a:t>
                      </a:r>
                    </a:p>
                    <a:p>
                      <a:pPr algn="ctr"/>
                      <a:r>
                        <a:rPr lang="en-US" sz="3200" i="1" dirty="0" smtClean="0">
                          <a:solidFill>
                            <a:srgbClr val="0000FF"/>
                          </a:solidFill>
                        </a:rPr>
                        <a:t>He/she/it</a:t>
                      </a:r>
                    </a:p>
                    <a:p>
                      <a:pPr algn="ctr"/>
                      <a:r>
                        <a:rPr lang="en-US" sz="3200" i="1" dirty="0" smtClean="0">
                          <a:solidFill>
                            <a:srgbClr val="0000FF"/>
                          </a:solidFill>
                        </a:rPr>
                        <a:t>We</a:t>
                      </a:r>
                    </a:p>
                    <a:p>
                      <a:pPr algn="ctr"/>
                      <a:r>
                        <a:rPr lang="en-US" sz="3200" i="1" dirty="0" smtClean="0">
                          <a:solidFill>
                            <a:srgbClr val="0000FF"/>
                          </a:solidFill>
                        </a:rPr>
                        <a:t>You</a:t>
                      </a:r>
                    </a:p>
                    <a:p>
                      <a:pPr algn="ctr"/>
                      <a:r>
                        <a:rPr lang="en-US" sz="3200" i="1" dirty="0" smtClean="0">
                          <a:solidFill>
                            <a:srgbClr val="0000FF"/>
                          </a:solidFill>
                        </a:rPr>
                        <a:t>They </a:t>
                      </a:r>
                      <a:endParaRPr lang="ru-RU" sz="3200" i="1" dirty="0">
                        <a:solidFill>
                          <a:srgbClr val="0000FF"/>
                        </a:solidFill>
                      </a:endParaRPr>
                    </a:p>
                  </a:txBody>
                  <a:tcPr marL="91439" marR="91439"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i="1" dirty="0" smtClean="0">
                          <a:solidFill>
                            <a:srgbClr val="0000FF"/>
                          </a:solidFill>
                        </a:rPr>
                        <a:t>My</a:t>
                      </a:r>
                    </a:p>
                    <a:p>
                      <a:pPr algn="ctr"/>
                      <a:r>
                        <a:rPr lang="en-US" sz="3200" i="1" dirty="0" smtClean="0">
                          <a:solidFill>
                            <a:srgbClr val="0000FF"/>
                          </a:solidFill>
                        </a:rPr>
                        <a:t>Your</a:t>
                      </a:r>
                    </a:p>
                    <a:p>
                      <a:pPr algn="ctr"/>
                      <a:r>
                        <a:rPr lang="en-US" sz="3200" i="1" dirty="0" smtClean="0">
                          <a:solidFill>
                            <a:srgbClr val="0000FF"/>
                          </a:solidFill>
                        </a:rPr>
                        <a:t>His/her/its</a:t>
                      </a:r>
                    </a:p>
                    <a:p>
                      <a:pPr algn="ctr"/>
                      <a:r>
                        <a:rPr lang="en-US" sz="3200" i="1" dirty="0" smtClean="0">
                          <a:solidFill>
                            <a:srgbClr val="0000FF"/>
                          </a:solidFill>
                        </a:rPr>
                        <a:t>Our</a:t>
                      </a:r>
                    </a:p>
                    <a:p>
                      <a:pPr algn="ctr"/>
                      <a:r>
                        <a:rPr lang="en-US" sz="3200" i="1" dirty="0" smtClean="0">
                          <a:solidFill>
                            <a:srgbClr val="0000FF"/>
                          </a:solidFill>
                        </a:rPr>
                        <a:t>Your</a:t>
                      </a:r>
                    </a:p>
                    <a:p>
                      <a:pPr algn="ctr"/>
                      <a:r>
                        <a:rPr lang="en-US" sz="3200" i="1" dirty="0" smtClean="0">
                          <a:solidFill>
                            <a:srgbClr val="0000FF"/>
                          </a:solidFill>
                        </a:rPr>
                        <a:t>Their </a:t>
                      </a:r>
                      <a:endParaRPr lang="ru-RU" sz="3200" i="1" dirty="0">
                        <a:solidFill>
                          <a:srgbClr val="0000FF"/>
                        </a:solidFill>
                      </a:endParaRPr>
                    </a:p>
                  </a:txBody>
                  <a:tcPr marL="91439" marR="91439"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>
            <p:custDataLst>
              <p:tags r:id="rId1"/>
            </p:custDataLst>
          </p:nvPr>
        </p:nvSpPr>
        <p:spPr>
          <a:xfrm>
            <a:off x="785813" y="0"/>
            <a:ext cx="7772400" cy="1470025"/>
          </a:xfrm>
          <a:prstGeom prst="rect">
            <a:avLst/>
          </a:prstGeom>
        </p:spPr>
        <p:txBody>
          <a:bodyPr/>
          <a:lstStyle/>
          <a:p>
            <a:pPr algn="ctr" eaLnBrk="0" hangingPunct="0">
              <a:defRPr/>
            </a:pPr>
            <a:r>
              <a:rPr lang="en-US" sz="4000" b="1">
                <a:solidFill>
                  <a:srgbClr val="FF0066"/>
                </a:solidFill>
                <a:latin typeface="+mj-lt"/>
                <a:ea typeface="+mj-ea"/>
                <a:cs typeface="+mj-cs"/>
              </a:rPr>
              <a:t>Grammar  Table </a:t>
            </a:r>
            <a:br>
              <a:rPr lang="en-US" sz="4000" b="1">
                <a:solidFill>
                  <a:srgbClr val="FF0066"/>
                </a:solidFill>
                <a:latin typeface="+mj-lt"/>
                <a:ea typeface="+mj-ea"/>
                <a:cs typeface="+mj-cs"/>
              </a:rPr>
            </a:br>
            <a:r>
              <a:rPr lang="en-US" sz="4000" b="1">
                <a:solidFill>
                  <a:srgbClr val="FF0066"/>
                </a:solidFill>
                <a:latin typeface="+mj-lt"/>
                <a:ea typeface="+mj-ea"/>
                <a:cs typeface="+mj-cs"/>
              </a:rPr>
              <a:t>page</a:t>
            </a:r>
            <a:r>
              <a:rPr lang="ru-RU" sz="4000" b="1">
                <a:solidFill>
                  <a:srgbClr val="FF0066"/>
                </a:solidFill>
                <a:latin typeface="+mj-lt"/>
                <a:ea typeface="+mj-ea"/>
                <a:cs typeface="+mj-cs"/>
              </a:rPr>
              <a:t> 12</a:t>
            </a:r>
            <a:endParaRPr lang="ru-RU" sz="4000" b="1" dirty="0">
              <a:solidFill>
                <a:srgbClr val="FF0066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8195" name="Picture 2" descr="C:\Users\olga\Documents\04 new friends\br.stockfresh.com grammar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105025" cy="1339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214313" y="1785938"/>
          <a:ext cx="8572501" cy="4083050"/>
        </p:xfrm>
        <a:graphic>
          <a:graphicData uri="http://schemas.openxmlformats.org/drawingml/2006/table">
            <a:tbl>
              <a:tblPr/>
              <a:tblGrid>
                <a:gridCol w="3929063"/>
                <a:gridCol w="4643438"/>
              </a:tblGrid>
              <a:tr h="1065494">
                <a:tc>
                  <a:txBody>
                    <a:bodyPr/>
                    <a:lstStyle/>
                    <a:p>
                      <a:pPr algn="ctr"/>
                      <a:r>
                        <a:rPr lang="en-US" sz="3200" b="1" i="1" dirty="0" smtClean="0">
                          <a:solidFill>
                            <a:srgbClr val="0000FF"/>
                          </a:solidFill>
                        </a:rPr>
                        <a:t>Affirmative</a:t>
                      </a:r>
                      <a:endParaRPr lang="ru-RU" sz="3200" b="1" i="1" dirty="0">
                        <a:solidFill>
                          <a:srgbClr val="0000FF"/>
                        </a:solidFill>
                      </a:endParaRPr>
                    </a:p>
                  </a:txBody>
                  <a:tcPr marL="91439" marR="91439" marT="45721" marB="45721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i="1" dirty="0" smtClean="0">
                          <a:solidFill>
                            <a:srgbClr val="0000FF"/>
                          </a:solidFill>
                        </a:rPr>
                        <a:t> Negative</a:t>
                      </a:r>
                      <a:endParaRPr lang="ru-RU" sz="3200" b="1" i="1" dirty="0">
                        <a:solidFill>
                          <a:srgbClr val="0000FF"/>
                        </a:solidFill>
                      </a:endParaRPr>
                    </a:p>
                  </a:txBody>
                  <a:tcPr marL="91439" marR="91439"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017556">
                <a:tc>
                  <a:txBody>
                    <a:bodyPr/>
                    <a:lstStyle/>
                    <a:p>
                      <a:pPr algn="ctr"/>
                      <a:r>
                        <a:rPr lang="en-US" sz="3200" i="1" dirty="0" smtClean="0">
                          <a:solidFill>
                            <a:srgbClr val="0000FF"/>
                          </a:solidFill>
                        </a:rPr>
                        <a:t>I’m</a:t>
                      </a:r>
                    </a:p>
                    <a:p>
                      <a:pPr algn="ctr"/>
                      <a:r>
                        <a:rPr lang="en-US" sz="3200" i="1" dirty="0" smtClean="0">
                          <a:solidFill>
                            <a:srgbClr val="0000FF"/>
                          </a:solidFill>
                        </a:rPr>
                        <a:t>You’re</a:t>
                      </a:r>
                    </a:p>
                    <a:p>
                      <a:pPr algn="ctr"/>
                      <a:r>
                        <a:rPr lang="en-US" sz="3200" i="1" dirty="0" smtClean="0">
                          <a:solidFill>
                            <a:srgbClr val="0000FF"/>
                          </a:solidFill>
                        </a:rPr>
                        <a:t>He’s/she’s/it’s</a:t>
                      </a:r>
                    </a:p>
                    <a:p>
                      <a:pPr algn="ctr"/>
                      <a:r>
                        <a:rPr lang="en-US" sz="3200" i="1" dirty="0" smtClean="0">
                          <a:solidFill>
                            <a:srgbClr val="0000FF"/>
                          </a:solidFill>
                        </a:rPr>
                        <a:t>We’re</a:t>
                      </a:r>
                    </a:p>
                    <a:p>
                      <a:pPr algn="ctr"/>
                      <a:r>
                        <a:rPr lang="en-US" sz="3200" i="1" dirty="0" smtClean="0">
                          <a:solidFill>
                            <a:srgbClr val="0000FF"/>
                          </a:solidFill>
                        </a:rPr>
                        <a:t>You’re</a:t>
                      </a:r>
                    </a:p>
                    <a:p>
                      <a:pPr algn="ctr"/>
                      <a:r>
                        <a:rPr lang="en-US" sz="3200" i="1" dirty="0" smtClean="0">
                          <a:solidFill>
                            <a:srgbClr val="0000FF"/>
                          </a:solidFill>
                        </a:rPr>
                        <a:t>They’re </a:t>
                      </a:r>
                      <a:endParaRPr lang="ru-RU" sz="3200" i="1" dirty="0">
                        <a:solidFill>
                          <a:srgbClr val="0000FF"/>
                        </a:solidFill>
                      </a:endParaRPr>
                    </a:p>
                  </a:txBody>
                  <a:tcPr marL="91439" marR="91439"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i="1" dirty="0" smtClean="0">
                          <a:solidFill>
                            <a:srgbClr val="0000FF"/>
                          </a:solidFill>
                        </a:rPr>
                        <a:t>I’m not  </a:t>
                      </a:r>
                    </a:p>
                    <a:p>
                      <a:pPr algn="ctr"/>
                      <a:r>
                        <a:rPr lang="en-US" sz="3200" i="1" dirty="0" smtClean="0">
                          <a:solidFill>
                            <a:srgbClr val="0000FF"/>
                          </a:solidFill>
                        </a:rPr>
                        <a:t>You</a:t>
                      </a:r>
                      <a:r>
                        <a:rPr lang="en-US" sz="3200" i="1" baseline="0" dirty="0" smtClean="0">
                          <a:solidFill>
                            <a:srgbClr val="0000FF"/>
                          </a:solidFill>
                        </a:rPr>
                        <a:t> aren’t</a:t>
                      </a:r>
                      <a:endParaRPr lang="en-US" sz="3200" i="1" dirty="0" smtClean="0">
                        <a:solidFill>
                          <a:srgbClr val="0000FF"/>
                        </a:solidFill>
                      </a:endParaRPr>
                    </a:p>
                    <a:p>
                      <a:pPr algn="ctr"/>
                      <a:r>
                        <a:rPr lang="en-US" sz="3200" i="1" dirty="0" smtClean="0">
                          <a:solidFill>
                            <a:srgbClr val="0000FF"/>
                          </a:solidFill>
                        </a:rPr>
                        <a:t>He</a:t>
                      </a:r>
                      <a:r>
                        <a:rPr lang="en-US" sz="3200" i="1" baseline="0" dirty="0" smtClean="0">
                          <a:solidFill>
                            <a:srgbClr val="0000FF"/>
                          </a:solidFill>
                        </a:rPr>
                        <a:t> isn’t</a:t>
                      </a:r>
                      <a:r>
                        <a:rPr lang="en-US" sz="3200" i="1" dirty="0" smtClean="0">
                          <a:solidFill>
                            <a:srgbClr val="0000FF"/>
                          </a:solidFill>
                        </a:rPr>
                        <a:t>/she</a:t>
                      </a:r>
                      <a:r>
                        <a:rPr lang="en-US" sz="3200" i="1" baseline="0" dirty="0" smtClean="0">
                          <a:solidFill>
                            <a:srgbClr val="0000FF"/>
                          </a:solidFill>
                        </a:rPr>
                        <a:t> isn’t</a:t>
                      </a:r>
                      <a:r>
                        <a:rPr lang="en-US" sz="3200" i="1" dirty="0" smtClean="0">
                          <a:solidFill>
                            <a:srgbClr val="0000FF"/>
                          </a:solidFill>
                        </a:rPr>
                        <a:t>/it isn’t</a:t>
                      </a:r>
                    </a:p>
                    <a:p>
                      <a:pPr algn="ctr"/>
                      <a:r>
                        <a:rPr lang="en-US" sz="3200" i="1" dirty="0" smtClean="0">
                          <a:solidFill>
                            <a:srgbClr val="0000FF"/>
                          </a:solidFill>
                        </a:rPr>
                        <a:t>We</a:t>
                      </a:r>
                      <a:r>
                        <a:rPr lang="en-US" sz="3200" i="1" baseline="0" dirty="0" smtClean="0">
                          <a:solidFill>
                            <a:srgbClr val="0000FF"/>
                          </a:solidFill>
                        </a:rPr>
                        <a:t> aren’t</a:t>
                      </a:r>
                      <a:endParaRPr lang="en-US" sz="3200" i="1" dirty="0" smtClean="0">
                        <a:solidFill>
                          <a:srgbClr val="0000FF"/>
                        </a:solidFill>
                      </a:endParaRPr>
                    </a:p>
                    <a:p>
                      <a:pPr algn="ctr"/>
                      <a:r>
                        <a:rPr lang="en-US" sz="3200" i="1" dirty="0" smtClean="0">
                          <a:solidFill>
                            <a:srgbClr val="0000FF"/>
                          </a:solidFill>
                        </a:rPr>
                        <a:t>You</a:t>
                      </a:r>
                      <a:r>
                        <a:rPr lang="en-US" sz="3200" i="1" baseline="0" dirty="0" smtClean="0">
                          <a:solidFill>
                            <a:srgbClr val="0000FF"/>
                          </a:solidFill>
                        </a:rPr>
                        <a:t> aren’t</a:t>
                      </a:r>
                      <a:endParaRPr lang="en-US" sz="3200" i="1" dirty="0" smtClean="0">
                        <a:solidFill>
                          <a:srgbClr val="0000FF"/>
                        </a:solidFill>
                      </a:endParaRPr>
                    </a:p>
                    <a:p>
                      <a:pPr algn="ctr"/>
                      <a:r>
                        <a:rPr lang="en-US" sz="3200" i="1" dirty="0" smtClean="0">
                          <a:solidFill>
                            <a:srgbClr val="0000FF"/>
                          </a:solidFill>
                        </a:rPr>
                        <a:t>They</a:t>
                      </a:r>
                      <a:r>
                        <a:rPr lang="en-US" sz="3200" i="1" baseline="0" dirty="0" smtClean="0">
                          <a:solidFill>
                            <a:srgbClr val="0000FF"/>
                          </a:solidFill>
                        </a:rPr>
                        <a:t> aren’t</a:t>
                      </a:r>
                      <a:r>
                        <a:rPr lang="en-US" sz="3200" i="1" dirty="0" smtClean="0">
                          <a:solidFill>
                            <a:srgbClr val="0000FF"/>
                          </a:solidFill>
                        </a:rPr>
                        <a:t> </a:t>
                      </a:r>
                      <a:endParaRPr lang="ru-RU" sz="3200" i="1" dirty="0">
                        <a:solidFill>
                          <a:srgbClr val="0000FF"/>
                        </a:solidFill>
                      </a:endParaRPr>
                    </a:p>
                  </a:txBody>
                  <a:tcPr marL="91439" marR="91439"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>
          <a:xfrm>
            <a:off x="785813" y="0"/>
            <a:ext cx="7772400" cy="1470025"/>
          </a:xfrm>
        </p:spPr>
        <p:txBody>
          <a:bodyPr/>
          <a:lstStyle/>
          <a:p>
            <a:r>
              <a:rPr lang="en-US" sz="4000" b="1" smtClean="0">
                <a:solidFill>
                  <a:srgbClr val="FF0066"/>
                </a:solidFill>
              </a:rPr>
              <a:t>Exercise</a:t>
            </a:r>
            <a:r>
              <a:rPr lang="ru-RU" sz="4000" b="1" smtClean="0">
                <a:solidFill>
                  <a:srgbClr val="FF0066"/>
                </a:solidFill>
              </a:rPr>
              <a:t> 1, </a:t>
            </a:r>
            <a:r>
              <a:rPr lang="en-US" sz="4000" b="1" smtClean="0">
                <a:solidFill>
                  <a:srgbClr val="FF0066"/>
                </a:solidFill>
              </a:rPr>
              <a:t>page</a:t>
            </a:r>
            <a:r>
              <a:rPr lang="ru-RU" sz="4000" b="1" smtClean="0">
                <a:solidFill>
                  <a:srgbClr val="FF0066"/>
                </a:solidFill>
              </a:rPr>
              <a:t>12</a:t>
            </a:r>
          </a:p>
        </p:txBody>
      </p:sp>
      <p:sp>
        <p:nvSpPr>
          <p:cNvPr id="6" name="Заголовок 1"/>
          <p:cNvSpPr txBox="1">
            <a:spLocks/>
          </p:cNvSpPr>
          <p:nvPr>
            <p:custDataLst>
              <p:tags r:id="rId2"/>
            </p:custDataLst>
          </p:nvPr>
        </p:nvSpPr>
        <p:spPr bwMode="auto">
          <a:xfrm>
            <a:off x="785813" y="3143250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>
              <a:defRPr/>
            </a:pPr>
            <a:r>
              <a:rPr lang="en-US" sz="4000" b="1" dirty="0">
                <a:solidFill>
                  <a:srgbClr val="FF0066"/>
                </a:solidFill>
                <a:latin typeface="+mj-lt"/>
                <a:ea typeface="+mj-ea"/>
                <a:cs typeface="+mj-cs"/>
              </a:rPr>
              <a:t>Exercise</a:t>
            </a:r>
            <a:r>
              <a:rPr lang="ru-RU" sz="4000" b="1" dirty="0">
                <a:solidFill>
                  <a:srgbClr val="FF0066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000" b="1" dirty="0">
                <a:solidFill>
                  <a:srgbClr val="FF0066"/>
                </a:solidFill>
                <a:latin typeface="+mj-lt"/>
                <a:ea typeface="+mj-ea"/>
                <a:cs typeface="+mj-cs"/>
              </a:rPr>
              <a:t>3</a:t>
            </a:r>
            <a:r>
              <a:rPr lang="ru-RU" sz="4000" b="1" dirty="0">
                <a:solidFill>
                  <a:srgbClr val="FF0066"/>
                </a:solidFill>
                <a:latin typeface="+mj-lt"/>
                <a:ea typeface="+mj-ea"/>
                <a:cs typeface="+mj-cs"/>
              </a:rPr>
              <a:t>, </a:t>
            </a:r>
            <a:r>
              <a:rPr lang="en-US" sz="4000" b="1" dirty="0">
                <a:solidFill>
                  <a:srgbClr val="FF0066"/>
                </a:solidFill>
                <a:latin typeface="+mj-lt"/>
                <a:ea typeface="+mj-ea"/>
                <a:cs typeface="+mj-cs"/>
              </a:rPr>
              <a:t>page</a:t>
            </a:r>
            <a:r>
              <a:rPr lang="ru-RU" sz="4000" b="1" dirty="0">
                <a:solidFill>
                  <a:srgbClr val="FF0066"/>
                </a:solidFill>
                <a:latin typeface="+mj-lt"/>
                <a:ea typeface="+mj-ea"/>
                <a:cs typeface="+mj-cs"/>
              </a:rPr>
              <a:t>1</a:t>
            </a:r>
            <a:r>
              <a:rPr lang="en-US" sz="4000" b="1" dirty="0">
                <a:solidFill>
                  <a:srgbClr val="FF0066"/>
                </a:solidFill>
                <a:latin typeface="+mj-lt"/>
                <a:ea typeface="+mj-ea"/>
                <a:cs typeface="+mj-cs"/>
              </a:rPr>
              <a:t>3</a:t>
            </a:r>
            <a:endParaRPr lang="ru-RU" sz="4000" b="1" dirty="0">
              <a:solidFill>
                <a:srgbClr val="FF0066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9220" name="Picture 2" descr="C:\Users\olga\Documents\04 new friends\br.stockfresh.com grammar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8688" y="1714500"/>
            <a:ext cx="2105025" cy="1339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 descr="C:\Users\olga\Documents\01 time for school 5\speaking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357950" y="1785926"/>
            <a:ext cx="1142976" cy="1253264"/>
          </a:xfrm>
          <a:prstGeom prst="ellipse">
            <a:avLst/>
          </a:prstGeom>
          <a:noFill/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>
          <a:xfrm>
            <a:off x="785813" y="0"/>
            <a:ext cx="7772400" cy="2571750"/>
          </a:xfrm>
        </p:spPr>
        <p:txBody>
          <a:bodyPr/>
          <a:lstStyle/>
          <a:p>
            <a:r>
              <a:rPr lang="en-US" sz="2400" smtClean="0"/>
              <a:t> </a:t>
            </a:r>
            <a:r>
              <a:rPr lang="en-US" sz="4000" b="1" smtClean="0">
                <a:solidFill>
                  <a:srgbClr val="FF0066"/>
                </a:solidFill>
              </a:rPr>
              <a:t>Writing</a:t>
            </a:r>
            <a:r>
              <a:rPr lang="en-US" sz="2400" smtClean="0"/>
              <a:t/>
            </a:r>
            <a:br>
              <a:rPr lang="en-US" sz="2400" smtClean="0"/>
            </a:br>
            <a:r>
              <a:rPr lang="en-US" sz="3600" i="1" smtClean="0">
                <a:solidFill>
                  <a:srgbClr val="0000FF"/>
                </a:solidFill>
              </a:rPr>
              <a:t> How well you know your friend</a:t>
            </a:r>
            <a:r>
              <a:rPr lang="en-US" sz="2400" smtClean="0"/>
              <a:t> </a:t>
            </a:r>
            <a:br>
              <a:rPr lang="en-US" sz="2400" smtClean="0"/>
            </a:br>
            <a:r>
              <a:rPr lang="en-US" sz="3600" i="1" smtClean="0">
                <a:solidFill>
                  <a:srgbClr val="0000FF"/>
                </a:solidFill>
              </a:rPr>
              <a:t>Use the example and write down about your friend</a:t>
            </a:r>
            <a:endParaRPr lang="ru-RU" sz="2400" i="1" smtClean="0">
              <a:solidFill>
                <a:srgbClr val="0000FF"/>
              </a:solidFill>
            </a:endParaRPr>
          </a:p>
        </p:txBody>
      </p:sp>
      <p:pic>
        <p:nvPicPr>
          <p:cNvPr id="10243" name="Picture 2" descr="C:\Users\olga\Documents\04 new friends\pix-clouds.com  writing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562100" cy="162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4" name="Picture 2" descr="C:\Users\olga\Documents\6a0105362badb1970b01bb07c24727970d-800wi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1813" y="2443163"/>
            <a:ext cx="3071812" cy="4244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Заголовок 1"/>
          <p:cNvSpPr>
            <a:spLocks noGrp="1"/>
          </p:cNvSpPr>
          <p:nvPr>
            <p:ph type="ctrTitle" idx="4294967295"/>
            <p:custDataLst>
              <p:tags r:id="rId1"/>
            </p:custDataLst>
          </p:nvPr>
        </p:nvSpPr>
        <p:spPr>
          <a:xfrm>
            <a:off x="0" y="928688"/>
            <a:ext cx="7772400" cy="2671762"/>
          </a:xfrm>
        </p:spPr>
        <p:txBody>
          <a:bodyPr/>
          <a:lstStyle/>
          <a:p>
            <a:r>
              <a:rPr lang="en-US" sz="2400" smtClean="0"/>
              <a:t/>
            </a:r>
            <a:br>
              <a:rPr lang="en-US" sz="2400" smtClean="0"/>
            </a:br>
            <a:r>
              <a:rPr lang="en-US" sz="2400" smtClean="0"/>
              <a:t/>
            </a:r>
            <a:br>
              <a:rPr lang="en-US" sz="2400" smtClean="0"/>
            </a:br>
            <a:r>
              <a:rPr lang="en-US" sz="2400" smtClean="0"/>
              <a:t/>
            </a:r>
            <a:br>
              <a:rPr lang="en-US" sz="2400" smtClean="0"/>
            </a:br>
            <a:r>
              <a:rPr lang="en-US" sz="2400" smtClean="0"/>
              <a:t>		</a:t>
            </a:r>
            <a:br>
              <a:rPr lang="en-US" sz="2400" smtClean="0"/>
            </a:br>
            <a:endParaRPr lang="ru-RU" sz="2400" smtClean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57188" y="1428750"/>
          <a:ext cx="8501062" cy="4480476"/>
        </p:xfrm>
        <a:graphic>
          <a:graphicData uri="http://schemas.openxmlformats.org/drawingml/2006/table">
            <a:tbl>
              <a:tblPr/>
              <a:tblGrid>
                <a:gridCol w="2683458"/>
                <a:gridCol w="5817604"/>
              </a:tblGrid>
              <a:tr h="518087">
                <a:tc gridSpan="2">
                  <a:txBody>
                    <a:bodyPr/>
                    <a:lstStyle/>
                    <a:p>
                      <a:pPr algn="ctr"/>
                      <a:r>
                        <a:rPr lang="en-US" sz="2800" i="1" dirty="0" smtClean="0">
                          <a:solidFill>
                            <a:srgbClr val="0000FF"/>
                          </a:solidFill>
                        </a:rPr>
                        <a:t>All about Sally</a:t>
                      </a:r>
                      <a:endParaRPr lang="ru-RU" sz="2800" i="1" dirty="0">
                        <a:solidFill>
                          <a:srgbClr val="0000FF"/>
                        </a:solidFill>
                      </a:endParaRPr>
                    </a:p>
                  </a:txBody>
                  <a:tcPr marL="91439" marR="91439" marT="45714" marB="45714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44746">
                <a:tc>
                  <a:txBody>
                    <a:bodyPr/>
                    <a:lstStyle/>
                    <a:p>
                      <a:r>
                        <a:rPr lang="en-US" sz="2800" i="1" dirty="0" smtClean="0">
                          <a:solidFill>
                            <a:srgbClr val="0000FF"/>
                          </a:solidFill>
                        </a:rPr>
                        <a:t>School:	</a:t>
                      </a:r>
                      <a:endParaRPr lang="ru-RU" sz="2800" i="1" dirty="0">
                        <a:solidFill>
                          <a:srgbClr val="0000FF"/>
                        </a:solidFill>
                      </a:endParaRPr>
                    </a:p>
                  </a:txBody>
                  <a:tcPr marL="91439" marR="91439" marT="45714" marB="457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i="1" dirty="0" smtClean="0">
                          <a:solidFill>
                            <a:srgbClr val="0000FF"/>
                          </a:solidFill>
                        </a:rPr>
                        <a:t>Sally goes to school № 1. She’s very clever!</a:t>
                      </a:r>
                      <a:endParaRPr lang="ru-RU" sz="2800" i="1" dirty="0">
                        <a:solidFill>
                          <a:srgbClr val="0000FF"/>
                        </a:solidFill>
                      </a:endParaRPr>
                    </a:p>
                  </a:txBody>
                  <a:tcPr marL="91439" marR="91439" marT="45714" marB="457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518087">
                <a:tc>
                  <a:txBody>
                    <a:bodyPr/>
                    <a:lstStyle/>
                    <a:p>
                      <a:r>
                        <a:rPr lang="en-US" sz="2800" i="1" dirty="0" smtClean="0">
                          <a:solidFill>
                            <a:srgbClr val="0000FF"/>
                          </a:solidFill>
                        </a:rPr>
                        <a:t>Dream:	</a:t>
                      </a:r>
                      <a:endParaRPr lang="ru-RU" sz="2800" i="1" dirty="0">
                        <a:solidFill>
                          <a:srgbClr val="0000FF"/>
                        </a:solidFill>
                      </a:endParaRPr>
                    </a:p>
                  </a:txBody>
                  <a:tcPr marL="91439" marR="91439" marT="45714" marB="457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i="1" dirty="0" smtClean="0">
                          <a:solidFill>
                            <a:srgbClr val="0000FF"/>
                          </a:solidFill>
                        </a:rPr>
                        <a:t>Sally really wants to be a dentist.</a:t>
                      </a:r>
                      <a:endParaRPr lang="ru-RU" sz="2800" i="1" dirty="0">
                        <a:solidFill>
                          <a:srgbClr val="0000FF"/>
                        </a:solidFill>
                      </a:endParaRPr>
                    </a:p>
                  </a:txBody>
                  <a:tcPr marL="91439" marR="91439" marT="45714" marB="457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944746">
                <a:tc>
                  <a:txBody>
                    <a:bodyPr/>
                    <a:lstStyle/>
                    <a:p>
                      <a:r>
                        <a:rPr lang="en-US" sz="2800" i="1" dirty="0" smtClean="0">
                          <a:solidFill>
                            <a:srgbClr val="0000FF"/>
                          </a:solidFill>
                        </a:rPr>
                        <a:t>Hobbies:</a:t>
                      </a:r>
                      <a:endParaRPr lang="ru-RU" sz="2800" i="1" dirty="0">
                        <a:solidFill>
                          <a:srgbClr val="0000FF"/>
                        </a:solidFill>
                      </a:endParaRPr>
                    </a:p>
                  </a:txBody>
                  <a:tcPr marL="91439" marR="91439" marT="45714" marB="457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i="1" dirty="0" smtClean="0">
                          <a:solidFill>
                            <a:srgbClr val="0000FF"/>
                          </a:solidFill>
                        </a:rPr>
                        <a:t>Sally loves reading and collecting funny dolls.</a:t>
                      </a:r>
                      <a:endParaRPr lang="ru-RU" sz="2800" i="1" dirty="0">
                        <a:solidFill>
                          <a:srgbClr val="0000FF"/>
                        </a:solidFill>
                      </a:endParaRPr>
                    </a:p>
                  </a:txBody>
                  <a:tcPr marL="91439" marR="91439" marT="45714" marB="457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518087">
                <a:tc>
                  <a:txBody>
                    <a:bodyPr/>
                    <a:lstStyle/>
                    <a:p>
                      <a:r>
                        <a:rPr lang="en-US" sz="2800" i="1" dirty="0" smtClean="0">
                          <a:solidFill>
                            <a:srgbClr val="0000FF"/>
                          </a:solidFill>
                        </a:rPr>
                        <a:t>Secret:</a:t>
                      </a:r>
                      <a:endParaRPr lang="ru-RU" sz="2800" i="1" dirty="0">
                        <a:solidFill>
                          <a:srgbClr val="0000FF"/>
                        </a:solidFill>
                      </a:endParaRPr>
                    </a:p>
                  </a:txBody>
                  <a:tcPr marL="91439" marR="91439" marT="45714" marB="457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i="1" dirty="0" smtClean="0">
                          <a:solidFill>
                            <a:srgbClr val="0000FF"/>
                          </a:solidFill>
                        </a:rPr>
                        <a:t>Sally can’t swim. Don’t tell anyone!</a:t>
                      </a:r>
                      <a:endParaRPr lang="ru-RU" sz="2800" i="1" dirty="0">
                        <a:solidFill>
                          <a:srgbClr val="0000FF"/>
                        </a:solidFill>
                      </a:endParaRPr>
                    </a:p>
                  </a:txBody>
                  <a:tcPr marL="91439" marR="91439" marT="45714" marB="457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518087">
                <a:tc gridSpan="2">
                  <a:txBody>
                    <a:bodyPr/>
                    <a:lstStyle/>
                    <a:p>
                      <a:pPr algn="ctr"/>
                      <a:r>
                        <a:rPr lang="en-US" sz="2800" i="1" dirty="0" smtClean="0">
                          <a:solidFill>
                            <a:srgbClr val="0000FF"/>
                          </a:solidFill>
                        </a:rPr>
                        <a:t>Your best friend</a:t>
                      </a:r>
                      <a:endParaRPr lang="ru-RU" sz="2800" i="1" dirty="0">
                        <a:solidFill>
                          <a:srgbClr val="0000FF"/>
                        </a:solidFill>
                      </a:endParaRPr>
                    </a:p>
                  </a:txBody>
                  <a:tcPr marL="91439" marR="91439" marT="45714" marB="457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8087">
                <a:tc>
                  <a:txBody>
                    <a:bodyPr/>
                    <a:lstStyle/>
                    <a:p>
                      <a:endParaRPr lang="ru-RU" sz="2800" i="1" dirty="0">
                        <a:solidFill>
                          <a:srgbClr val="0000FF"/>
                        </a:solidFill>
                      </a:endParaRPr>
                    </a:p>
                  </a:txBody>
                  <a:tcPr marL="91439" marR="91439" marT="45714" marB="457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800" i="1" dirty="0">
                        <a:solidFill>
                          <a:srgbClr val="0000FF"/>
                        </a:solidFill>
                      </a:endParaRPr>
                    </a:p>
                  </a:txBody>
                  <a:tcPr marL="91439" marR="91439" marT="45714" marB="457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11294" name="Picture 2" descr="C:\Users\olga\Documents\04 new friends\pix-clouds.com  writing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562100" cy="162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>
            <p:custDataLst>
              <p:tags r:id="rId1"/>
            </p:custDataLst>
          </p:nvPr>
        </p:nvSpPr>
        <p:spPr>
          <a:xfrm>
            <a:off x="357188" y="285750"/>
            <a:ext cx="8501062" cy="5572125"/>
          </a:xfrm>
          <a:prstGeom prst="rect">
            <a:avLst/>
          </a:prstGeom>
        </p:spPr>
        <p:txBody>
          <a:bodyPr/>
          <a:lstStyle/>
          <a:p>
            <a:pPr algn="ctr" eaLnBrk="0" hangingPunct="0">
              <a:defRPr/>
            </a:pPr>
            <a:r>
              <a:rPr lang="en-US" sz="6600" b="1" dirty="0">
                <a:solidFill>
                  <a:srgbClr val="FF3399"/>
                </a:solidFill>
                <a:latin typeface="+mj-lt"/>
                <a:ea typeface="+mj-ea"/>
                <a:cs typeface="+mj-cs"/>
              </a:rPr>
              <a:t>Homework  </a:t>
            </a:r>
            <a:r>
              <a:rPr lang="ru-RU" sz="6600" b="1" dirty="0">
                <a:solidFill>
                  <a:srgbClr val="FF3399"/>
                </a:solidFill>
                <a:latin typeface="+mj-lt"/>
                <a:ea typeface="+mj-ea"/>
                <a:cs typeface="+mj-cs"/>
              </a:rPr>
              <a:t/>
            </a:r>
            <a:br>
              <a:rPr lang="ru-RU" sz="6600" b="1" dirty="0">
                <a:solidFill>
                  <a:srgbClr val="FF3399"/>
                </a:solidFill>
                <a:latin typeface="+mj-lt"/>
                <a:ea typeface="+mj-ea"/>
                <a:cs typeface="+mj-cs"/>
              </a:rPr>
            </a:br>
            <a:r>
              <a:rPr lang="en-US" sz="5400" i="1" dirty="0">
                <a:solidFill>
                  <a:srgbClr val="9900CC"/>
                </a:solidFill>
                <a:latin typeface="+mj-lt"/>
                <a:ea typeface="+mj-ea"/>
                <a:cs typeface="+mj-cs"/>
              </a:rPr>
              <a:t>Exercises 2, 4</a:t>
            </a:r>
            <a:r>
              <a:rPr lang="ru-RU" sz="5400" i="1" dirty="0">
                <a:solidFill>
                  <a:srgbClr val="9900CC"/>
                </a:solidFill>
                <a:latin typeface="+mj-lt"/>
                <a:ea typeface="+mj-ea"/>
                <a:cs typeface="+mj-cs"/>
              </a:rPr>
              <a:t>, </a:t>
            </a:r>
            <a:endParaRPr lang="en-US" sz="5400" i="1" dirty="0">
              <a:solidFill>
                <a:srgbClr val="9900CC"/>
              </a:solidFill>
              <a:latin typeface="+mj-lt"/>
              <a:ea typeface="+mj-ea"/>
              <a:cs typeface="+mj-cs"/>
            </a:endParaRPr>
          </a:p>
          <a:p>
            <a:pPr algn="ctr" eaLnBrk="0" hangingPunct="0">
              <a:defRPr/>
            </a:pPr>
            <a:r>
              <a:rPr lang="en-US" sz="5400" i="1" dirty="0">
                <a:solidFill>
                  <a:srgbClr val="9900CC"/>
                </a:solidFill>
                <a:latin typeface="+mj-lt"/>
                <a:ea typeface="+mj-ea"/>
                <a:cs typeface="+mj-cs"/>
              </a:rPr>
              <a:t>page 13</a:t>
            </a:r>
            <a:r>
              <a:rPr lang="en-US" sz="5400" i="1" dirty="0" smtClean="0">
                <a:solidFill>
                  <a:srgbClr val="9900CC"/>
                </a:solidFill>
                <a:latin typeface="+mj-lt"/>
                <a:ea typeface="+mj-ea"/>
                <a:cs typeface="+mj-cs"/>
              </a:rPr>
              <a:t>;</a:t>
            </a:r>
            <a:endParaRPr lang="en-US" sz="5400" i="1" dirty="0">
              <a:solidFill>
                <a:srgbClr val="9900CC"/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5516171357SlideId256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5516171439SlideId26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5516171439SlideId26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5516171442SlideId262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5516171442SlideId262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5516171459SlideId264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5516171519SlideId265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5415131722SlideId268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107</Words>
  <Application>Microsoft Office PowerPoint</Application>
  <PresentationFormat>Экран (4:3)</PresentationFormat>
  <Paragraphs>47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My new friends</vt:lpstr>
      <vt:lpstr>Grammar  Table  page 12</vt:lpstr>
      <vt:lpstr>Презентация PowerPoint</vt:lpstr>
      <vt:lpstr>Exercise 1, page12</vt:lpstr>
      <vt:lpstr> Writing  How well you know your friend  Use the example and write down about your friend</vt:lpstr>
      <vt:lpstr>      </vt:lpstr>
      <vt:lpstr>Презентация PowerPoint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Zhenya</dc:creator>
  <cp:lastModifiedBy>Vasya</cp:lastModifiedBy>
  <cp:revision>34</cp:revision>
  <dcterms:created xsi:type="dcterms:W3CDTF">2010-07-26T05:28:58Z</dcterms:created>
  <dcterms:modified xsi:type="dcterms:W3CDTF">2020-09-09T17:27:01Z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BookName">
    <vt:lpwstr>п2015516171439SlideId261</vt:lpwstr>
  </property>
  <property fmtid="{D5CDD505-2E9C-101B-9397-08002B2CF9AE}" pid="3" name="MayClose">
    <vt:bool>false</vt:bool>
  </property>
  <property fmtid="{D5CDD505-2E9C-101B-9397-08002B2CF9AE}" pid="4" name="IsFreeze">
    <vt:bool>true</vt:bool>
  </property>
  <property fmtid="{D5CDD505-2E9C-101B-9397-08002B2CF9AE}" pid="5" name="UserClose">
    <vt:bool>false</vt:bool>
  </property>
  <property fmtid="{D5CDD505-2E9C-101B-9397-08002B2CF9AE}" pid="6" name="StrPasteIntoNotes">
    <vt:lpwstr/>
  </property>
</Properties>
</file>