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03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ACA6-3F4D-45B3-BCDF-22DEA30736DE}" type="datetimeFigureOut">
              <a:rPr lang="ru-RU" smtClean="0"/>
              <a:pPr/>
              <a:t>14.12.14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14BF3-F877-42D7-AF96-CDF6D62F06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ACA6-3F4D-45B3-BCDF-22DEA30736DE}" type="datetimeFigureOut">
              <a:rPr lang="ru-RU" smtClean="0"/>
              <a:pPr/>
              <a:t>14.12.14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14BF3-F877-42D7-AF96-CDF6D62F06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ACA6-3F4D-45B3-BCDF-22DEA30736DE}" type="datetimeFigureOut">
              <a:rPr lang="ru-RU" smtClean="0"/>
              <a:pPr/>
              <a:t>14.12.14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14BF3-F877-42D7-AF96-CDF6D62F06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ACA6-3F4D-45B3-BCDF-22DEA30736DE}" type="datetimeFigureOut">
              <a:rPr lang="ru-RU" smtClean="0"/>
              <a:pPr/>
              <a:t>14.12.14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14BF3-F877-42D7-AF96-CDF6D62F06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ACA6-3F4D-45B3-BCDF-22DEA30736DE}" type="datetimeFigureOut">
              <a:rPr lang="ru-RU" smtClean="0"/>
              <a:pPr/>
              <a:t>14.12.14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14BF3-F877-42D7-AF96-CDF6D62F06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ACA6-3F4D-45B3-BCDF-22DEA30736DE}" type="datetimeFigureOut">
              <a:rPr lang="ru-RU" smtClean="0"/>
              <a:pPr/>
              <a:t>14.12.14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14BF3-F877-42D7-AF96-CDF6D62F06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ACA6-3F4D-45B3-BCDF-22DEA30736DE}" type="datetimeFigureOut">
              <a:rPr lang="ru-RU" smtClean="0"/>
              <a:pPr/>
              <a:t>14.12.14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14BF3-F877-42D7-AF96-CDF6D62F06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ACA6-3F4D-45B3-BCDF-22DEA30736DE}" type="datetimeFigureOut">
              <a:rPr lang="ru-RU" smtClean="0"/>
              <a:pPr/>
              <a:t>14.12.14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14BF3-F877-42D7-AF96-CDF6D62F06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ACA6-3F4D-45B3-BCDF-22DEA30736DE}" type="datetimeFigureOut">
              <a:rPr lang="ru-RU" smtClean="0"/>
              <a:pPr/>
              <a:t>14.12.14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14BF3-F877-42D7-AF96-CDF6D62F06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ACA6-3F4D-45B3-BCDF-22DEA30736DE}" type="datetimeFigureOut">
              <a:rPr lang="ru-RU" smtClean="0"/>
              <a:pPr/>
              <a:t>14.12.14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14BF3-F877-42D7-AF96-CDF6D62F06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ACA6-3F4D-45B3-BCDF-22DEA30736DE}" type="datetimeFigureOut">
              <a:rPr lang="ru-RU" smtClean="0"/>
              <a:pPr/>
              <a:t>14.12.14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14BF3-F877-42D7-AF96-CDF6D62F06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AACA6-3F4D-45B3-BCDF-22DEA30736DE}" type="datetimeFigureOut">
              <a:rPr lang="ru-RU" smtClean="0"/>
              <a:pPr/>
              <a:t>14.12.14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14BF3-F877-42D7-AF96-CDF6D62F06F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heel spokes="8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&#1052;&#1086;&#1080;%20&#1076;&#1086;&#1082;&#1091;&#1084;&#1077;&#1085;&#1090;&#1099;\Desktop\15.12-19.12\&#1088;.%20&#1084;&#1086;&#1074;&#1083;&#1077;&#1085;&#1085;&#1103;%20&#1044;&#1078;&#1077;&#1088;&#1077;&#1083;&#1100;&#1094;&#1077;%20&#1074;&#1079;&#1080;&#1084;&#1082;&#1091;%204%20&#1082;&#1083;\&#1063;&#1072;&#1081;&#1082;&#1086;&#1074;&#1089;&#1082;&#1080;&#1081;%20&#1055;&#1077;&#1090;&#1088;%20&#1048;&#1083;&#1100;&#1080;&#1095;%20-%20&#1042;&#1088;&#1077;&#1084;&#1077;&#1085;&#1072;%20&#1043;&#1086;&#1076;&#1072;.%20&#1047;&#1080;&#1084;&#1072;.%20&#1044;&#1077;&#1082;&#1072;&#1073;&#1088;&#1100;.%20&#1057;&#1074;&#1103;&#1090;&#1082;&#1080;%20%5b&#1089;%20&#1089;&#1072;&#1081;&#1090;&#1072;%20www.ololo.fm%5d.mp3" TargetMode="Externa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3357562"/>
            <a:ext cx="7772400" cy="1470025"/>
          </a:xfrm>
        </p:spPr>
        <p:txBody>
          <a:bodyPr>
            <a:noAutofit/>
          </a:bodyPr>
          <a:lstStyle/>
          <a:p>
            <a:r>
              <a:rPr lang="uk-UA" sz="6600" b="1" dirty="0" smtClean="0">
                <a:ln w="1905">
                  <a:solidFill>
                    <a:srgbClr val="0070C0"/>
                  </a:solidFill>
                </a:ln>
                <a:gradFill>
                  <a:gsLst>
                    <a:gs pos="0">
                      <a:srgbClr val="3399FF"/>
                    </a:gs>
                    <a:gs pos="16000">
                      <a:srgbClr val="00CCCC"/>
                    </a:gs>
                    <a:gs pos="47000">
                      <a:srgbClr val="9999FF"/>
                    </a:gs>
                    <a:gs pos="60001">
                      <a:srgbClr val="2E6792"/>
                    </a:gs>
                    <a:gs pos="71001">
                      <a:srgbClr val="3333CC"/>
                    </a:gs>
                    <a:gs pos="81000">
                      <a:srgbClr val="1170FF"/>
                    </a:gs>
                    <a:gs pos="100000">
                      <a:srgbClr val="006699"/>
                    </a:gs>
                  </a:gsLst>
                  <a:lin ang="5400000" scaled="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Написання </a:t>
            </a:r>
            <a:r>
              <a:rPr lang="en-US" sz="6600" b="1" dirty="0" smtClean="0">
                <a:ln w="1905">
                  <a:solidFill>
                    <a:srgbClr val="0070C0"/>
                  </a:solidFill>
                </a:ln>
                <a:gradFill>
                  <a:gsLst>
                    <a:gs pos="0">
                      <a:srgbClr val="3399FF"/>
                    </a:gs>
                    <a:gs pos="16000">
                      <a:srgbClr val="00CCCC"/>
                    </a:gs>
                    <a:gs pos="47000">
                      <a:srgbClr val="9999FF"/>
                    </a:gs>
                    <a:gs pos="60001">
                      <a:srgbClr val="2E6792"/>
                    </a:gs>
                    <a:gs pos="71001">
                      <a:srgbClr val="3333CC"/>
                    </a:gs>
                    <a:gs pos="81000">
                      <a:srgbClr val="1170FF"/>
                    </a:gs>
                    <a:gs pos="100000">
                      <a:srgbClr val="006699"/>
                    </a:gs>
                  </a:gsLst>
                  <a:lin ang="5400000" scaled="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/>
            </a:r>
            <a:br>
              <a:rPr lang="en-US" sz="6600" b="1" dirty="0" smtClean="0">
                <a:ln w="1905">
                  <a:solidFill>
                    <a:srgbClr val="0070C0"/>
                  </a:solidFill>
                </a:ln>
                <a:gradFill>
                  <a:gsLst>
                    <a:gs pos="0">
                      <a:srgbClr val="3399FF"/>
                    </a:gs>
                    <a:gs pos="16000">
                      <a:srgbClr val="00CCCC"/>
                    </a:gs>
                    <a:gs pos="47000">
                      <a:srgbClr val="9999FF"/>
                    </a:gs>
                    <a:gs pos="60001">
                      <a:srgbClr val="2E6792"/>
                    </a:gs>
                    <a:gs pos="71001">
                      <a:srgbClr val="3333CC"/>
                    </a:gs>
                    <a:gs pos="81000">
                      <a:srgbClr val="1170FF"/>
                    </a:gs>
                    <a:gs pos="100000">
                      <a:srgbClr val="006699"/>
                    </a:gs>
                  </a:gsLst>
                  <a:lin ang="5400000" scaled="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</a:br>
            <a:r>
              <a:rPr lang="uk-UA" sz="6600" b="1" dirty="0" smtClean="0">
                <a:ln w="1905">
                  <a:solidFill>
                    <a:srgbClr val="0070C0"/>
                  </a:solidFill>
                </a:ln>
                <a:gradFill>
                  <a:gsLst>
                    <a:gs pos="0">
                      <a:srgbClr val="3399FF"/>
                    </a:gs>
                    <a:gs pos="16000">
                      <a:srgbClr val="00CCCC"/>
                    </a:gs>
                    <a:gs pos="47000">
                      <a:srgbClr val="9999FF"/>
                    </a:gs>
                    <a:gs pos="60001">
                      <a:srgbClr val="2E6792"/>
                    </a:gs>
                    <a:gs pos="71001">
                      <a:srgbClr val="3333CC"/>
                    </a:gs>
                    <a:gs pos="81000">
                      <a:srgbClr val="1170FF"/>
                    </a:gs>
                    <a:gs pos="100000">
                      <a:srgbClr val="006699"/>
                    </a:gs>
                  </a:gsLst>
                  <a:lin ang="5400000" scaled="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письмового переказу «Джерельце взимку»</a:t>
            </a:r>
            <a:endParaRPr lang="ru-RU" sz="6600" b="1" dirty="0">
              <a:ln w="1905">
                <a:solidFill>
                  <a:srgbClr val="0070C0"/>
                </a:solidFill>
              </a:ln>
              <a:gradFill>
                <a:gsLst>
                  <a:gs pos="0">
                    <a:srgbClr val="3399FF"/>
                  </a:gs>
                  <a:gs pos="16000">
                    <a:srgbClr val="00CCCC"/>
                  </a:gs>
                  <a:gs pos="47000">
                    <a:srgbClr val="9999FF"/>
                  </a:gs>
                  <a:gs pos="60001">
                    <a:srgbClr val="2E6792"/>
                  </a:gs>
                  <a:gs pos="71001">
                    <a:srgbClr val="3333CC"/>
                  </a:gs>
                  <a:gs pos="81000">
                    <a:srgbClr val="1170FF"/>
                  </a:gs>
                  <a:gs pos="100000">
                    <a:srgbClr val="006699"/>
                  </a:gs>
                </a:gsLst>
                <a:lin ang="5400000" scaled="0"/>
              </a:gra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357422" y="112920"/>
            <a:ext cx="4071966" cy="181588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uk-UA" sz="28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  <a:cs typeface="Arial" pitchFamily="34" charset="0"/>
              </a:rPr>
              <a:t>План</a:t>
            </a:r>
            <a:endParaRPr kumimoji="0" lang="ru-RU" sz="28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28600" algn="l"/>
              </a:tabLst>
            </a:pPr>
            <a:r>
              <a:rPr kumimoji="0" lang="uk-UA" sz="28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  <a:cs typeface="Arial" pitchFamily="34" charset="0"/>
              </a:rPr>
              <a:t>Зимова казка.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28600" algn="l"/>
              </a:tabLst>
            </a:pPr>
            <a:r>
              <a:rPr kumimoji="0" lang="uk-UA" sz="28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  <a:cs typeface="Arial" pitchFamily="34" charset="0"/>
              </a:rPr>
              <a:t>Дивні звуки.</a:t>
            </a:r>
            <a:endParaRPr kumimoji="0" lang="ru-RU" sz="28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28600" algn="l"/>
              </a:tabLst>
            </a:pPr>
            <a:r>
              <a:rPr kumimoji="0" lang="uk-UA" sz="28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  <a:cs typeface="Arial" pitchFamily="34" charset="0"/>
              </a:rPr>
              <a:t>Біля джерельця.</a:t>
            </a:r>
            <a:endParaRPr kumimoji="0" lang="uk-UA" sz="28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214282" y="2000240"/>
            <a:ext cx="8715436" cy="470898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000" b="1" u="sng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Дзюрчить</a:t>
            </a:r>
            <a:r>
              <a:rPr kumimoji="0" lang="uk-UA" sz="3000" b="1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uk-UA" sz="300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витікає, співає, виспівує, дзвенить</a:t>
            </a:r>
            <a:r>
              <a:rPr lang="uk-UA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r>
              <a:rPr kumimoji="0" lang="uk-UA" sz="3000" b="1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uk-UA" sz="3000" b="1" u="sng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спить</a:t>
            </a:r>
            <a:r>
              <a:rPr kumimoji="0" lang="uk-UA" sz="3000" b="1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uk-UA" sz="300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дрімає,  мріє</a:t>
            </a:r>
            <a:r>
              <a:rPr lang="uk-UA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uk-UA" sz="3000" b="1" u="sng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мешканці</a:t>
            </a:r>
            <a:r>
              <a:rPr kumimoji="0" lang="uk-UA" sz="3000" b="1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uk-UA" sz="300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тварини, брати наші менші.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300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Глибокий, охопив, у морозяній тиші, якісь, кришталевий дзвін, булькання, засніженого, серед острівця, зелено-сріблястих, дзвенить незамерзле джерельце, клубочиться, пари, дрімають рябчики, не замерзають, пробивається через шар землі, здається, </a:t>
            </a:r>
            <a:r>
              <a:rPr lang="ru-RU" sz="3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ч</a:t>
            </a:r>
            <a:r>
              <a:rPr kumimoji="0" lang="ru-RU" sz="300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асто, </a:t>
            </a:r>
            <a:r>
              <a:rPr kumimoji="0" lang="ru-RU" sz="3000" u="none" strike="noStrike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біля</a:t>
            </a:r>
            <a:r>
              <a:rPr kumimoji="0" lang="ru-RU" sz="300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kumimoji="0" lang="ru-RU" sz="3000" u="none" strike="noStrike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місць</a:t>
            </a:r>
            <a:r>
              <a:rPr kumimoji="0" lang="ru-RU" sz="300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3000" u="none" strike="noStrike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узимку</a:t>
            </a:r>
            <a:r>
              <a:rPr kumimoji="0" lang="ru-RU" sz="300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3000" u="none" strike="noStrike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навколо</a:t>
            </a:r>
            <a:r>
              <a:rPr kumimoji="0" lang="ru-RU" sz="300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000" u="none" strike="noStrike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панує</a:t>
            </a:r>
            <a:r>
              <a:rPr kumimoji="0" lang="ru-RU" sz="300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холод, </a:t>
            </a:r>
            <a:r>
              <a:rPr kumimoji="0" lang="ru-RU" sz="3000" u="none" strike="noStrike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усюди</a:t>
            </a:r>
            <a:r>
              <a:rPr kumimoji="0" lang="ru-RU" sz="300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</a:t>
            </a:r>
            <a:r>
              <a:rPr kumimoji="0" lang="ru-RU" sz="3000" u="none" strike="noStrike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ід</a:t>
            </a:r>
            <a:r>
              <a:rPr kumimoji="0" lang="ru-RU" sz="300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000" u="none" strike="noStrike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міцною</a:t>
            </a:r>
            <a:r>
              <a:rPr kumimoji="0" lang="ru-RU" sz="300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000" u="none" strike="noStrike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кригою</a:t>
            </a:r>
            <a:r>
              <a:rPr kumimoji="0" lang="ru-RU" sz="300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 застигли.  </a:t>
            </a:r>
            <a:r>
              <a:rPr kumimoji="0" lang="uk-UA" sz="300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000232" y="2162882"/>
            <a:ext cx="628654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000" b="1" i="0" u="none" strike="noStrike" normalizeH="0" baseline="0" dirty="0" smtClean="0">
                <a:ln w="1905">
                  <a:solidFill>
                    <a:srgbClr val="0070C0"/>
                  </a:solidFill>
                </a:ln>
                <a:gradFill>
                  <a:gsLst>
                    <a:gs pos="0">
                      <a:srgbClr val="3399FF"/>
                    </a:gs>
                    <a:gs pos="16000">
                      <a:srgbClr val="00CCCC"/>
                    </a:gs>
                    <a:gs pos="47000">
                      <a:srgbClr val="9999FF"/>
                    </a:gs>
                    <a:gs pos="60001">
                      <a:srgbClr val="2E6792"/>
                    </a:gs>
                    <a:gs pos="71001">
                      <a:srgbClr val="3333CC"/>
                    </a:gs>
                    <a:gs pos="81000">
                      <a:srgbClr val="1170FF"/>
                    </a:gs>
                    <a:gs pos="100000">
                      <a:srgbClr val="006699"/>
                    </a:gs>
                  </a:gsLst>
                  <a:lin ang="54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Із-під гірки, з-під крутої</a:t>
            </a:r>
            <a:endParaRPr kumimoji="0" lang="ru-RU" sz="4000" b="1" i="0" u="none" strike="noStrike" normalizeH="0" baseline="0" dirty="0" smtClean="0">
              <a:ln w="1905">
                <a:solidFill>
                  <a:srgbClr val="0070C0"/>
                </a:solidFill>
              </a:ln>
              <a:gradFill>
                <a:gsLst>
                  <a:gs pos="0">
                    <a:srgbClr val="3399FF"/>
                  </a:gs>
                  <a:gs pos="16000">
                    <a:srgbClr val="00CCCC"/>
                  </a:gs>
                  <a:gs pos="47000">
                    <a:srgbClr val="9999FF"/>
                  </a:gs>
                  <a:gs pos="60001">
                    <a:srgbClr val="2E6792"/>
                  </a:gs>
                  <a:gs pos="71001">
                    <a:srgbClr val="3333CC"/>
                  </a:gs>
                  <a:gs pos="81000">
                    <a:srgbClr val="1170FF"/>
                  </a:gs>
                  <a:gs pos="100000">
                    <a:srgbClr val="006699"/>
                  </a:gs>
                </a:gsLst>
                <a:lin ang="5400000" scaled="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000" b="1" i="0" u="none" strike="noStrike" normalizeH="0" baseline="0" dirty="0" smtClean="0">
                <a:ln w="1905">
                  <a:solidFill>
                    <a:srgbClr val="0070C0"/>
                  </a:solidFill>
                </a:ln>
                <a:gradFill>
                  <a:gsLst>
                    <a:gs pos="0">
                      <a:srgbClr val="3399FF"/>
                    </a:gs>
                    <a:gs pos="16000">
                      <a:srgbClr val="00CCCC"/>
                    </a:gs>
                    <a:gs pos="47000">
                      <a:srgbClr val="9999FF"/>
                    </a:gs>
                    <a:gs pos="60001">
                      <a:srgbClr val="2E6792"/>
                    </a:gs>
                    <a:gs pos="71001">
                      <a:srgbClr val="3333CC"/>
                    </a:gs>
                    <a:gs pos="81000">
                      <a:srgbClr val="1170FF"/>
                    </a:gs>
                    <a:gs pos="100000">
                      <a:srgbClr val="006699"/>
                    </a:gs>
                  </a:gsLst>
                  <a:lin ang="54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Прокрадається норою,</a:t>
            </a:r>
            <a:endParaRPr kumimoji="0" lang="ru-RU" sz="4000" b="1" i="0" u="none" strike="noStrike" normalizeH="0" baseline="0" dirty="0" smtClean="0">
              <a:ln w="1905">
                <a:solidFill>
                  <a:srgbClr val="0070C0"/>
                </a:solidFill>
              </a:ln>
              <a:gradFill>
                <a:gsLst>
                  <a:gs pos="0">
                    <a:srgbClr val="3399FF"/>
                  </a:gs>
                  <a:gs pos="16000">
                    <a:srgbClr val="00CCCC"/>
                  </a:gs>
                  <a:gs pos="47000">
                    <a:srgbClr val="9999FF"/>
                  </a:gs>
                  <a:gs pos="60001">
                    <a:srgbClr val="2E6792"/>
                  </a:gs>
                  <a:gs pos="71001">
                    <a:srgbClr val="3333CC"/>
                  </a:gs>
                  <a:gs pos="81000">
                    <a:srgbClr val="1170FF"/>
                  </a:gs>
                  <a:gs pos="100000">
                    <a:srgbClr val="006699"/>
                  </a:gs>
                </a:gsLst>
                <a:lin ang="5400000" scaled="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000" b="1" i="0" u="none" strike="noStrike" normalizeH="0" baseline="0" dirty="0" smtClean="0">
                <a:ln w="1905">
                  <a:solidFill>
                    <a:srgbClr val="0070C0"/>
                  </a:solidFill>
                </a:ln>
                <a:gradFill>
                  <a:gsLst>
                    <a:gs pos="0">
                      <a:srgbClr val="3399FF"/>
                    </a:gs>
                    <a:gs pos="16000">
                      <a:srgbClr val="00CCCC"/>
                    </a:gs>
                    <a:gs pos="47000">
                      <a:srgbClr val="9999FF"/>
                    </a:gs>
                    <a:gs pos="60001">
                      <a:srgbClr val="2E6792"/>
                    </a:gs>
                    <a:gs pos="71001">
                      <a:srgbClr val="3333CC"/>
                    </a:gs>
                    <a:gs pos="81000">
                      <a:srgbClr val="1170FF"/>
                    </a:gs>
                    <a:gs pos="100000">
                      <a:srgbClr val="006699"/>
                    </a:gs>
                  </a:gsLst>
                  <a:lin ang="54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Та й до моря </a:t>
            </a:r>
            <a:r>
              <a:rPr kumimoji="0" lang="uk-UA" sz="4000" b="1" i="0" u="none" strike="noStrike" normalizeH="0" baseline="0" dirty="0" err="1" smtClean="0">
                <a:ln w="1905">
                  <a:solidFill>
                    <a:srgbClr val="0070C0"/>
                  </a:solidFill>
                </a:ln>
                <a:gradFill>
                  <a:gsLst>
                    <a:gs pos="0">
                      <a:srgbClr val="3399FF"/>
                    </a:gs>
                    <a:gs pos="16000">
                      <a:srgbClr val="00CCCC"/>
                    </a:gs>
                    <a:gs pos="47000">
                      <a:srgbClr val="9999FF"/>
                    </a:gs>
                    <a:gs pos="60001">
                      <a:srgbClr val="2E6792"/>
                    </a:gs>
                    <a:gs pos="71001">
                      <a:srgbClr val="3333CC"/>
                    </a:gs>
                    <a:gs pos="81000">
                      <a:srgbClr val="1170FF"/>
                    </a:gs>
                    <a:gs pos="100000">
                      <a:srgbClr val="006699"/>
                    </a:gs>
                  </a:gsLst>
                  <a:lin ang="54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утіка</a:t>
            </a:r>
            <a:endParaRPr kumimoji="0" lang="uk-UA" sz="4000" b="1" i="0" u="none" strike="noStrike" normalizeH="0" baseline="0" dirty="0" smtClean="0">
              <a:ln w="1905">
                <a:solidFill>
                  <a:srgbClr val="0070C0"/>
                </a:solidFill>
              </a:ln>
              <a:gradFill>
                <a:gsLst>
                  <a:gs pos="0">
                    <a:srgbClr val="3399FF"/>
                  </a:gs>
                  <a:gs pos="16000">
                    <a:srgbClr val="00CCCC"/>
                  </a:gs>
                  <a:gs pos="47000">
                    <a:srgbClr val="9999FF"/>
                  </a:gs>
                  <a:gs pos="60001">
                    <a:srgbClr val="2E6792"/>
                  </a:gs>
                  <a:gs pos="71001">
                    <a:srgbClr val="3333CC"/>
                  </a:gs>
                  <a:gs pos="81000">
                    <a:srgbClr val="1170FF"/>
                  </a:gs>
                  <a:gs pos="100000">
                    <a:srgbClr val="006699"/>
                  </a:gs>
                </a:gsLst>
                <a:lin ang="5400000" scaled="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000" b="1" i="0" u="none" strike="noStrike" normalizeH="0" baseline="0" dirty="0" smtClean="0">
                <a:ln w="1905">
                  <a:solidFill>
                    <a:srgbClr val="0070C0"/>
                  </a:solidFill>
                </a:ln>
                <a:gradFill>
                  <a:gsLst>
                    <a:gs pos="0">
                      <a:srgbClr val="3399FF"/>
                    </a:gs>
                    <a:gs pos="16000">
                      <a:srgbClr val="00CCCC"/>
                    </a:gs>
                    <a:gs pos="47000">
                      <a:srgbClr val="9999FF"/>
                    </a:gs>
                    <a:gs pos="60001">
                      <a:srgbClr val="2E6792"/>
                    </a:gs>
                    <a:gs pos="71001">
                      <a:srgbClr val="3333CC"/>
                    </a:gs>
                    <a:gs pos="81000">
                      <a:srgbClr val="1170FF"/>
                    </a:gs>
                    <a:gs pos="100000">
                      <a:srgbClr val="006699"/>
                    </a:gs>
                  </a:gsLst>
                  <a:lin ang="54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Через лози по ярах.</a:t>
            </a:r>
            <a:r>
              <a:rPr kumimoji="0" lang="ru-RU" sz="4000" b="1" i="0" u="none" strike="noStrike" normalizeH="0" baseline="0" dirty="0" smtClean="0">
                <a:ln w="1905">
                  <a:solidFill>
                    <a:srgbClr val="0070C0"/>
                  </a:solidFill>
                </a:ln>
                <a:gradFill>
                  <a:gsLst>
                    <a:gs pos="0">
                      <a:srgbClr val="3399FF"/>
                    </a:gs>
                    <a:gs pos="16000">
                      <a:srgbClr val="00CCCC"/>
                    </a:gs>
                    <a:gs pos="47000">
                      <a:srgbClr val="9999FF"/>
                    </a:gs>
                    <a:gs pos="60001">
                      <a:srgbClr val="2E6792"/>
                    </a:gs>
                    <a:gs pos="71001">
                      <a:srgbClr val="3333CC"/>
                    </a:gs>
                    <a:gs pos="81000">
                      <a:srgbClr val="1170FF"/>
                    </a:gs>
                    <a:gs pos="100000">
                      <a:srgbClr val="006699"/>
                    </a:gs>
                  </a:gsLst>
                  <a:lin ang="54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000760" y="5000636"/>
            <a:ext cx="247054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5400" b="1" i="1" dirty="0">
                <a:ln w="1905">
                  <a:solidFill>
                    <a:srgbClr val="0070C0"/>
                  </a:solidFill>
                </a:ln>
                <a:gradFill>
                  <a:gsLst>
                    <a:gs pos="0">
                      <a:srgbClr val="3399FF"/>
                    </a:gs>
                    <a:gs pos="16000">
                      <a:srgbClr val="00CCCC"/>
                    </a:gs>
                    <a:gs pos="47000">
                      <a:srgbClr val="9999FF"/>
                    </a:gs>
                    <a:gs pos="60001">
                      <a:srgbClr val="2E6792"/>
                    </a:gs>
                    <a:gs pos="71001">
                      <a:srgbClr val="3333CC"/>
                    </a:gs>
                    <a:gs pos="81000">
                      <a:srgbClr val="1170FF"/>
                    </a:gs>
                    <a:gs pos="100000">
                      <a:srgbClr val="006699"/>
                    </a:gs>
                  </a:gsLst>
                  <a:lin ang="54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Джерело</a:t>
            </a:r>
            <a:endParaRPr lang="ru-RU" sz="5400" b="1" dirty="0">
              <a:ln w="1905">
                <a:solidFill>
                  <a:srgbClr val="0070C0"/>
                </a:solidFill>
              </a:ln>
              <a:gradFill>
                <a:gsLst>
                  <a:gs pos="0">
                    <a:srgbClr val="3399FF"/>
                  </a:gs>
                  <a:gs pos="16000">
                    <a:srgbClr val="00CCCC"/>
                  </a:gs>
                  <a:gs pos="47000">
                    <a:srgbClr val="9999FF"/>
                  </a:gs>
                  <a:gs pos="60001">
                    <a:srgbClr val="2E6792"/>
                  </a:gs>
                  <a:gs pos="71001">
                    <a:srgbClr val="3333CC"/>
                  </a:gs>
                  <a:gs pos="81000">
                    <a:srgbClr val="1170FF"/>
                  </a:gs>
                  <a:gs pos="100000">
                    <a:srgbClr val="006699"/>
                  </a:gs>
                </a:gsLst>
                <a:lin ang="5400000" scaled="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428604"/>
            <a:ext cx="3305191" cy="2786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images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36" y="2428868"/>
            <a:ext cx="3114690" cy="2867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4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43570" y="4143380"/>
            <a:ext cx="3305184" cy="242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Чайковский Петр Ильич - Времена Года. Зима. Декабрь. Святки [с сайта www.ololo.fm]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714348" y="600076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782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19726" y="2967335"/>
            <a:ext cx="6104556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 err="1" smtClean="0">
                <a:ln w="1905">
                  <a:solidFill>
                    <a:srgbClr val="0070C0"/>
                  </a:solidFill>
                </a:ln>
                <a:gradFill>
                  <a:gsLst>
                    <a:gs pos="0">
                      <a:srgbClr val="3399FF"/>
                    </a:gs>
                    <a:gs pos="16000">
                      <a:srgbClr val="00CCCC"/>
                    </a:gs>
                    <a:gs pos="47000">
                      <a:srgbClr val="9999FF"/>
                    </a:gs>
                    <a:gs pos="60001">
                      <a:srgbClr val="2E6792"/>
                    </a:gs>
                    <a:gs pos="71001">
                      <a:srgbClr val="3333CC"/>
                    </a:gs>
                    <a:gs pos="81000">
                      <a:srgbClr val="1170FF"/>
                    </a:gs>
                    <a:gs pos="100000">
                      <a:srgbClr val="006699"/>
                    </a:gs>
                  </a:gsLst>
                  <a:lin ang="5400000" scaled="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Переказ</a:t>
            </a:r>
            <a:endParaRPr lang="ru-RU" sz="6600" b="1" cap="none" spc="0" dirty="0" smtClean="0">
              <a:ln w="1905">
                <a:solidFill>
                  <a:srgbClr val="0070C0"/>
                </a:solidFill>
              </a:ln>
              <a:gradFill>
                <a:gsLst>
                  <a:gs pos="0">
                    <a:srgbClr val="3399FF"/>
                  </a:gs>
                  <a:gs pos="16000">
                    <a:srgbClr val="00CCCC"/>
                  </a:gs>
                  <a:gs pos="47000">
                    <a:srgbClr val="9999FF"/>
                  </a:gs>
                  <a:gs pos="60001">
                    <a:srgbClr val="2E6792"/>
                  </a:gs>
                  <a:gs pos="71001">
                    <a:srgbClr val="3333CC"/>
                  </a:gs>
                  <a:gs pos="81000">
                    <a:srgbClr val="1170FF"/>
                  </a:gs>
                  <a:gs pos="100000">
                    <a:srgbClr val="006699"/>
                  </a:gs>
                </a:gsLst>
                <a:lin ang="5400000" scaled="0"/>
              </a:gra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  <a:p>
            <a:pPr algn="ctr"/>
            <a:r>
              <a:rPr lang="uk-UA" sz="6600" b="1" dirty="0" smtClean="0">
                <a:ln w="1905">
                  <a:solidFill>
                    <a:srgbClr val="0070C0"/>
                  </a:solidFill>
                </a:ln>
                <a:gradFill>
                  <a:gsLst>
                    <a:gs pos="0">
                      <a:srgbClr val="3399FF"/>
                    </a:gs>
                    <a:gs pos="16000">
                      <a:srgbClr val="00CCCC"/>
                    </a:gs>
                    <a:gs pos="47000">
                      <a:srgbClr val="9999FF"/>
                    </a:gs>
                    <a:gs pos="60001">
                      <a:srgbClr val="2E6792"/>
                    </a:gs>
                    <a:gs pos="71001">
                      <a:srgbClr val="3333CC"/>
                    </a:gs>
                    <a:gs pos="81000">
                      <a:srgbClr val="1170FF"/>
                    </a:gs>
                    <a:gs pos="100000">
                      <a:srgbClr val="006699"/>
                    </a:gs>
                  </a:gsLst>
                  <a:lin ang="5400000" scaled="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Джерельце взимку</a:t>
            </a:r>
            <a:endParaRPr lang="ru-RU" sz="6600" b="1" cap="none" spc="0" dirty="0">
              <a:ln w="1905">
                <a:solidFill>
                  <a:srgbClr val="0070C0"/>
                </a:solidFill>
              </a:ln>
              <a:gradFill>
                <a:gsLst>
                  <a:gs pos="0">
                    <a:srgbClr val="3399FF"/>
                  </a:gs>
                  <a:gs pos="16000">
                    <a:srgbClr val="00CCCC"/>
                  </a:gs>
                  <a:gs pos="47000">
                    <a:srgbClr val="9999FF"/>
                  </a:gs>
                  <a:gs pos="60001">
                    <a:srgbClr val="2E6792"/>
                  </a:gs>
                  <a:gs pos="71001">
                    <a:srgbClr val="3333CC"/>
                  </a:gs>
                  <a:gs pos="81000">
                    <a:srgbClr val="1170FF"/>
                  </a:gs>
                  <a:gs pos="100000">
                    <a:srgbClr val="006699"/>
                  </a:gs>
                </a:gsLst>
                <a:lin ang="5400000" scaled="0"/>
              </a:gra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85720" y="446252"/>
            <a:ext cx="8572560" cy="609397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600" b="1" i="0" u="none" strike="noStrike" normalizeH="0" baseline="0" dirty="0" smtClean="0">
                <a:ln w="1905">
                  <a:solidFill>
                    <a:srgbClr val="0070C0"/>
                  </a:solidFill>
                </a:ln>
                <a:gradFill>
                  <a:gsLst>
                    <a:gs pos="0">
                      <a:srgbClr val="3399FF"/>
                    </a:gs>
                    <a:gs pos="16000">
                      <a:srgbClr val="00CCCC"/>
                    </a:gs>
                    <a:gs pos="47000">
                      <a:srgbClr val="9999FF"/>
                    </a:gs>
                    <a:gs pos="60001">
                      <a:srgbClr val="2E6792"/>
                    </a:gs>
                    <a:gs pos="71001">
                      <a:srgbClr val="3333CC"/>
                    </a:gs>
                    <a:gs pos="81000">
                      <a:srgbClr val="1170FF"/>
                    </a:gs>
                    <a:gs pos="100000">
                      <a:srgbClr val="006699"/>
                    </a:gs>
                  </a:gsLst>
                  <a:lin ang="54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Джерельце взимку</a:t>
            </a:r>
            <a:endParaRPr kumimoji="0" lang="ru-RU" sz="2600" b="1" i="0" u="none" strike="noStrike" normalizeH="0" baseline="0" dirty="0" smtClean="0">
              <a:ln w="1905">
                <a:solidFill>
                  <a:srgbClr val="0070C0"/>
                </a:solidFill>
              </a:ln>
              <a:gradFill>
                <a:gsLst>
                  <a:gs pos="0">
                    <a:srgbClr val="3399FF"/>
                  </a:gs>
                  <a:gs pos="16000">
                    <a:srgbClr val="00CCCC"/>
                  </a:gs>
                  <a:gs pos="47000">
                    <a:srgbClr val="9999FF"/>
                  </a:gs>
                  <a:gs pos="60001">
                    <a:srgbClr val="2E6792"/>
                  </a:gs>
                  <a:gs pos="71001">
                    <a:srgbClr val="3333CC"/>
                  </a:gs>
                  <a:gs pos="81000">
                    <a:srgbClr val="1170FF"/>
                  </a:gs>
                  <a:gs pos="100000">
                    <a:srgbClr val="006699"/>
                  </a:gs>
                </a:gsLst>
                <a:lin ang="5400000" scaled="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600" b="1" i="0" u="none" strike="noStrike" normalizeH="0" baseline="0" dirty="0" smtClean="0">
                <a:ln w="1905">
                  <a:solidFill>
                    <a:srgbClr val="0070C0"/>
                  </a:solidFill>
                </a:ln>
                <a:gradFill>
                  <a:gsLst>
                    <a:gs pos="0">
                      <a:srgbClr val="3399FF"/>
                    </a:gs>
                    <a:gs pos="16000">
                      <a:srgbClr val="00CCCC"/>
                    </a:gs>
                    <a:gs pos="47000">
                      <a:srgbClr val="9999FF"/>
                    </a:gs>
                    <a:gs pos="60001">
                      <a:srgbClr val="2E6792"/>
                    </a:gs>
                    <a:gs pos="71001">
                      <a:srgbClr val="3333CC"/>
                    </a:gs>
                    <a:gs pos="81000">
                      <a:srgbClr val="1170FF"/>
                    </a:gs>
                    <a:gs pos="100000">
                      <a:srgbClr val="006699"/>
                    </a:gs>
                  </a:gsLst>
                  <a:lin ang="54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	</a:t>
            </a:r>
            <a:r>
              <a:rPr kumimoji="0" lang="uk-UA" sz="2600" i="0" u="none" strike="noStrike" normalizeH="0" baseline="0" dirty="0" smtClean="0">
                <a:ln w="1905">
                  <a:solidFill>
                    <a:srgbClr val="0070C0"/>
                  </a:solidFill>
                </a:ln>
                <a:gradFill>
                  <a:gsLst>
                    <a:gs pos="0">
                      <a:srgbClr val="3399FF"/>
                    </a:gs>
                    <a:gs pos="16000">
                      <a:srgbClr val="00CCCC"/>
                    </a:gs>
                    <a:gs pos="47000">
                      <a:srgbClr val="9999FF"/>
                    </a:gs>
                    <a:gs pos="60001">
                      <a:srgbClr val="2E6792"/>
                    </a:gs>
                    <a:gs pos="71001">
                      <a:srgbClr val="3333CC"/>
                    </a:gs>
                    <a:gs pos="81000">
                      <a:srgbClr val="1170FF"/>
                    </a:gs>
                    <a:gs pos="100000">
                      <a:srgbClr val="006699"/>
                    </a:gs>
                  </a:gsLst>
                  <a:lin ang="54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казковій красі заснули бори та діброви. Глибокий зимовий спокій охопив природу.</a:t>
            </a:r>
            <a:endParaRPr kumimoji="0" lang="ru-RU" sz="2600" i="0" u="none" strike="noStrike" normalizeH="0" baseline="0" dirty="0" smtClean="0">
              <a:ln w="1905">
                <a:solidFill>
                  <a:srgbClr val="0070C0"/>
                </a:solidFill>
              </a:ln>
              <a:gradFill>
                <a:gsLst>
                  <a:gs pos="0">
                    <a:srgbClr val="3399FF"/>
                  </a:gs>
                  <a:gs pos="16000">
                    <a:srgbClr val="00CCCC"/>
                  </a:gs>
                  <a:gs pos="47000">
                    <a:srgbClr val="9999FF"/>
                  </a:gs>
                  <a:gs pos="60001">
                    <a:srgbClr val="2E6792"/>
                  </a:gs>
                  <a:gs pos="71001">
                    <a:srgbClr val="3333CC"/>
                  </a:gs>
                  <a:gs pos="81000">
                    <a:srgbClr val="1170FF"/>
                  </a:gs>
                  <a:gs pos="100000">
                    <a:srgbClr val="006699"/>
                  </a:gs>
                </a:gsLst>
                <a:lin ang="5400000" scaled="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600" i="0" u="none" strike="noStrike" normalizeH="0" baseline="0" dirty="0" smtClean="0">
                <a:ln w="1905">
                  <a:solidFill>
                    <a:srgbClr val="0070C0"/>
                  </a:solidFill>
                </a:ln>
                <a:gradFill>
                  <a:gsLst>
                    <a:gs pos="0">
                      <a:srgbClr val="3399FF"/>
                    </a:gs>
                    <a:gs pos="16000">
                      <a:srgbClr val="00CCCC"/>
                    </a:gs>
                    <a:gs pos="47000">
                      <a:srgbClr val="9999FF"/>
                    </a:gs>
                    <a:gs pos="60001">
                      <a:srgbClr val="2E6792"/>
                    </a:gs>
                    <a:gs pos="71001">
                      <a:srgbClr val="3333CC"/>
                    </a:gs>
                    <a:gs pos="81000">
                      <a:srgbClr val="1170FF"/>
                    </a:gs>
                    <a:gs pos="100000">
                      <a:srgbClr val="006699"/>
                    </a:gs>
                  </a:gsLst>
                  <a:lin ang="54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 що це? У морозяній тиші лісу чути якісь дивні звуки: то кришталевий дзвін, то тихе булькання. У глухому куточку засніженого лісу, серед острівця зелено-сріблястих ялин, дзвенить незамерзле джерельце. Клубочиться хмаринка пари, а над нею на голих гілках дерев, що нахилились до води, дрімають рябчики – гріються.</a:t>
            </a:r>
            <a:endParaRPr kumimoji="0" lang="ru-RU" sz="2600" i="0" u="none" strike="noStrike" normalizeH="0" baseline="0" dirty="0" smtClean="0">
              <a:ln w="1905">
                <a:solidFill>
                  <a:srgbClr val="0070C0"/>
                </a:solidFill>
              </a:ln>
              <a:gradFill>
                <a:gsLst>
                  <a:gs pos="0">
                    <a:srgbClr val="3399FF"/>
                  </a:gs>
                  <a:gs pos="16000">
                    <a:srgbClr val="00CCCC"/>
                  </a:gs>
                  <a:gs pos="47000">
                    <a:srgbClr val="9999FF"/>
                  </a:gs>
                  <a:gs pos="60001">
                    <a:srgbClr val="2E6792"/>
                  </a:gs>
                  <a:gs pos="71001">
                    <a:srgbClr val="3333CC"/>
                  </a:gs>
                  <a:gs pos="81000">
                    <a:srgbClr val="1170FF"/>
                  </a:gs>
                  <a:gs pos="100000">
                    <a:srgbClr val="006699"/>
                  </a:gs>
                </a:gsLst>
                <a:lin ang="5400000" scaled="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600" i="0" u="none" strike="noStrike" normalizeH="0" baseline="0" dirty="0" smtClean="0">
                <a:ln w="1905">
                  <a:solidFill>
                    <a:srgbClr val="0070C0"/>
                  </a:solidFill>
                </a:ln>
                <a:gradFill>
                  <a:gsLst>
                    <a:gs pos="0">
                      <a:srgbClr val="3399FF"/>
                    </a:gs>
                    <a:gs pos="16000">
                      <a:srgbClr val="00CCCC"/>
                    </a:gs>
                    <a:gs pos="47000">
                      <a:srgbClr val="9999FF"/>
                    </a:gs>
                    <a:gs pos="60001">
                      <a:srgbClr val="2E6792"/>
                    </a:gs>
                    <a:gs pos="71001">
                      <a:srgbClr val="3333CC"/>
                    </a:gs>
                    <a:gs pos="81000">
                      <a:srgbClr val="1170FF"/>
                    </a:gs>
                    <a:gs pos="100000">
                      <a:srgbClr val="006699"/>
                    </a:gs>
                  </a:gsLst>
                  <a:lin ang="54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Такі джерельця не замерзають і в люті морози. Вода пробивається через шар землі й на морозі здається теплою. Часто біля таких місць узимку збираються всі мешканці лісу не тільки напитися, а й погрітися. А навколо панує холод, усюди лежить сніг. Під міцною кригою застигли річки та озера.</a:t>
            </a:r>
            <a:endParaRPr kumimoji="0" lang="uk-UA" sz="2600" i="0" u="none" strike="noStrike" normalizeH="0" baseline="0" dirty="0" smtClean="0">
              <a:ln w="1905">
                <a:solidFill>
                  <a:srgbClr val="0070C0"/>
                </a:solidFill>
              </a:ln>
              <a:gradFill>
                <a:gsLst>
                  <a:gs pos="0">
                    <a:srgbClr val="3399FF"/>
                  </a:gs>
                  <a:gs pos="16000">
                    <a:srgbClr val="00CCCC"/>
                  </a:gs>
                  <a:gs pos="47000">
                    <a:srgbClr val="9999FF"/>
                  </a:gs>
                  <a:gs pos="60001">
                    <a:srgbClr val="2E6792"/>
                  </a:gs>
                  <a:gs pos="71001">
                    <a:srgbClr val="3333CC"/>
                  </a:gs>
                  <a:gs pos="81000">
                    <a:srgbClr val="1170FF"/>
                  </a:gs>
                  <a:gs pos="100000">
                    <a:srgbClr val="006699"/>
                  </a:gs>
                </a:gsLst>
                <a:lin ang="5400000" scaled="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6793" y="2643182"/>
            <a:ext cx="77342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глибокий зимовий спокій охопив природу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6793" y="3286124"/>
            <a:ext cx="33986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 морозяній тиші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48091" y="3272853"/>
            <a:ext cx="37625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кришталевий дзвін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5355" y="3915795"/>
            <a:ext cx="44251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зелено-сріблясті ялини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67387" y="3929066"/>
            <a:ext cx="40623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дзвенить джерельце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5355" y="4558737"/>
            <a:ext cx="53748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клубочиться хмаринка пари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5355" y="5201679"/>
            <a:ext cx="67473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вода </a:t>
            </a:r>
            <a:r>
              <a:rPr lang="ru-RU" sz="32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пробивається</a:t>
            </a:r>
            <a:r>
              <a:rPr lang="ru-RU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через шар </a:t>
            </a:r>
            <a:r>
              <a:rPr lang="ru-RU" sz="32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землі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5355" y="5831350"/>
            <a:ext cx="23537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панує холод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39009" y="5844621"/>
            <a:ext cx="46858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застигли річки та озера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0034" y="285728"/>
            <a:ext cx="707424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sz="2800" b="1" dirty="0" smtClean="0">
                <a:ln w="1905">
                  <a:solidFill>
                    <a:srgbClr val="0070C0"/>
                  </a:solidFill>
                </a:ln>
                <a:gradFill>
                  <a:gsLst>
                    <a:gs pos="0">
                      <a:srgbClr val="3399FF"/>
                    </a:gs>
                    <a:gs pos="16000">
                      <a:srgbClr val="00CCCC"/>
                    </a:gs>
                    <a:gs pos="47000">
                      <a:srgbClr val="9999FF"/>
                    </a:gs>
                    <a:gs pos="60001">
                      <a:srgbClr val="2E6792"/>
                    </a:gs>
                    <a:gs pos="71001">
                      <a:srgbClr val="3333CC"/>
                    </a:gs>
                    <a:gs pos="81000">
                      <a:srgbClr val="1170FF"/>
                    </a:gs>
                    <a:gs pos="100000">
                      <a:srgbClr val="006699"/>
                    </a:gs>
                  </a:gsLst>
                  <a:lin ang="5400000" scaled="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ea typeface="Times New Roman"/>
              </a:rPr>
              <a:t>Поясніть, як ви розумієте слова і вислови:</a:t>
            </a:r>
            <a:endParaRPr lang="ru-RU" sz="2800" b="1" dirty="0">
              <a:ln w="1905">
                <a:solidFill>
                  <a:srgbClr val="0070C0"/>
                </a:solidFill>
              </a:ln>
              <a:gradFill>
                <a:gsLst>
                  <a:gs pos="0">
                    <a:srgbClr val="3399FF"/>
                  </a:gs>
                  <a:gs pos="16000">
                    <a:srgbClr val="00CCCC"/>
                  </a:gs>
                  <a:gs pos="47000">
                    <a:srgbClr val="9999FF"/>
                  </a:gs>
                  <a:gs pos="60001">
                    <a:srgbClr val="2E6792"/>
                  </a:gs>
                  <a:gs pos="71001">
                    <a:srgbClr val="3333CC"/>
                  </a:gs>
                  <a:gs pos="81000">
                    <a:srgbClr val="1170FF"/>
                  </a:gs>
                  <a:gs pos="100000">
                    <a:srgbClr val="006699"/>
                  </a:gs>
                </a:gsLst>
                <a:lin ang="5400000" scaled="0"/>
              </a:gra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643306" y="1428736"/>
            <a:ext cx="13003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ln w="10541" cmpd="sng">
                  <a:solidFill>
                    <a:srgbClr val="0070C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sz="3600" b="1" dirty="0">
              <a:ln w="10541" cmpd="sng">
                <a:solidFill>
                  <a:srgbClr val="0070C0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786058"/>
            <a:ext cx="871543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600" dirty="0" smtClean="0">
                <a:ln w="1905">
                  <a:solidFill>
                    <a:srgbClr val="0070C0"/>
                  </a:solidFill>
                </a:ln>
                <a:gradFill>
                  <a:gsLst>
                    <a:gs pos="0">
                      <a:srgbClr val="3399FF"/>
                    </a:gs>
                    <a:gs pos="16000">
                      <a:srgbClr val="00CCCC"/>
                    </a:gs>
                    <a:gs pos="47000">
                      <a:srgbClr val="9999FF"/>
                    </a:gs>
                    <a:gs pos="60001">
                      <a:srgbClr val="2E6792"/>
                    </a:gs>
                    <a:gs pos="71001">
                      <a:srgbClr val="3333CC"/>
                    </a:gs>
                    <a:gs pos="81000">
                      <a:srgbClr val="1170FF"/>
                    </a:gs>
                    <a:gs pos="100000">
                      <a:srgbClr val="006699"/>
                    </a:gs>
                  </a:gsLst>
                  <a:lin ang="54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У </a:t>
            </a:r>
            <a:r>
              <a:rPr lang="uk-UA" sz="2600" dirty="0">
                <a:ln w="1905">
                  <a:solidFill>
                    <a:srgbClr val="0070C0"/>
                  </a:solidFill>
                </a:ln>
                <a:gradFill>
                  <a:gsLst>
                    <a:gs pos="0">
                      <a:srgbClr val="3399FF"/>
                    </a:gs>
                    <a:gs pos="16000">
                      <a:srgbClr val="00CCCC"/>
                    </a:gs>
                    <a:gs pos="47000">
                      <a:srgbClr val="9999FF"/>
                    </a:gs>
                    <a:gs pos="60001">
                      <a:srgbClr val="2E6792"/>
                    </a:gs>
                    <a:gs pos="71001">
                      <a:srgbClr val="3333CC"/>
                    </a:gs>
                    <a:gs pos="81000">
                      <a:srgbClr val="1170FF"/>
                    </a:gs>
                    <a:gs pos="100000">
                      <a:srgbClr val="006699"/>
                    </a:gs>
                  </a:gsLst>
                  <a:lin ang="54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казковій красі заснули бори та діброви. Глибокий зимовий спокій охопив природу.</a:t>
            </a:r>
            <a:endParaRPr lang="ru-RU" sz="3600" b="1" dirty="0">
              <a:ln w="10541" cmpd="sng">
                <a:solidFill>
                  <a:srgbClr val="0070C0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2714620"/>
            <a:ext cx="35611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ln w="10541" cmpd="sng">
                  <a:solidFill>
                    <a:srgbClr val="0070C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1. Зимова казка.</a:t>
            </a:r>
            <a:endParaRPr lang="ru-RU" sz="3600" b="1" dirty="0">
              <a:ln w="10541" cmpd="sng">
                <a:solidFill>
                  <a:srgbClr val="0070C0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3214686"/>
            <a:ext cx="842968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600" i="0" u="none" strike="noStrike" normalizeH="0" baseline="0" dirty="0" smtClean="0">
                <a:ln w="1905">
                  <a:solidFill>
                    <a:srgbClr val="0070C0"/>
                  </a:solidFill>
                </a:ln>
                <a:gradFill>
                  <a:gsLst>
                    <a:gs pos="0">
                      <a:srgbClr val="3399FF"/>
                    </a:gs>
                    <a:gs pos="16000">
                      <a:srgbClr val="00CCCC"/>
                    </a:gs>
                    <a:gs pos="47000">
                      <a:srgbClr val="9999FF"/>
                    </a:gs>
                    <a:gs pos="60001">
                      <a:srgbClr val="2E6792"/>
                    </a:gs>
                    <a:gs pos="71001">
                      <a:srgbClr val="3333CC"/>
                    </a:gs>
                    <a:gs pos="81000">
                      <a:srgbClr val="1170FF"/>
                    </a:gs>
                    <a:gs pos="100000">
                      <a:srgbClr val="006699"/>
                    </a:gs>
                  </a:gsLst>
                  <a:lin ang="54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 що це? У морозяній тиші лісу чути якісь дивні звуки: то кришталевий дзвін, то тихе булькання. У глухому куточку засніженого лісу, серед острівця зелено-сріблястих ялин, дзвенить незамерзле джерельце. Клубочиться хмаринка пари, а над нею на голих гілках дерев, що нахилились до води, дрімають рябчики – гріються.</a:t>
            </a:r>
            <a:endParaRPr kumimoji="0" lang="ru-RU" sz="2600" i="0" u="none" strike="noStrike" normalizeH="0" baseline="0" dirty="0" smtClean="0">
              <a:ln w="1905">
                <a:solidFill>
                  <a:srgbClr val="0070C0"/>
                </a:solidFill>
              </a:ln>
              <a:gradFill>
                <a:gsLst>
                  <a:gs pos="0">
                    <a:srgbClr val="3399FF"/>
                  </a:gs>
                  <a:gs pos="16000">
                    <a:srgbClr val="00CCCC"/>
                  </a:gs>
                  <a:gs pos="47000">
                    <a:srgbClr val="9999FF"/>
                  </a:gs>
                  <a:gs pos="60001">
                    <a:srgbClr val="2E6792"/>
                  </a:gs>
                  <a:gs pos="71001">
                    <a:srgbClr val="3333CC"/>
                  </a:gs>
                  <a:gs pos="81000">
                    <a:srgbClr val="1170FF"/>
                  </a:gs>
                  <a:gs pos="100000">
                    <a:srgbClr val="006699"/>
                  </a:gs>
                </a:gsLst>
                <a:lin ang="5400000" scaled="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3286124"/>
            <a:ext cx="32883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ln w="10541" cmpd="sng">
                  <a:solidFill>
                    <a:srgbClr val="0070C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2. Дивні звуки.</a:t>
            </a:r>
            <a:endParaRPr lang="ru-RU" sz="3600" b="1" dirty="0">
              <a:ln w="10541" cmpd="sng">
                <a:solidFill>
                  <a:srgbClr val="0070C0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4041844"/>
            <a:ext cx="857256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600" i="0" u="none" strike="noStrike" normalizeH="0" baseline="0" dirty="0" smtClean="0">
                <a:ln w="1905">
                  <a:solidFill>
                    <a:srgbClr val="0070C0"/>
                  </a:solidFill>
                </a:ln>
                <a:gradFill>
                  <a:gsLst>
                    <a:gs pos="0">
                      <a:srgbClr val="3399FF"/>
                    </a:gs>
                    <a:gs pos="16000">
                      <a:srgbClr val="00CCCC"/>
                    </a:gs>
                    <a:gs pos="47000">
                      <a:srgbClr val="9999FF"/>
                    </a:gs>
                    <a:gs pos="60001">
                      <a:srgbClr val="2E6792"/>
                    </a:gs>
                    <a:gs pos="71001">
                      <a:srgbClr val="3333CC"/>
                    </a:gs>
                    <a:gs pos="81000">
                      <a:srgbClr val="1170FF"/>
                    </a:gs>
                    <a:gs pos="100000">
                      <a:srgbClr val="006699"/>
                    </a:gs>
                  </a:gsLst>
                  <a:lin ang="54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Такі джерельця не замерзають і в люті морози. Вода пробивається через шар землі й на морозі здається теплою. Часто біля таких місць узимку збираються всі мешканці лісу не тільки напитися, а й погрітися. А навколо панує холод, усюди лежить сніг. Під міцною кригою застигли річки та озера.</a:t>
            </a:r>
            <a:endParaRPr kumimoji="0" lang="uk-UA" sz="2600" i="0" u="none" strike="noStrike" normalizeH="0" baseline="0" dirty="0" smtClean="0">
              <a:ln w="1905">
                <a:solidFill>
                  <a:srgbClr val="0070C0"/>
                </a:solidFill>
              </a:ln>
              <a:gradFill>
                <a:gsLst>
                  <a:gs pos="0">
                    <a:srgbClr val="3399FF"/>
                  </a:gs>
                  <a:gs pos="16000">
                    <a:srgbClr val="00CCCC"/>
                  </a:gs>
                  <a:gs pos="47000">
                    <a:srgbClr val="9999FF"/>
                  </a:gs>
                  <a:gs pos="60001">
                    <a:srgbClr val="2E6792"/>
                  </a:gs>
                  <a:gs pos="71001">
                    <a:srgbClr val="3333CC"/>
                  </a:gs>
                  <a:gs pos="81000">
                    <a:srgbClr val="1170FF"/>
                  </a:gs>
                  <a:gs pos="100000">
                    <a:srgbClr val="006699"/>
                  </a:gs>
                </a:gsLst>
                <a:lin ang="5400000" scaled="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3925677"/>
            <a:ext cx="40690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ln w="10541" cmpd="sng">
                  <a:solidFill>
                    <a:srgbClr val="0070C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3. Біля джерельця.</a:t>
            </a:r>
            <a:endParaRPr lang="ru-RU" sz="3600" b="1" dirty="0">
              <a:ln w="10541" cmpd="sng">
                <a:solidFill>
                  <a:srgbClr val="0070C0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4" grpId="1"/>
      <p:bldP spid="5" grpId="0"/>
      <p:bldP spid="6" grpId="0"/>
      <p:bldP spid="6" grpId="1"/>
      <p:bldP spid="7" grpId="0"/>
      <p:bldP spid="8" grpId="0"/>
      <p:bldP spid="8" grpId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643182"/>
            <a:ext cx="26388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ln w="10541" cmpd="sng">
                  <a:solidFill>
                    <a:srgbClr val="0070C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Дзюрчить –</a:t>
            </a:r>
            <a:endParaRPr lang="ru-RU" sz="3600" b="1" dirty="0">
              <a:ln w="10541" cmpd="sng">
                <a:solidFill>
                  <a:srgbClr val="0070C0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43241" y="2657299"/>
            <a:ext cx="55007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 smtClean="0">
                <a:ln w="10541" cmpd="sng">
                  <a:solidFill>
                    <a:srgbClr val="0070C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витікає, співає, виспівує, дзвенить.</a:t>
            </a:r>
            <a:endParaRPr lang="ru-RU" sz="3600" b="1" dirty="0">
              <a:ln w="10541" cmpd="sng">
                <a:solidFill>
                  <a:srgbClr val="0070C0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8329" y="3782801"/>
            <a:ext cx="18662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>
                <a:ln w="10541" cmpd="sng">
                  <a:solidFill>
                    <a:srgbClr val="0070C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3600" b="1" dirty="0" smtClean="0">
                <a:ln w="10541" cmpd="sng">
                  <a:solidFill>
                    <a:srgbClr val="0070C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пить –</a:t>
            </a:r>
            <a:endParaRPr lang="ru-RU" sz="3600" b="1" dirty="0">
              <a:ln w="10541" cmpd="sng">
                <a:solidFill>
                  <a:srgbClr val="0070C0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57422" y="3786190"/>
            <a:ext cx="29034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ln w="10541" cmpd="sng">
                  <a:solidFill>
                    <a:srgbClr val="0070C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дрімає,  мріє.</a:t>
            </a:r>
            <a:endParaRPr lang="ru-RU" sz="3600" b="1" dirty="0">
              <a:ln w="10541" cmpd="sng">
                <a:solidFill>
                  <a:srgbClr val="0070C0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4643446"/>
            <a:ext cx="27059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>
                <a:ln w="10541" cmpd="sng">
                  <a:solidFill>
                    <a:srgbClr val="0070C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3600" b="1" dirty="0" smtClean="0">
                <a:ln w="10541" cmpd="sng">
                  <a:solidFill>
                    <a:srgbClr val="0070C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ешканці –</a:t>
            </a:r>
            <a:endParaRPr lang="ru-RU" sz="3600" b="1" dirty="0">
              <a:ln w="10541" cmpd="sng">
                <a:solidFill>
                  <a:srgbClr val="0070C0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28926" y="4643446"/>
            <a:ext cx="60397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ln w="10541" cmpd="sng">
                  <a:solidFill>
                    <a:srgbClr val="0070C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тварини, брати наші менші.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000232" y="1428736"/>
            <a:ext cx="502406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sz="3200" b="1" dirty="0" smtClean="0">
                <a:ln w="1905">
                  <a:solidFill>
                    <a:srgbClr val="0070C0"/>
                  </a:solidFill>
                </a:ln>
                <a:gradFill>
                  <a:gsLst>
                    <a:gs pos="0">
                      <a:srgbClr val="3399FF"/>
                    </a:gs>
                    <a:gs pos="16000">
                      <a:srgbClr val="00CCCC"/>
                    </a:gs>
                    <a:gs pos="47000">
                      <a:srgbClr val="9999FF"/>
                    </a:gs>
                    <a:gs pos="60001">
                      <a:srgbClr val="2E6792"/>
                    </a:gs>
                    <a:gs pos="71001">
                      <a:srgbClr val="3333CC"/>
                    </a:gs>
                    <a:gs pos="81000">
                      <a:srgbClr val="1170FF"/>
                    </a:gs>
                    <a:gs pos="100000">
                      <a:srgbClr val="006699"/>
                    </a:gs>
                  </a:gsLst>
                  <a:lin ang="5400000" scaled="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Доберіть синоніми до слів:</a:t>
            </a:r>
            <a:endParaRPr lang="ru-RU" sz="3200" b="1" dirty="0">
              <a:ln w="1905">
                <a:solidFill>
                  <a:srgbClr val="0070C0"/>
                </a:solidFill>
              </a:ln>
              <a:gradFill>
                <a:gsLst>
                  <a:gs pos="0">
                    <a:srgbClr val="3399FF"/>
                  </a:gs>
                  <a:gs pos="16000">
                    <a:srgbClr val="00CCCC"/>
                  </a:gs>
                  <a:gs pos="47000">
                    <a:srgbClr val="9999FF"/>
                  </a:gs>
                  <a:gs pos="60001">
                    <a:srgbClr val="2E6792"/>
                  </a:gs>
                  <a:gs pos="71001">
                    <a:srgbClr val="3333CC"/>
                  </a:gs>
                  <a:gs pos="81000">
                    <a:srgbClr val="1170FF"/>
                  </a:gs>
                  <a:gs pos="100000">
                    <a:srgbClr val="006699"/>
                  </a:gs>
                </a:gsLst>
                <a:lin ang="5400000" scaled="0"/>
              </a:gra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85720" y="446252"/>
            <a:ext cx="8572560" cy="609397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600" b="1" i="0" u="none" strike="noStrike" normalizeH="0" baseline="0" dirty="0" smtClean="0">
                <a:ln w="1905">
                  <a:solidFill>
                    <a:srgbClr val="0070C0"/>
                  </a:solidFill>
                </a:ln>
                <a:gradFill>
                  <a:gsLst>
                    <a:gs pos="0">
                      <a:srgbClr val="3399FF"/>
                    </a:gs>
                    <a:gs pos="16000">
                      <a:srgbClr val="00CCCC"/>
                    </a:gs>
                    <a:gs pos="47000">
                      <a:srgbClr val="9999FF"/>
                    </a:gs>
                    <a:gs pos="60001">
                      <a:srgbClr val="2E6792"/>
                    </a:gs>
                    <a:gs pos="71001">
                      <a:srgbClr val="3333CC"/>
                    </a:gs>
                    <a:gs pos="81000">
                      <a:srgbClr val="1170FF"/>
                    </a:gs>
                    <a:gs pos="100000">
                      <a:srgbClr val="006699"/>
                    </a:gs>
                  </a:gsLst>
                  <a:lin ang="54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Джерельце взимку</a:t>
            </a:r>
            <a:endParaRPr kumimoji="0" lang="ru-RU" sz="2600" b="1" i="0" u="none" strike="noStrike" normalizeH="0" baseline="0" dirty="0" smtClean="0">
              <a:ln w="1905">
                <a:solidFill>
                  <a:srgbClr val="0070C0"/>
                </a:solidFill>
              </a:ln>
              <a:gradFill>
                <a:gsLst>
                  <a:gs pos="0">
                    <a:srgbClr val="3399FF"/>
                  </a:gs>
                  <a:gs pos="16000">
                    <a:srgbClr val="00CCCC"/>
                  </a:gs>
                  <a:gs pos="47000">
                    <a:srgbClr val="9999FF"/>
                  </a:gs>
                  <a:gs pos="60001">
                    <a:srgbClr val="2E6792"/>
                  </a:gs>
                  <a:gs pos="71001">
                    <a:srgbClr val="3333CC"/>
                  </a:gs>
                  <a:gs pos="81000">
                    <a:srgbClr val="1170FF"/>
                  </a:gs>
                  <a:gs pos="100000">
                    <a:srgbClr val="006699"/>
                  </a:gs>
                </a:gsLst>
                <a:lin ang="5400000" scaled="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600" b="1" i="0" u="none" strike="noStrike" normalizeH="0" baseline="0" dirty="0" smtClean="0">
                <a:ln w="1905">
                  <a:solidFill>
                    <a:srgbClr val="0070C0"/>
                  </a:solidFill>
                </a:ln>
                <a:gradFill>
                  <a:gsLst>
                    <a:gs pos="0">
                      <a:srgbClr val="3399FF"/>
                    </a:gs>
                    <a:gs pos="16000">
                      <a:srgbClr val="00CCCC"/>
                    </a:gs>
                    <a:gs pos="47000">
                      <a:srgbClr val="9999FF"/>
                    </a:gs>
                    <a:gs pos="60001">
                      <a:srgbClr val="2E6792"/>
                    </a:gs>
                    <a:gs pos="71001">
                      <a:srgbClr val="3333CC"/>
                    </a:gs>
                    <a:gs pos="81000">
                      <a:srgbClr val="1170FF"/>
                    </a:gs>
                    <a:gs pos="100000">
                      <a:srgbClr val="006699"/>
                    </a:gs>
                  </a:gsLst>
                  <a:lin ang="54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	</a:t>
            </a:r>
            <a:r>
              <a:rPr kumimoji="0" lang="uk-UA" sz="2600" i="0" u="none" strike="noStrike" normalizeH="0" baseline="0" dirty="0" smtClean="0">
                <a:ln w="1905">
                  <a:solidFill>
                    <a:srgbClr val="0070C0"/>
                  </a:solidFill>
                </a:ln>
                <a:gradFill>
                  <a:gsLst>
                    <a:gs pos="0">
                      <a:srgbClr val="3399FF"/>
                    </a:gs>
                    <a:gs pos="16000">
                      <a:srgbClr val="00CCCC"/>
                    </a:gs>
                    <a:gs pos="47000">
                      <a:srgbClr val="9999FF"/>
                    </a:gs>
                    <a:gs pos="60001">
                      <a:srgbClr val="2E6792"/>
                    </a:gs>
                    <a:gs pos="71001">
                      <a:srgbClr val="3333CC"/>
                    </a:gs>
                    <a:gs pos="81000">
                      <a:srgbClr val="1170FF"/>
                    </a:gs>
                    <a:gs pos="100000">
                      <a:srgbClr val="006699"/>
                    </a:gs>
                  </a:gsLst>
                  <a:lin ang="54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казковій красі заснули бори та діброви. Глибокий зимовий спокій охопив природу.</a:t>
            </a:r>
            <a:endParaRPr kumimoji="0" lang="ru-RU" sz="2600" i="0" u="none" strike="noStrike" normalizeH="0" baseline="0" dirty="0" smtClean="0">
              <a:ln w="1905">
                <a:solidFill>
                  <a:srgbClr val="0070C0"/>
                </a:solidFill>
              </a:ln>
              <a:gradFill>
                <a:gsLst>
                  <a:gs pos="0">
                    <a:srgbClr val="3399FF"/>
                  </a:gs>
                  <a:gs pos="16000">
                    <a:srgbClr val="00CCCC"/>
                  </a:gs>
                  <a:gs pos="47000">
                    <a:srgbClr val="9999FF"/>
                  </a:gs>
                  <a:gs pos="60001">
                    <a:srgbClr val="2E6792"/>
                  </a:gs>
                  <a:gs pos="71001">
                    <a:srgbClr val="3333CC"/>
                  </a:gs>
                  <a:gs pos="81000">
                    <a:srgbClr val="1170FF"/>
                  </a:gs>
                  <a:gs pos="100000">
                    <a:srgbClr val="006699"/>
                  </a:gs>
                </a:gsLst>
                <a:lin ang="5400000" scaled="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600" i="0" u="none" strike="noStrike" normalizeH="0" baseline="0" dirty="0" smtClean="0">
                <a:ln w="1905">
                  <a:solidFill>
                    <a:srgbClr val="0070C0"/>
                  </a:solidFill>
                </a:ln>
                <a:gradFill>
                  <a:gsLst>
                    <a:gs pos="0">
                      <a:srgbClr val="3399FF"/>
                    </a:gs>
                    <a:gs pos="16000">
                      <a:srgbClr val="00CCCC"/>
                    </a:gs>
                    <a:gs pos="47000">
                      <a:srgbClr val="9999FF"/>
                    </a:gs>
                    <a:gs pos="60001">
                      <a:srgbClr val="2E6792"/>
                    </a:gs>
                    <a:gs pos="71001">
                      <a:srgbClr val="3333CC"/>
                    </a:gs>
                    <a:gs pos="81000">
                      <a:srgbClr val="1170FF"/>
                    </a:gs>
                    <a:gs pos="100000">
                      <a:srgbClr val="006699"/>
                    </a:gs>
                  </a:gsLst>
                  <a:lin ang="54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 що це? У морозяній тиші лісу чути якісь дивні звуки: то кришталевий дзвін, то тихе булькання. У глухому куточку засніженого лісу, серед острівця зелено-сріблястих ялин, дзвенить незамерзле джерельце. Клубочиться хмаринка пари, а над нею на голих гілках дерев, що нахилились до води, дрімають рябчики – гріються.</a:t>
            </a:r>
            <a:endParaRPr kumimoji="0" lang="ru-RU" sz="2600" i="0" u="none" strike="noStrike" normalizeH="0" baseline="0" dirty="0" smtClean="0">
              <a:ln w="1905">
                <a:solidFill>
                  <a:srgbClr val="0070C0"/>
                </a:solidFill>
              </a:ln>
              <a:gradFill>
                <a:gsLst>
                  <a:gs pos="0">
                    <a:srgbClr val="3399FF"/>
                  </a:gs>
                  <a:gs pos="16000">
                    <a:srgbClr val="00CCCC"/>
                  </a:gs>
                  <a:gs pos="47000">
                    <a:srgbClr val="9999FF"/>
                  </a:gs>
                  <a:gs pos="60001">
                    <a:srgbClr val="2E6792"/>
                  </a:gs>
                  <a:gs pos="71001">
                    <a:srgbClr val="3333CC"/>
                  </a:gs>
                  <a:gs pos="81000">
                    <a:srgbClr val="1170FF"/>
                  </a:gs>
                  <a:gs pos="100000">
                    <a:srgbClr val="006699"/>
                  </a:gs>
                </a:gsLst>
                <a:lin ang="5400000" scaled="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600" i="0" u="none" strike="noStrike" normalizeH="0" baseline="0" dirty="0" smtClean="0">
                <a:ln w="1905">
                  <a:solidFill>
                    <a:srgbClr val="0070C0"/>
                  </a:solidFill>
                </a:ln>
                <a:gradFill>
                  <a:gsLst>
                    <a:gs pos="0">
                      <a:srgbClr val="3399FF"/>
                    </a:gs>
                    <a:gs pos="16000">
                      <a:srgbClr val="00CCCC"/>
                    </a:gs>
                    <a:gs pos="47000">
                      <a:srgbClr val="9999FF"/>
                    </a:gs>
                    <a:gs pos="60001">
                      <a:srgbClr val="2E6792"/>
                    </a:gs>
                    <a:gs pos="71001">
                      <a:srgbClr val="3333CC"/>
                    </a:gs>
                    <a:gs pos="81000">
                      <a:srgbClr val="1170FF"/>
                    </a:gs>
                    <a:gs pos="100000">
                      <a:srgbClr val="006699"/>
                    </a:gs>
                  </a:gsLst>
                  <a:lin ang="54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Такі джерельця не замерзають і в люті морози. Вода пробивається через шар землі й на морозі здається теплою. Часто біля таких місць узимку збираються всі мешканці лісу не тільки напитися, а й погрітися. А навколо панує холод, усюди лежить сніг. Під міцною кригою застигли річки та озера.</a:t>
            </a:r>
            <a:endParaRPr kumimoji="0" lang="uk-UA" sz="2600" i="0" u="none" strike="noStrike" normalizeH="0" baseline="0" dirty="0" smtClean="0">
              <a:ln w="1905">
                <a:solidFill>
                  <a:srgbClr val="0070C0"/>
                </a:solidFill>
              </a:ln>
              <a:gradFill>
                <a:gsLst>
                  <a:gs pos="0">
                    <a:srgbClr val="3399FF"/>
                  </a:gs>
                  <a:gs pos="16000">
                    <a:srgbClr val="00CCCC"/>
                  </a:gs>
                  <a:gs pos="47000">
                    <a:srgbClr val="9999FF"/>
                  </a:gs>
                  <a:gs pos="60001">
                    <a:srgbClr val="2E6792"/>
                  </a:gs>
                  <a:gs pos="71001">
                    <a:srgbClr val="3333CC"/>
                  </a:gs>
                  <a:gs pos="81000">
                    <a:srgbClr val="1170FF"/>
                  </a:gs>
                  <a:gs pos="100000">
                    <a:srgbClr val="006699"/>
                  </a:gs>
                </a:gsLst>
                <a:lin ang="5400000" scaled="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78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Тема78</Template>
  <TotalTime>72</TotalTime>
  <Words>335</Words>
  <Application>Microsoft Office PowerPoint</Application>
  <PresentationFormat>Экран (4:3)</PresentationFormat>
  <Paragraphs>46</Paragraphs>
  <Slides>10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Тема78</vt:lpstr>
      <vt:lpstr>Написання  письмового переказу «Джерельце взимку»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Написання  письмового переказу «Джерельце взимку»</dc:title>
  <dc:creator>Elizaveta Ivanovna</dc:creator>
  <cp:lastModifiedBy>Elizaveta Ivanovna</cp:lastModifiedBy>
  <cp:revision>11</cp:revision>
  <dcterms:created xsi:type="dcterms:W3CDTF">2014-12-13T16:00:27Z</dcterms:created>
  <dcterms:modified xsi:type="dcterms:W3CDTF">2014-12-14T12:43:27Z</dcterms:modified>
</cp:coreProperties>
</file>