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58" r:id="rId4"/>
    <p:sldId id="272" r:id="rId5"/>
    <p:sldId id="260" r:id="rId6"/>
    <p:sldId id="266" r:id="rId7"/>
    <p:sldId id="265" r:id="rId8"/>
    <p:sldId id="259" r:id="rId9"/>
    <p:sldId id="263" r:id="rId10"/>
    <p:sldId id="268" r:id="rId11"/>
    <p:sldId id="274" r:id="rId12"/>
    <p:sldId id="273" r:id="rId13"/>
    <p:sldId id="267" r:id="rId14"/>
    <p:sldId id="275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97" autoAdjust="0"/>
  </p:normalViewPr>
  <p:slideViewPr>
    <p:cSldViewPr showGuides="1"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6892E-B349-4D5A-A07A-9D3D5F39DE6D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BD73B-1A93-4F5C-8A4E-0627526B34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204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68825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z="11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018ECB4-E7EF-4ABC-B704-8822E38BF42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30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AF4F-A565-4033-9E86-B466D9C8A789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29B8-F4BB-471D-8BA4-D4997D2C0A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6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AF4F-A565-4033-9E86-B466D9C8A789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29B8-F4BB-471D-8BA4-D4997D2C0A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542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AF4F-A565-4033-9E86-B466D9C8A789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29B8-F4BB-471D-8BA4-D4997D2C0A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4741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40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3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62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22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96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07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49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7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AF4F-A565-4033-9E86-B466D9C8A789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29B8-F4BB-471D-8BA4-D4997D2C0A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4747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5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03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25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2" y="273630"/>
            <a:ext cx="8226719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1" y="6247377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7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1" y="6247377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F2DE0902-DB48-4E30-92EE-15FF1FE5ED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8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AF4F-A565-4033-9E86-B466D9C8A789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29B8-F4BB-471D-8BA4-D4997D2C0A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871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AF4F-A565-4033-9E86-B466D9C8A789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29B8-F4BB-471D-8BA4-D4997D2C0A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725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AF4F-A565-4033-9E86-B466D9C8A789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29B8-F4BB-471D-8BA4-D4997D2C0A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127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AF4F-A565-4033-9E86-B466D9C8A789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29B8-F4BB-471D-8BA4-D4997D2C0A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230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AF4F-A565-4033-9E86-B466D9C8A789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29B8-F4BB-471D-8BA4-D4997D2C0A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06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AF4F-A565-4033-9E86-B466D9C8A789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29B8-F4BB-471D-8BA4-D4997D2C0A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631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AF4F-A565-4033-9E86-B466D9C8A789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29B8-F4BB-471D-8BA4-D4997D2C0A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042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AAF4F-A565-4033-9E86-B466D9C8A789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429B8-F4BB-471D-8BA4-D4997D2C0A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4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38261" r="5535" b="26078"/>
          <a:stretch/>
        </p:blipFill>
        <p:spPr>
          <a:xfrm rot="16200000">
            <a:off x="-2069526" y="2056270"/>
            <a:ext cx="6871256" cy="273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1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9081"/>
            <a:ext cx="9144000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000" i="1" dirty="0" smtClean="0">
                <a:solidFill>
                  <a:schemeClr val="bg1"/>
                </a:solidFill>
              </a:rPr>
              <a:t>»</a:t>
            </a:r>
            <a:endParaRPr lang="uk-UA" sz="20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65" y="1196752"/>
            <a:ext cx="914400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Соціальна складова здоров’я</a:t>
            </a:r>
          </a:p>
          <a:p>
            <a:pPr algn="ctr">
              <a:lnSpc>
                <a:spcPct val="90000"/>
              </a:lnSpc>
            </a:pPr>
            <a:r>
              <a:rPr lang="uk-UA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«Хвороби </a:t>
            </a:r>
            <a:r>
              <a:rPr lang="uk-UA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цивілізації»</a:t>
            </a:r>
          </a:p>
          <a:p>
            <a:pPr algn="ctr">
              <a:lnSpc>
                <a:spcPct val="90000"/>
              </a:lnSpc>
            </a:pPr>
            <a:endParaRPr lang="uk-UA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7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6240" y="1916831"/>
            <a:ext cx="66822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800" i="1" dirty="0" smtClean="0">
                <a:solidFill>
                  <a:srgbClr val="0000FF"/>
                </a:solidFill>
              </a:rPr>
              <a:t>Речі, що допомагають жити – </a:t>
            </a:r>
            <a:r>
              <a:rPr lang="uk-UA" sz="2800" b="1" i="1" dirty="0" smtClean="0">
                <a:solidFill>
                  <a:srgbClr val="0000FF"/>
                </a:solidFill>
              </a:rPr>
              <a:t>телефони, планшети, приставки та комп’ютери </a:t>
            </a:r>
            <a:r>
              <a:rPr lang="uk-UA" sz="2800" i="1" dirty="0" smtClean="0">
                <a:solidFill>
                  <a:srgbClr val="0000FF"/>
                </a:solidFill>
              </a:rPr>
              <a:t>– можуть призвести до багатьох захворювань, про які до недавно людство і не чуло.</a:t>
            </a:r>
            <a:endParaRPr lang="uk-UA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лако 17"/>
          <p:cNvSpPr/>
          <p:nvPr/>
        </p:nvSpPr>
        <p:spPr>
          <a:xfrm>
            <a:off x="1184176" y="2053367"/>
            <a:ext cx="2486016" cy="1349434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блако 16"/>
          <p:cNvSpPr/>
          <p:nvPr/>
        </p:nvSpPr>
        <p:spPr>
          <a:xfrm>
            <a:off x="935938" y="3444930"/>
            <a:ext cx="2712651" cy="1569631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блако 15"/>
          <p:cNvSpPr/>
          <p:nvPr/>
        </p:nvSpPr>
        <p:spPr>
          <a:xfrm>
            <a:off x="2292263" y="5040870"/>
            <a:ext cx="2712651" cy="1728773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блако 14"/>
          <p:cNvSpPr/>
          <p:nvPr/>
        </p:nvSpPr>
        <p:spPr>
          <a:xfrm>
            <a:off x="5145773" y="4894391"/>
            <a:ext cx="2712651" cy="1728773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блако 13"/>
          <p:cNvSpPr/>
          <p:nvPr/>
        </p:nvSpPr>
        <p:spPr>
          <a:xfrm>
            <a:off x="6431349" y="3337508"/>
            <a:ext cx="2712651" cy="1556884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лако 12"/>
          <p:cNvSpPr/>
          <p:nvPr/>
        </p:nvSpPr>
        <p:spPr>
          <a:xfrm>
            <a:off x="6126342" y="1634392"/>
            <a:ext cx="2868708" cy="1728773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блако 11"/>
          <p:cNvSpPr/>
          <p:nvPr/>
        </p:nvSpPr>
        <p:spPr>
          <a:xfrm>
            <a:off x="4978235" y="0"/>
            <a:ext cx="2868708" cy="1728773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лако 2"/>
          <p:cNvSpPr/>
          <p:nvPr/>
        </p:nvSpPr>
        <p:spPr>
          <a:xfrm>
            <a:off x="1835696" y="134769"/>
            <a:ext cx="3096344" cy="1728773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0100" y1="65167" x2="60100" y2="65167"/>
                        <a14:foregroundMark x1="81500" y1="68895" x2="81500" y2="68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04864"/>
            <a:ext cx="3240360" cy="25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7184" y="329539"/>
            <a:ext cx="2232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</a:rPr>
              <a:t>Синдром фантомного дзвінка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02091" y="2466474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</a:rPr>
              <a:t>Номофобія </a:t>
            </a:r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5207" y="3987908"/>
            <a:ext cx="24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</a:rPr>
              <a:t>Кіберхвороба </a:t>
            </a:r>
            <a:endParaRPr lang="uk-UA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46024" y="5428201"/>
            <a:ext cx="2486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FF"/>
                </a:solidFill>
              </a:rPr>
              <a:t>Facebook Depression</a:t>
            </a:r>
            <a:endParaRPr lang="uk-UA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15225" y="328002"/>
            <a:ext cx="22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</a:rPr>
              <a:t>Інтернет-залежність</a:t>
            </a:r>
            <a:endParaRPr lang="uk-UA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85974" y="5087594"/>
            <a:ext cx="2232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</a:rPr>
              <a:t>Залежність від он-лайн ігор</a:t>
            </a:r>
            <a:endParaRPr lang="uk-UA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15416" y="3854340"/>
            <a:ext cx="24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</a:rPr>
              <a:t>Кіберхондрія </a:t>
            </a:r>
            <a:endParaRPr lang="uk-UA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2204864"/>
            <a:ext cx="24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</a:rPr>
              <a:t>Ефект </a:t>
            </a:r>
            <a:r>
              <a:rPr lang="en-US" sz="2800" i="1" dirty="0" smtClean="0">
                <a:solidFill>
                  <a:srgbClr val="0000FF"/>
                </a:solidFill>
              </a:rPr>
              <a:t>Google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898501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mbdou1.caduk.ru/images/z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93" y="2492896"/>
            <a:ext cx="6392411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-99392"/>
            <a:ext cx="73425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i="1" dirty="0" smtClean="0">
                <a:solidFill>
                  <a:srgbClr val="0000FF"/>
                </a:solidFill>
                <a:effectLst/>
                <a:ea typeface="Calibri"/>
              </a:rPr>
              <a:t>Дбайте про своє здоров’я повсякчас. Якщо не хочете захворіти на якусь із хвороби цивілізації,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rgbClr val="0000FF"/>
                </a:solidFill>
                <a:effectLst/>
                <a:ea typeface="Calibri"/>
              </a:rPr>
              <a:t>багато рухайтесь,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rgbClr val="0000FF"/>
                </a:solidFill>
                <a:effectLst/>
                <a:ea typeface="Calibri"/>
              </a:rPr>
              <a:t>активно відпочивайте,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rgbClr val="0000FF"/>
                </a:solidFill>
                <a:effectLst/>
                <a:ea typeface="Calibri"/>
              </a:rPr>
              <a:t>не куріть й не вживайте алкогольних напоїв,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rgbClr val="0000FF"/>
                </a:solidFill>
                <a:effectLst/>
                <a:ea typeface="Calibri"/>
              </a:rPr>
              <a:t>раціонально харчуйтесь,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rgbClr val="0000FF"/>
                </a:solidFill>
                <a:effectLst/>
                <a:ea typeface="Calibri"/>
              </a:rPr>
              <a:t>стежте за масою тіла!</a:t>
            </a:r>
            <a:endParaRPr lang="uk-UA" sz="2400" b="1" i="1" dirty="0" smtClean="0">
              <a:solidFill>
                <a:srgbClr val="FF0000"/>
              </a:solidFill>
              <a:effectLst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23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Завдання 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Опрацювати параграф 26 підручника </a:t>
            </a:r>
          </a:p>
          <a:p>
            <a:r>
              <a:rPr lang="uk-UA" dirty="0" smtClean="0"/>
              <a:t>Виконати завдання в зошиті ст.77-79</a:t>
            </a:r>
          </a:p>
          <a:p>
            <a:r>
              <a:rPr lang="uk-UA" sz="3200" b="1" dirty="0" smtClean="0">
                <a:solidFill>
                  <a:srgbClr val="FF0000"/>
                </a:solidFill>
              </a:rPr>
              <a:t>7 клас  зошити з основ здоров’я у школі на першому поверсі біля актового залу по можливості заберіть!!!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52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20689"/>
            <a:ext cx="740195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uk-UA" sz="2800" b="1" i="1" dirty="0" smtClean="0">
                <a:solidFill>
                  <a:srgbClr val="FF0000"/>
                </a:solidFill>
                <a:effectLst/>
                <a:ea typeface="Century Schoolbook"/>
                <a:cs typeface="Century Schoolbook"/>
              </a:rPr>
              <a:t>Хворобами цивілізації</a:t>
            </a:r>
            <a:r>
              <a:rPr lang="uk-UA" sz="2800" dirty="0" smtClean="0">
                <a:solidFill>
                  <a:srgbClr val="000000"/>
                </a:solidFill>
                <a:effectLst/>
                <a:ea typeface="Century Schoolbook"/>
                <a:cs typeface="Century Schoolbook"/>
              </a:rPr>
              <a:t> </a:t>
            </a:r>
            <a:r>
              <a:rPr lang="uk-UA" sz="2800" dirty="0" smtClean="0">
                <a:solidFill>
                  <a:srgbClr val="0000FF"/>
                </a:solidFill>
                <a:effectLst/>
                <a:ea typeface="Century Schoolbook"/>
                <a:cs typeface="Century Schoolbook"/>
              </a:rPr>
              <a:t>називають ті хвороби, які виникли в результаті негативного впливу промислової та науково-технічної ре­волюції на довкілля й саму людину</a:t>
            </a:r>
            <a:r>
              <a:rPr lang="uk-UA" sz="2800" dirty="0" smtClean="0">
                <a:solidFill>
                  <a:srgbClr val="0000FF"/>
                </a:solidFill>
                <a:effectLst/>
                <a:ea typeface="Century Schoolbook"/>
                <a:cs typeface="Century Schoolbook"/>
              </a:rPr>
              <a:t>.</a:t>
            </a:r>
            <a:r>
              <a:rPr lang="uk-UA" sz="2800" b="1" dirty="0">
                <a:solidFill>
                  <a:srgbClr val="0000FF"/>
                </a:solidFill>
                <a:ea typeface="Calibri"/>
              </a:rPr>
              <a:t> Недостатність фізичних навантажень  </a:t>
            </a:r>
            <a:r>
              <a:rPr lang="uk-UA" sz="2800" dirty="0">
                <a:solidFill>
                  <a:srgbClr val="0000FF"/>
                </a:solidFill>
                <a:ea typeface="Calibri"/>
              </a:rPr>
              <a:t>призводить до порушення багатьох функцій організму й спричинює </a:t>
            </a:r>
            <a:r>
              <a:rPr lang="uk-UA" sz="2800" b="1" i="1" dirty="0">
                <a:solidFill>
                  <a:srgbClr val="FF0000"/>
                </a:solidFill>
                <a:ea typeface="Calibri"/>
              </a:rPr>
              <a:t>гіподинамію, </a:t>
            </a:r>
            <a:r>
              <a:rPr lang="uk-UA" sz="2800" dirty="0">
                <a:solidFill>
                  <a:srgbClr val="0000FF"/>
                </a:solidFill>
                <a:ea typeface="Calibri"/>
              </a:rPr>
              <a:t>а </a:t>
            </a:r>
            <a:r>
              <a:rPr lang="uk-UA" sz="2800" b="1" dirty="0">
                <a:solidFill>
                  <a:srgbClr val="0000FF"/>
                </a:solidFill>
                <a:ea typeface="Calibri"/>
              </a:rPr>
              <a:t>нестача рухів </a:t>
            </a:r>
            <a:r>
              <a:rPr lang="uk-UA" sz="2800" dirty="0">
                <a:solidFill>
                  <a:srgbClr val="0000FF"/>
                </a:solidFill>
                <a:ea typeface="Calibri"/>
              </a:rPr>
              <a:t>–  </a:t>
            </a:r>
            <a:r>
              <a:rPr lang="uk-UA" sz="2800" b="1" i="1" dirty="0">
                <a:solidFill>
                  <a:srgbClr val="FF0000"/>
                </a:solidFill>
                <a:ea typeface="Calibri"/>
              </a:rPr>
              <a:t>гіпокінезію</a:t>
            </a:r>
          </a:p>
          <a:p>
            <a:pPr marL="63500" marR="25400" indent="31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uk-UA" dirty="0">
              <a:solidFill>
                <a:srgbClr val="0000FF"/>
              </a:solidFill>
              <a:effectLst/>
              <a:ea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342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57685" y="1041968"/>
            <a:ext cx="7292732" cy="634931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0151" tIns="40075" rIns="80151" bIns="4007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44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ГІПОКІНЕЗІЯ ТА ГІПОДИНАМІЯ</a:t>
            </a:r>
            <a:endParaRPr lang="uk-UA" sz="3600" b="1" spc="44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5207086"/>
            <a:ext cx="2952328" cy="118892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000FF"/>
            </a:solidFill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00FF"/>
                </a:solidFill>
                <a:latin typeface="Calibri" pitchFamily="34" charset="0"/>
                <a:ea typeface="Times New Roman"/>
                <a:cs typeface="Calibri" pitchFamily="34" charset="0"/>
              </a:rPr>
              <a:t>Відхилення в </a:t>
            </a:r>
            <a:r>
              <a:rPr lang="uk-UA" sz="2400" b="1" i="1" dirty="0">
                <a:solidFill>
                  <a:srgbClr val="0000FF"/>
                </a:solidFill>
                <a:latin typeface="Calibri" pitchFamily="34" charset="0"/>
                <a:ea typeface="Times New Roman"/>
                <a:cs typeface="Calibri" pitchFamily="34" charset="0"/>
              </a:rPr>
              <a:t>роботі опорно-рухового апарату</a:t>
            </a:r>
            <a:endParaRPr lang="uk-UA" sz="24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 descr="http://fs00.infourok.ru/images/doc/105/124536/img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21" t="11086" r="35820" b="47856"/>
          <a:stretch/>
        </p:blipFill>
        <p:spPr bwMode="auto">
          <a:xfrm>
            <a:off x="1657685" y="2412103"/>
            <a:ext cx="1978211" cy="3039324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57684" y="5451427"/>
            <a:ext cx="1978212" cy="8195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000FF"/>
            </a:solidFill>
          </a:ln>
        </p:spPr>
        <p:txBody>
          <a:bodyPr wrap="square" lIns="80147" tIns="40074" rIns="80147" bIns="40074" anchor="ctr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00FF"/>
                </a:solidFill>
                <a:latin typeface="Calibri" pitchFamily="34" charset="0"/>
                <a:ea typeface="Times New Roman"/>
                <a:cs typeface="Calibri" pitchFamily="34" charset="0"/>
              </a:rPr>
              <a:t>Порушення постави</a:t>
            </a:r>
          </a:p>
        </p:txBody>
      </p:sp>
      <p:pic>
        <p:nvPicPr>
          <p:cNvPr id="1030" name="Picture 6" descr="http://www.8doktorov.ru/wp-content/images/imgiyn/bol-shoi_v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2" r="56425"/>
          <a:stretch/>
        </p:blipFill>
        <p:spPr bwMode="auto">
          <a:xfrm>
            <a:off x="6862185" y="2463970"/>
            <a:ext cx="2088232" cy="2938215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862185" y="5402185"/>
            <a:ext cx="2088232" cy="81959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rgbClr val="0000FF"/>
            </a:solidFill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00FF"/>
                </a:solidFill>
                <a:latin typeface="Calibri" pitchFamily="34" charset="0"/>
                <a:ea typeface="Times New Roman"/>
                <a:cs typeface="Calibri" pitchFamily="34" charset="0"/>
              </a:rPr>
              <a:t>Надлишкова  маса </a:t>
            </a:r>
            <a:r>
              <a:rPr lang="uk-UA" sz="2400" b="1" i="1" dirty="0">
                <a:solidFill>
                  <a:srgbClr val="0000FF"/>
                </a:solidFill>
                <a:latin typeface="Calibri" pitchFamily="34" charset="0"/>
                <a:ea typeface="Times New Roman"/>
                <a:cs typeface="Calibri" pitchFamily="34" charset="0"/>
              </a:rPr>
              <a:t>тіла</a:t>
            </a:r>
            <a:endParaRPr lang="uk-UA" sz="24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2" name="Picture 8" descr="http://g02.a.alicdn.com/kf/HTB1sHviHFXXXXbcXVXXq6xXFXXXD/223545724/HTB1sHviHFXXXXbcXVXXq6xXFXXX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6" r="10963" b="8594"/>
          <a:stretch/>
        </p:blipFill>
        <p:spPr bwMode="auto">
          <a:xfrm>
            <a:off x="4168551" y="2424040"/>
            <a:ext cx="2175049" cy="2783046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hape 18"/>
          <p:cNvSpPr/>
          <p:nvPr/>
        </p:nvSpPr>
        <p:spPr>
          <a:xfrm rot="4506857" flipV="1">
            <a:off x="4984131" y="1727498"/>
            <a:ext cx="586200" cy="721157"/>
          </a:xfrm>
          <a:prstGeom prst="swooshArrow">
            <a:avLst>
              <a:gd name="adj1" fmla="val 25000"/>
              <a:gd name="adj2" fmla="val 24240"/>
            </a:avLst>
          </a:prstGeom>
          <a:solidFill>
            <a:srgbClr val="0000FF"/>
          </a:solidFill>
          <a:ln w="5715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Shape 19"/>
          <p:cNvSpPr/>
          <p:nvPr/>
        </p:nvSpPr>
        <p:spPr>
          <a:xfrm rot="6799916" flipV="1">
            <a:off x="3183247" y="1572914"/>
            <a:ext cx="1186451" cy="1048114"/>
          </a:xfrm>
          <a:prstGeom prst="swooshArrow">
            <a:avLst>
              <a:gd name="adj1" fmla="val 13413"/>
              <a:gd name="adj2" fmla="val 24240"/>
            </a:avLst>
          </a:prstGeom>
          <a:solidFill>
            <a:srgbClr val="0000FF"/>
          </a:solidFill>
          <a:ln w="5715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рямоугольник 10"/>
          <p:cNvSpPr/>
          <p:nvPr/>
        </p:nvSpPr>
        <p:spPr>
          <a:xfrm>
            <a:off x="1657685" y="165726"/>
            <a:ext cx="7292732" cy="573373"/>
          </a:xfrm>
          <a:prstGeom prst="rect">
            <a:avLst/>
          </a:prstGeom>
          <a:solidFill>
            <a:schemeClr val="lt1">
              <a:alpha val="53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0147" tIns="40074" rIns="80147" bIns="40074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Обмежена рухова активність</a:t>
            </a:r>
            <a:endParaRPr lang="uk-UA" sz="32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Shape 20"/>
          <p:cNvSpPr/>
          <p:nvPr/>
        </p:nvSpPr>
        <p:spPr>
          <a:xfrm rot="4256071">
            <a:off x="6648336" y="1671993"/>
            <a:ext cx="1111277" cy="875953"/>
          </a:xfrm>
          <a:prstGeom prst="swooshArrow">
            <a:avLst>
              <a:gd name="adj1" fmla="val 13413"/>
              <a:gd name="adj2" fmla="val 24240"/>
            </a:avLst>
          </a:prstGeom>
          <a:solidFill>
            <a:srgbClr val="0000FF"/>
          </a:solidFill>
          <a:ln w="5715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Стрелка вниз 2"/>
          <p:cNvSpPr/>
          <p:nvPr/>
        </p:nvSpPr>
        <p:spPr>
          <a:xfrm>
            <a:off x="5154049" y="747889"/>
            <a:ext cx="300003" cy="302869"/>
          </a:xfrm>
          <a:prstGeom prst="downArrow">
            <a:avLst>
              <a:gd name="adj1" fmla="val 43724"/>
              <a:gd name="adj2" fmla="val 51556"/>
            </a:avLst>
          </a:prstGeom>
          <a:solidFill>
            <a:srgbClr val="0000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38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350003"/>
            <a:ext cx="6606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800" b="1" i="1" dirty="0" smtClean="0">
                <a:solidFill>
                  <a:srgbClr val="FF0000"/>
                </a:solidFill>
              </a:rPr>
              <a:t>Ожиріння </a:t>
            </a:r>
            <a:r>
              <a:rPr lang="uk-UA" sz="2800" i="1" dirty="0" smtClean="0">
                <a:solidFill>
                  <a:srgbClr val="0000FF"/>
                </a:solidFill>
              </a:rPr>
              <a:t>виникає через зайвий ріст жирових клітин внаслідок надлишкового харчування. </a:t>
            </a:r>
            <a:endParaRPr lang="uk-UA" sz="2800" i="1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7201"/>
            <a:ext cx="6368248" cy="3436201"/>
          </a:xfrm>
          <a:prstGeom prst="rect">
            <a:avLst/>
          </a:prstGeom>
        </p:spPr>
      </p:pic>
      <p:pic>
        <p:nvPicPr>
          <p:cNvPr id="1026" name="Picture 2" descr="http://steelsports.ru/wp-content/uploads/2013/03/1325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1" b="18196"/>
          <a:stretch/>
        </p:blipFill>
        <p:spPr bwMode="auto">
          <a:xfrm>
            <a:off x="2483768" y="2726873"/>
            <a:ext cx="6374482" cy="1693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2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Шестиугольник 7"/>
          <p:cNvSpPr/>
          <p:nvPr/>
        </p:nvSpPr>
        <p:spPr>
          <a:xfrm rot="1655790">
            <a:off x="1008358" y="4366086"/>
            <a:ext cx="2192745" cy="2011475"/>
          </a:xfrm>
          <a:prstGeom prst="hexagon">
            <a:avLst>
              <a:gd name="adj" fmla="val 30152"/>
              <a:gd name="vf" fmla="val 115470"/>
            </a:avLst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26" y="-1"/>
            <a:ext cx="6005365" cy="4504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19556"/>
            <a:ext cx="8110838" cy="61265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8922" y="5138028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00FF"/>
                </a:solidFill>
              </a:rPr>
              <a:t>задишка</a:t>
            </a:r>
            <a:endParaRPr lang="uk-UA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3244" y="4474883"/>
            <a:ext cx="17835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00FF"/>
                </a:solidFill>
              </a:rPr>
              <a:t>хвороби серцево-судинної системи</a:t>
            </a:r>
            <a:endParaRPr lang="uk-UA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4707140"/>
            <a:ext cx="19416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00FF"/>
                </a:solidFill>
              </a:rPr>
              <a:t>порушення обміну речовин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7752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2"/>
          <a:stretch/>
        </p:blipFill>
        <p:spPr>
          <a:xfrm>
            <a:off x="646550" y="0"/>
            <a:ext cx="824593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1421" y="908720"/>
            <a:ext cx="25780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 навколишнього середовища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1124163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Несприятливі соціальні умови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4077072"/>
            <a:ext cx="27898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Зростання споживання різних лікарських препаратів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4005064"/>
            <a:ext cx="2927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 засобів дезінфекції та інших хімічних речовин в </a:t>
            </a:r>
          </a:p>
          <a:p>
            <a:pPr algn="ctr"/>
            <a:r>
              <a:rPr lang="uk-UA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побуті</a:t>
            </a:r>
            <a:endParaRPr lang="uk-UA" sz="28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4283968" y="2420888"/>
            <a:ext cx="1872208" cy="1944216"/>
          </a:xfrm>
          <a:prstGeom prst="donut">
            <a:avLst>
              <a:gd name="adj" fmla="val 8142"/>
            </a:avLst>
          </a:pr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Овал 8"/>
          <p:cNvSpPr/>
          <p:nvPr/>
        </p:nvSpPr>
        <p:spPr>
          <a:xfrm>
            <a:off x="4427984" y="2564904"/>
            <a:ext cx="1584176" cy="1656184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4283968" y="3132257"/>
            <a:ext cx="18722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АЛЕРГІЯ</a:t>
            </a:r>
            <a:endParaRPr lang="uk-UA" sz="3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6385" y="116632"/>
            <a:ext cx="6408712" cy="5196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uk-UA" sz="2800" b="1" i="1" dirty="0" smtClean="0">
                <a:solidFill>
                  <a:srgbClr val="FF0000"/>
                </a:solidFill>
              </a:rPr>
              <a:t>Алергія</a:t>
            </a:r>
            <a:r>
              <a:rPr lang="uk-UA" sz="2800" i="1" dirty="0" smtClean="0">
                <a:solidFill>
                  <a:srgbClr val="0000FF"/>
                </a:solidFill>
              </a:rPr>
              <a:t> – це гостра реакція імунної системи організму на зазвичай нешкідливі речовини. </a:t>
            </a:r>
            <a:endParaRPr lang="uk-UA" sz="2800" i="1" dirty="0" smtClean="0">
              <a:solidFill>
                <a:srgbClr val="0000FF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uk-UA" sz="2800" b="1" i="1" dirty="0" smtClean="0">
                <a:solidFill>
                  <a:srgbClr val="FF0000"/>
                </a:solidFill>
              </a:rPr>
              <a:t>Цукровий </a:t>
            </a:r>
            <a:r>
              <a:rPr lang="uk-UA" sz="2800" b="1" i="1" dirty="0">
                <a:solidFill>
                  <a:srgbClr val="FF0000"/>
                </a:solidFill>
              </a:rPr>
              <a:t>діабет </a:t>
            </a:r>
            <a:r>
              <a:rPr lang="uk-UA" sz="2800" i="1" dirty="0">
                <a:solidFill>
                  <a:srgbClr val="0000FF"/>
                </a:solidFill>
              </a:rPr>
              <a:t>– це захворювання, пов'язане з недостатнім виробленням гормону інсуліну і супроводжується порушенням обміну речовин. </a:t>
            </a:r>
          </a:p>
          <a:p>
            <a:pPr algn="just">
              <a:lnSpc>
                <a:spcPct val="150000"/>
              </a:lnSpc>
            </a:pPr>
            <a:endParaRPr lang="uk-UA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2813" y="49101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800" b="1" i="1" dirty="0" smtClean="0">
                <a:solidFill>
                  <a:srgbClr val="FF0000"/>
                </a:solidFill>
              </a:rPr>
              <a:t>Паління і рак</a:t>
            </a:r>
            <a:r>
              <a:rPr lang="uk-UA" sz="2800" i="1" dirty="0" smtClean="0">
                <a:solidFill>
                  <a:srgbClr val="0000FF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uk-UA" sz="2800" i="1" dirty="0" smtClean="0">
                <a:solidFill>
                  <a:srgbClr val="0000FF"/>
                </a:solidFill>
              </a:rPr>
              <a:t>Рак – це найпоширеніше захворювання, спричинене палінням. Рак легенів на 90% є наслідком паління. </a:t>
            </a:r>
            <a:endParaRPr lang="uk-UA" sz="2800" i="1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14486"/>
            <a:ext cx="5400600" cy="39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332"/>
            <a:ext cx="7452320" cy="6883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700" i="1" dirty="0" smtClean="0">
                <a:solidFill>
                  <a:srgbClr val="0000FF"/>
                </a:solidFill>
              </a:rPr>
              <a:t>Паління підвищує ризик розвитку раку або безпосередньо спричинює </a:t>
            </a:r>
            <a:r>
              <a:rPr lang="uk-UA" sz="2700" b="1" i="1" dirty="0" smtClean="0">
                <a:solidFill>
                  <a:srgbClr val="0000FF"/>
                </a:solidFill>
              </a:rPr>
              <a:t>рак</a:t>
            </a:r>
            <a:r>
              <a:rPr lang="uk-UA" sz="2700" i="1" dirty="0" smtClean="0">
                <a:solidFill>
                  <a:srgbClr val="0000FF"/>
                </a:solidFill>
              </a:rPr>
              <a:t>: </a:t>
            </a:r>
          </a:p>
          <a:p>
            <a:pPr marL="1077913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700" b="1" i="1" dirty="0" smtClean="0">
                <a:solidFill>
                  <a:srgbClr val="0000FF"/>
                </a:solidFill>
              </a:rPr>
              <a:t>порожнини рота, </a:t>
            </a:r>
          </a:p>
          <a:p>
            <a:pPr marL="1077913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700" b="1" i="1" dirty="0" smtClean="0">
                <a:solidFill>
                  <a:srgbClr val="0000FF"/>
                </a:solidFill>
              </a:rPr>
              <a:t>язика, </a:t>
            </a:r>
          </a:p>
          <a:p>
            <a:pPr marL="1077913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700" b="1" i="1" dirty="0" smtClean="0">
                <a:solidFill>
                  <a:srgbClr val="0000FF"/>
                </a:solidFill>
              </a:rPr>
              <a:t>глотки, </a:t>
            </a:r>
          </a:p>
          <a:p>
            <a:pPr marL="1077913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700" b="1" i="1" dirty="0" smtClean="0">
                <a:solidFill>
                  <a:srgbClr val="0000FF"/>
                </a:solidFill>
              </a:rPr>
              <a:t>бронхіального дерева, </a:t>
            </a:r>
          </a:p>
          <a:p>
            <a:pPr marL="1077913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700" b="1" i="1" dirty="0" smtClean="0">
                <a:solidFill>
                  <a:srgbClr val="0000FF"/>
                </a:solidFill>
              </a:rPr>
              <a:t>легенів, </a:t>
            </a:r>
          </a:p>
          <a:p>
            <a:pPr marL="1077913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700" b="1" i="1" dirty="0" smtClean="0">
                <a:solidFill>
                  <a:srgbClr val="0000FF"/>
                </a:solidFill>
              </a:rPr>
              <a:t>стравоходу, </a:t>
            </a:r>
          </a:p>
          <a:p>
            <a:pPr marL="1077913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700" b="1" i="1" dirty="0" smtClean="0">
                <a:solidFill>
                  <a:srgbClr val="0000FF"/>
                </a:solidFill>
              </a:rPr>
              <a:t>шлунка, </a:t>
            </a:r>
          </a:p>
          <a:p>
            <a:pPr marL="1077913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700" b="1" i="1" dirty="0" smtClean="0">
                <a:solidFill>
                  <a:srgbClr val="0000FF"/>
                </a:solidFill>
              </a:rPr>
              <a:t>сечового міхура, </a:t>
            </a:r>
          </a:p>
          <a:p>
            <a:pPr marL="1077913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700" b="1" i="1" dirty="0" smtClean="0">
                <a:solidFill>
                  <a:srgbClr val="0000FF"/>
                </a:solidFill>
              </a:rPr>
              <a:t>шкіри.</a:t>
            </a:r>
            <a:endParaRPr lang="uk-UA" sz="27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299</Words>
  <Application>Microsoft Office PowerPoint</Application>
  <PresentationFormat>Экран (4:3)</PresentationFormat>
  <Paragraphs>53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111</cp:lastModifiedBy>
  <cp:revision>42</cp:revision>
  <dcterms:created xsi:type="dcterms:W3CDTF">2017-04-19T19:13:14Z</dcterms:created>
  <dcterms:modified xsi:type="dcterms:W3CDTF">2020-04-20T14:39:33Z</dcterms:modified>
</cp:coreProperties>
</file>