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63" r:id="rId4"/>
    <p:sldId id="264" r:id="rId5"/>
    <p:sldId id="272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FF"/>
    <a:srgbClr val="97000B"/>
    <a:srgbClr val="0041B6"/>
    <a:srgbClr val="F9D600"/>
    <a:srgbClr val="324057"/>
    <a:srgbClr val="007CCE"/>
    <a:srgbClr val="2A1255"/>
    <a:srgbClr val="A58C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-9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242704-1E52-413B-A1C5-874CCD922CAF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D80860-1469-49E2-B196-77E3A2D4A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C206-0678-4195-9B3A-BE549B4B57AD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E8A1-2AD8-4FBC-8D04-A0C2DB8E1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7AE7-9DF9-49C1-8B9E-A221894CBAB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6BF6-2B95-4B1F-ADA1-E80899B2E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1E05-CD1C-4E7D-A274-4370418EA1FD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499D-E57B-451F-9CB9-8E5806BCB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BC71-49F4-49A5-A553-D87260AA7965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CD3F-2891-4B5D-BAB0-904CC5828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D8A9-744C-47E6-AC3D-26FFBF3FF7AD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C98C-D2DE-4556-9700-406BE3D3D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64ED-7E42-43B3-80E2-9C9EA1990EAE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17E2-2D4F-43C4-BAE6-C0959B9D3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A997-AD8E-483C-BA42-EF62BD795F59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9E7D-9A25-413C-AD5A-E9F2EC029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AFFC-21ED-4902-9DD1-F9BE8AF7FA25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18DD-6EF8-4C32-B9D8-9D4F223D4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5C6B-E498-4A39-BEC7-FEFBA5852CBA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E7FD-DCFD-4F22-AC4C-B4AF21D86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A708-62A6-4489-9108-F01E28FBA8E4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A852-17BF-4304-ADCE-2218E884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0ACB-1360-412B-B488-802C4EFB9344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1005-4D7B-4E13-ACB4-A5B0CEE40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6D443E-10D2-4E83-9746-8497B2A48C69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2DDC9B-B8DD-46B3-B5AA-53F687FE6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0"/>
            <a:ext cx="78867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0%D0%B2%D0%B0_%D0%BB%D1%8E%D0%B4%D0%B8%D0%BD%D0%B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uk.wikipedia.org/wiki/%D0%92%D0%B8%D0%BA%D0%BE%D0%BD%D0%B0%D0%B2%D1%87%D0%B0_%D0%B2%D0%BB%D0%B0%D0%B4%D0%B0_%D0%B2_%D0%A3%D0%BA%D1%80%D0%B0%D1%97%D0%BD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1%96%D0%BD%D1%96%D1%81%D1%82%D1%80_%D0%B2%D0%BD%D1%83%D1%82%D1%80%D1%96%D1%88%D0%BD%D1%96%D1%85_%D1%81%D0%BF%D1%80%D0%B0%D0%B2_%D0%A3%D0%BA%D1%80%D0%B0%D1%97%D0%BD%D0%B8" TargetMode="External"/><Relationship Id="rId5" Type="http://schemas.openxmlformats.org/officeDocument/2006/relationships/hyperlink" Target="https://uk.wikipedia.org/wiki/%D0%9A%D0%B0%D0%B1%D1%96%D0%BD%D0%B5%D1%82_%D0%9C%D1%96%D0%BD%D1%96%D1%81%D1%82%D1%80%D1%96%D0%B2_%D0%A3%D0%BA%D1%80%D0%B0%D1%97%D0%BD%D0%B8" TargetMode="External"/><Relationship Id="rId4" Type="http://schemas.openxmlformats.org/officeDocument/2006/relationships/hyperlink" Target="https://uk.wikipedia.org/wiki/%D0%93%D1%80%D0%BE%D0%BC%D0%B0%D0%B4%D1%81%D1%8C%D0%BA%D0%B0_%D0%B1%D0%B5%D0%B7%D0%BF%D0%B5%D0%BA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%D0%9F%D1%80%D0%B5%D0%B7%D0%B8%D0%B4%D0%B5%D0%BD%D1%82_%D0%A3%D0%BA%D1%80%D0%B0%D1%97%D0%BD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F%D0%BE%D0%BB%D1%96%D1%86%D1%96%D1%8F_%D0%BF%D1%80%D0%B5%D0%B2%D0%B5%D0%BD%D1%86%D1%96%D1%97&amp;action=edit&amp;redlink=1" TargetMode="External"/><Relationship Id="rId3" Type="http://schemas.openxmlformats.org/officeDocument/2006/relationships/hyperlink" Target="https://uk.wikipedia.org/wiki/%D0%9F%D0%B0%D1%82%D1%80%D1%83%D0%BB%D1%8C%D0%BD%D0%B0_%D0%BF%D0%BE%D0%BB%D1%96%D1%86%D1%96%D1%8F_%D0%A3%D0%BA%D1%80%D0%B0%D1%97%D0%BD%D0%B8" TargetMode="External"/><Relationship Id="rId7" Type="http://schemas.openxmlformats.org/officeDocument/2006/relationships/hyperlink" Target="https://uk.wikipedia.org/wiki/%D0%9A%D0%9E%D0%A0%D0%94_(%D0%BF%D0%BE%D0%BB%D1%96%D1%86%D1%96%D1%8F_%D0%BE%D1%81%D0%BE%D0%B1%D0%BB%D0%B8%D0%B2%D0%BE%D0%B3%D0%BE_%D0%BF%D1%80%D0%B8%D0%B7%D0%BD%D0%B0%D1%87%D0%B5%D0%BD%D0%BD%D1%8F)" TargetMode="External"/><Relationship Id="rId2" Type="http://schemas.openxmlformats.org/officeDocument/2006/relationships/hyperlink" Target="https://uk.wikipedia.org/w/index.php?title=%D0%9A%D1%80%D0%B8%D0%BC%D1%96%D0%BD%D0%B0%D0%BB%D1%8C%D0%BD%D0%B0_%D0%BF%D0%BE%D0%BB%D1%96%D1%86%D1%96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BF%D0%B5%D1%86%D1%96%D0%B0%D0%BB%D1%8C%D0%BD%D0%B0_%D0%BF%D0%BE%D0%BB%D1%96%D1%86%D1%96%D1%8F_%D0%B2_%D0%A3%D0%BA%D1%80%D0%B0%D1%97%D0%BD%D1%96" TargetMode="External"/><Relationship Id="rId5" Type="http://schemas.openxmlformats.org/officeDocument/2006/relationships/hyperlink" Target="https://uk.wikipedia.org/wiki/%D0%9F%D0%BE%D0%BB%D1%96%D1%86%D1%96%D1%8F_%D0%BE%D1%85%D0%BE%D1%80%D0%BE%D0%BD%D0%B8_(%D0%9D%D0%B0%D1%86%D1%96%D0%BE%D0%BD%D0%B0%D0%BB%D1%8C%D0%BD%D0%BE%D1%97_%D0%BF%D0%BE%D0%BB%D1%96%D1%86%D1%96%D1%97_%D0%A3%D0%BA%D1%80%D0%B0%D1%97%D0%BD%D0%B8)" TargetMode="External"/><Relationship Id="rId10" Type="http://schemas.openxmlformats.org/officeDocument/2006/relationships/hyperlink" Target="https://uk.wikipedia.org/w/index.php?title=%D0%90%D0%BA%D0%B0%D0%B4%D0%B5%D0%BC%D1%96%D1%8F_%D0%BF%D0%B0%D1%82%D1%80%D1%83%D0%BB%D1%8C%D0%BD%D0%BE%D1%97_%D0%BF%D0%BE%D0%BB%D1%96%D1%86%D1%96%D1%97_(%D0%A3%D0%BA%D1%80%D0%B0%D1%97%D0%BD%D0%B0)&amp;action=edit&amp;redlink=1" TargetMode="External"/><Relationship Id="rId4" Type="http://schemas.openxmlformats.org/officeDocument/2006/relationships/hyperlink" Target="https://uk.wikipedia.org/w/index.php?title=%D0%9E%D1%80%D0%B3%D0%B0%D0%BD%D0%B8_%D0%B4%D0%BE%D1%81%D1%83%D0%B4%D0%BE%D0%B2%D0%BE%D0%B3%D0%BE_%D1%80%D0%BE%D0%B7%D1%81%D0%BB%D1%96%D0%B4%D1%83%D0%B2%D0%B0%D0%BD%D0%BD%D1%8F&amp;action=edit&amp;redlink=1" TargetMode="External"/><Relationship Id="rId9" Type="http://schemas.openxmlformats.org/officeDocument/2006/relationships/hyperlink" Target="https://uk.wikipedia.org/wiki/%D0%A2%D0%9E%D0%A0_(%D1%82%D0%B0%D0%BA%D1%82%D0%B8%D1%87%D0%BD%D0%B0_%D0%BF%D0%BE%D0%BB%D1%96%D1%86%D1%96%D1%8F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60021" y="1860246"/>
            <a:ext cx="4983979" cy="95615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Нова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Українська поліція</a:t>
            </a:r>
            <a:endParaRPr lang="en-US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1433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58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4" name="Picture 2" descr="D:\Басараб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36525" y="769938"/>
            <a:ext cx="4584700" cy="2590800"/>
          </a:xfrm>
        </p:spPr>
      </p:pic>
      <p:pic>
        <p:nvPicPr>
          <p:cNvPr id="23555" name="Picture 4" descr="D:\Басараб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755650"/>
            <a:ext cx="459581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D:\Басараб\e6b8ad9bfbff13a244c349df16_8a1007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0"/>
            <a:ext cx="48910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D:\Басараб\скачанные файлы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3844925"/>
            <a:ext cx="42291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Поліція особливого призначення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575" y="1465263"/>
            <a:ext cx="4125913" cy="47117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 smtClean="0"/>
              <a:t>Поліція</a:t>
            </a:r>
            <a:r>
              <a:rPr lang="ru-RU" b="1" dirty="0" smtClean="0"/>
              <a:t> особливого </a:t>
            </a:r>
            <a:r>
              <a:rPr lang="ru-RU" b="1" dirty="0" err="1" smtClean="0"/>
              <a:t>призначення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КОРД</a:t>
            </a:r>
            <a:r>
              <a:rPr lang="ru-RU" dirty="0" smtClean="0"/>
              <a:t> (</a:t>
            </a:r>
            <a:r>
              <a:rPr lang="ru-RU" b="1" i="1" dirty="0" smtClean="0"/>
              <a:t>К</a:t>
            </a:r>
            <a:r>
              <a:rPr lang="ru-RU" i="1" dirty="0" smtClean="0"/>
              <a:t>орпус</a:t>
            </a:r>
            <a:r>
              <a:rPr lang="ru-RU" b="1" i="1" dirty="0" smtClean="0"/>
              <a:t> </a:t>
            </a:r>
            <a:r>
              <a:rPr lang="ru-RU" b="1" i="1" dirty="0" err="1" smtClean="0"/>
              <a:t>О</a:t>
            </a:r>
            <a:r>
              <a:rPr lang="ru-RU" i="1" dirty="0" err="1" smtClean="0"/>
              <a:t>перативно-</a:t>
            </a:r>
            <a:r>
              <a:rPr lang="ru-RU" b="1" i="1" dirty="0" err="1" smtClean="0"/>
              <a:t>Р</a:t>
            </a:r>
            <a:r>
              <a:rPr lang="ru-RU" i="1" dirty="0" err="1" smtClean="0"/>
              <a:t>аптової</a:t>
            </a:r>
            <a:r>
              <a:rPr lang="ru-RU" b="1" i="1" dirty="0" smtClean="0"/>
              <a:t> </a:t>
            </a:r>
            <a:r>
              <a:rPr lang="ru-RU" b="1" i="1" dirty="0" err="1" smtClean="0"/>
              <a:t>Д</a:t>
            </a:r>
            <a:r>
              <a:rPr lang="ru-RU" i="1" dirty="0" err="1" smtClean="0"/>
              <a:t>ії</a:t>
            </a:r>
            <a:r>
              <a:rPr lang="ru-RU" b="1" dirty="0" smtClean="0"/>
              <a:t>)</a:t>
            </a:r>
            <a:r>
              <a:rPr lang="ru-RU" dirty="0" smtClean="0"/>
              <a:t> — </a:t>
            </a:r>
            <a:r>
              <a:rPr lang="ru-RU" dirty="0" err="1" smtClean="0"/>
              <a:t>підрозділ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надзвичайних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,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перевищити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сил оперативного </a:t>
            </a:r>
            <a:r>
              <a:rPr lang="ru-RU" dirty="0" err="1" smtClean="0"/>
              <a:t>реагування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оперативно-розшукових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Picture 2" descr="D:\Басараб\скачанные файлы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25" y="0"/>
            <a:ext cx="258445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:\Басараб\im578x383-JOIN-US-2!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3498850"/>
            <a:ext cx="47069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Цікаві факти про поліцію.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73113"/>
            <a:ext cx="3776663" cy="5403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затримання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злочинців</a:t>
            </a:r>
            <a:r>
              <a:rPr lang="ru-RU" dirty="0" smtClean="0"/>
              <a:t> </a:t>
            </a:r>
            <a:r>
              <a:rPr lang="ru-RU" dirty="0" err="1" smtClean="0"/>
              <a:t>поліція</a:t>
            </a:r>
            <a:r>
              <a:rPr lang="ru-RU" dirty="0" smtClean="0"/>
              <a:t> </a:t>
            </a:r>
            <a:r>
              <a:rPr lang="ru-RU" dirty="0" err="1" smtClean="0"/>
              <a:t>Мічігана</a:t>
            </a:r>
            <a:r>
              <a:rPr lang="ru-RU" dirty="0" smtClean="0"/>
              <a:t> </a:t>
            </a:r>
            <a:r>
              <a:rPr lang="ru-RU" dirty="0" err="1" smtClean="0"/>
              <a:t>влаштувала</a:t>
            </a:r>
            <a:r>
              <a:rPr lang="ru-RU" dirty="0" smtClean="0"/>
              <a:t> </a:t>
            </a:r>
            <a:r>
              <a:rPr lang="ru-RU" dirty="0" err="1" smtClean="0"/>
              <a:t>фейкове</a:t>
            </a:r>
            <a:r>
              <a:rPr lang="ru-RU" dirty="0" smtClean="0"/>
              <a:t> </a:t>
            </a:r>
            <a:r>
              <a:rPr lang="ru-RU" dirty="0" err="1" smtClean="0"/>
              <a:t>весілля.Поліцейські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виступали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нареченого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нареченої</a:t>
            </a:r>
            <a:r>
              <a:rPr lang="ru-RU" dirty="0" smtClean="0"/>
              <a:t>, запросили увесь «бомонд»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наркоторгівців</a:t>
            </a:r>
            <a:r>
              <a:rPr lang="ru-RU" dirty="0" smtClean="0"/>
              <a:t>.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злочинців</a:t>
            </a:r>
            <a:r>
              <a:rPr lang="ru-RU" dirty="0" smtClean="0"/>
              <a:t> вдалось </a:t>
            </a:r>
            <a:r>
              <a:rPr lang="ru-RU" dirty="0" err="1" smtClean="0"/>
              <a:t>затримати</a:t>
            </a:r>
            <a:r>
              <a:rPr lang="ru-RU" dirty="0" smtClean="0"/>
              <a:t> прямо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святкування</a:t>
            </a:r>
            <a:r>
              <a:rPr lang="ru-RU" dirty="0" smtClean="0"/>
              <a:t>.</a:t>
            </a:r>
          </a:p>
        </p:txBody>
      </p:sp>
      <p:pic>
        <p:nvPicPr>
          <p:cNvPr id="25603" name="Picture 2" descr="D:\Басараб\28279077_1987409828180488_202238586614146997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0" y="1273175"/>
            <a:ext cx="51069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688" y="0"/>
            <a:ext cx="8664575" cy="6858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У США </a:t>
            </a:r>
            <a:r>
              <a:rPr lang="ru-RU" sz="3200" dirty="0" err="1" smtClean="0"/>
              <a:t>обшуки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допити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детективи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проводять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самостійно</a:t>
            </a:r>
            <a:r>
              <a:rPr lang="ru-RU" sz="3200" dirty="0" smtClean="0"/>
              <a:t>. </a:t>
            </a:r>
            <a:r>
              <a:rPr lang="ru-RU" sz="3200" dirty="0" err="1" smtClean="0"/>
              <a:t>Їм</a:t>
            </a:r>
            <a:r>
              <a:rPr lang="ru-RU" sz="3200" dirty="0" smtClean="0"/>
              <a:t> не </a:t>
            </a:r>
            <a:r>
              <a:rPr lang="ru-RU" sz="3200" dirty="0" err="1" smtClean="0"/>
              <a:t>потрібні</a:t>
            </a:r>
            <a:r>
              <a:rPr lang="ru-RU" sz="3200" dirty="0" smtClean="0"/>
              <a:t> «</a:t>
            </a:r>
            <a:r>
              <a:rPr lang="ru-RU" sz="3200" dirty="0" err="1" smtClean="0"/>
              <a:t>поняті</a:t>
            </a:r>
            <a:r>
              <a:rPr lang="ru-RU" sz="3200" dirty="0" smtClean="0"/>
              <a:t>», як у </a:t>
            </a:r>
            <a:r>
              <a:rPr lang="ru-RU" sz="3200" dirty="0" err="1" smtClean="0"/>
              <a:t>нашій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країні</a:t>
            </a:r>
            <a:r>
              <a:rPr lang="ru-RU" sz="3200" dirty="0" smtClean="0"/>
              <a:t>. Суд </a:t>
            </a:r>
            <a:r>
              <a:rPr lang="ru-RU" sz="3200" dirty="0" err="1" smtClean="0"/>
              <a:t>вірить</a:t>
            </a:r>
            <a:r>
              <a:rPr lang="ru-RU" sz="3200" dirty="0" smtClean="0"/>
              <a:t> словами </a:t>
            </a:r>
            <a:r>
              <a:rPr lang="ru-RU" sz="3200" dirty="0" err="1" smtClean="0"/>
              <a:t>офіцера</a:t>
            </a:r>
            <a:r>
              <a:rPr lang="ru-RU" sz="3200" dirty="0" smtClean="0"/>
              <a:t>. </a:t>
            </a:r>
            <a:r>
              <a:rPr lang="ru-RU" sz="3200" dirty="0" err="1" smtClean="0"/>
              <a:t>Якщо</a:t>
            </a:r>
            <a:r>
              <a:rPr lang="ru-RU" sz="3200" dirty="0" smtClean="0"/>
              <a:t> ж </a:t>
            </a:r>
            <a:r>
              <a:rPr lang="ru-RU" sz="3200" dirty="0" err="1" smtClean="0"/>
              <a:t>офіцер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поліції</a:t>
            </a:r>
            <a:r>
              <a:rPr lang="ru-RU" sz="3200" dirty="0" smtClean="0"/>
              <a:t> буде </a:t>
            </a:r>
            <a:r>
              <a:rPr lang="ru-RU" sz="3200" dirty="0" err="1" smtClean="0"/>
              <a:t>викритий</a:t>
            </a:r>
            <a:r>
              <a:rPr lang="ru-RU" sz="3200" dirty="0" smtClean="0"/>
              <a:t> у </a:t>
            </a:r>
            <a:r>
              <a:rPr lang="ru-RU" sz="3200" dirty="0" err="1" smtClean="0"/>
              <a:t>брехні</a:t>
            </a:r>
            <a:r>
              <a:rPr lang="ru-RU" sz="3200" dirty="0" smtClean="0"/>
              <a:t>, то </a:t>
            </a:r>
            <a:r>
              <a:rPr lang="ru-RU" sz="3200" dirty="0" err="1" smtClean="0"/>
              <a:t>йому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загрожує</a:t>
            </a:r>
            <a:r>
              <a:rPr lang="ru-RU" sz="3200" dirty="0" smtClean="0"/>
              <a:t> </a:t>
            </a:r>
            <a:r>
              <a:rPr lang="ru-RU" sz="3200" dirty="0" err="1" smtClean="0"/>
              <a:t>тюремний</a:t>
            </a:r>
            <a:r>
              <a:rPr lang="ru-RU" sz="3200" dirty="0" smtClean="0"/>
              <a:t> строк </a:t>
            </a:r>
            <a:r>
              <a:rPr lang="ru-RU" sz="3200" dirty="0" err="1" smtClean="0"/>
              <a:t>тривалістю</a:t>
            </a:r>
            <a:r>
              <a:rPr lang="ru-RU" sz="3200" dirty="0" smtClean="0"/>
              <a:t> 15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 smtClean="0"/>
              <a:t>Якось</a:t>
            </a:r>
            <a:r>
              <a:rPr lang="ru-RU" sz="3200" dirty="0" smtClean="0"/>
              <a:t> </a:t>
            </a:r>
            <a:r>
              <a:rPr lang="ru-RU" sz="3200" dirty="0" err="1" smtClean="0"/>
              <a:t>німецька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спіймала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вулиці</a:t>
            </a:r>
            <a:r>
              <a:rPr lang="ru-RU" sz="3200" dirty="0" smtClean="0"/>
              <a:t> </a:t>
            </a:r>
            <a:r>
              <a:rPr lang="ru-RU" sz="3200" dirty="0" err="1" smtClean="0"/>
              <a:t>сову-п’яничку</a:t>
            </a:r>
            <a:r>
              <a:rPr lang="ru-RU" sz="3200" dirty="0" smtClean="0"/>
              <a:t>, яка </a:t>
            </a:r>
            <a:r>
              <a:rPr lang="ru-RU" sz="3200" dirty="0" err="1" smtClean="0"/>
              <a:t>випила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забагато</a:t>
            </a:r>
            <a:r>
              <a:rPr lang="ru-RU" sz="3200" dirty="0" smtClean="0"/>
              <a:t> шнапсу. </a:t>
            </a:r>
            <a:r>
              <a:rPr lang="ru-RU" sz="3200" dirty="0" err="1" smtClean="0"/>
              <a:t>Місцеві</a:t>
            </a:r>
            <a:r>
              <a:rPr lang="ru-RU" sz="3200" dirty="0" smtClean="0"/>
              <a:t> копи </a:t>
            </a:r>
            <a:r>
              <a:rPr lang="ru-RU" sz="3200" dirty="0" err="1" smtClean="0"/>
              <a:t>розповіли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неподалік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птаха лежали </a:t>
            </a:r>
            <a:r>
              <a:rPr lang="ru-RU" sz="3200" dirty="0" err="1" smtClean="0"/>
              <a:t>дві</a:t>
            </a:r>
            <a:r>
              <a:rPr lang="ru-RU" sz="3200" dirty="0" smtClean="0"/>
              <a:t> </a:t>
            </a:r>
            <a:r>
              <a:rPr lang="ru-RU" sz="3200" dirty="0" err="1" smtClean="0"/>
              <a:t>пляшки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залишками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міцного</a:t>
            </a:r>
            <a:r>
              <a:rPr lang="ru-RU" sz="3200" dirty="0" smtClean="0"/>
              <a:t> напою. Сова у той час </a:t>
            </a:r>
            <a:r>
              <a:rPr lang="ru-RU" sz="3200" dirty="0" err="1" smtClean="0"/>
              <a:t>преспокійно</a:t>
            </a:r>
            <a:r>
              <a:rPr lang="ru-RU" sz="3200" dirty="0" smtClean="0"/>
              <a:t> </a:t>
            </a:r>
            <a:r>
              <a:rPr lang="ru-RU" sz="3200" dirty="0" err="1" smtClean="0"/>
              <a:t>сиділа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біля</a:t>
            </a:r>
            <a:r>
              <a:rPr lang="ru-RU" sz="3200" dirty="0" smtClean="0"/>
              <a:t> </a:t>
            </a:r>
            <a:r>
              <a:rPr lang="ru-RU" sz="3200" dirty="0" err="1" smtClean="0"/>
              <a:t>узбіччя</a:t>
            </a:r>
            <a:r>
              <a:rPr lang="ru-RU" sz="3200" dirty="0" smtClean="0"/>
              <a:t> дороги, </a:t>
            </a:r>
            <a:r>
              <a:rPr lang="ru-RU" sz="3200" dirty="0" err="1" smtClean="0"/>
              <a:t>навіть</a:t>
            </a:r>
            <a:r>
              <a:rPr lang="ru-RU" sz="3200" dirty="0" smtClean="0"/>
              <a:t> не </a:t>
            </a:r>
            <a:r>
              <a:rPr lang="ru-RU" sz="3200" dirty="0" err="1" smtClean="0"/>
              <a:t>звертаючи</a:t>
            </a:r>
            <a:r>
              <a:rPr lang="ru-RU" sz="3200" dirty="0" smtClean="0"/>
              <a:t> </a:t>
            </a:r>
            <a:r>
              <a:rPr lang="ru-RU" sz="3200" dirty="0" err="1" smtClean="0"/>
              <a:t>уваги</a:t>
            </a:r>
            <a:r>
              <a:rPr lang="ru-RU" sz="3200" dirty="0" smtClean="0"/>
              <a:t> на </a:t>
            </a:r>
            <a:r>
              <a:rPr lang="ru-RU" sz="3200" dirty="0" err="1" smtClean="0"/>
              <a:t>дорожній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рух</a:t>
            </a:r>
            <a:r>
              <a:rPr lang="ru-RU" sz="3200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 За статистикою </a:t>
            </a:r>
            <a:r>
              <a:rPr lang="ru-RU" sz="3200" dirty="0" err="1" smtClean="0"/>
              <a:t>середня</a:t>
            </a:r>
            <a:r>
              <a:rPr lang="ru-RU" sz="3200" dirty="0" smtClean="0"/>
              <a:t> частота </a:t>
            </a:r>
            <a:r>
              <a:rPr lang="ru-RU" sz="3200" dirty="0" err="1" smtClean="0"/>
              <a:t>випадків</a:t>
            </a:r>
            <a:r>
              <a:rPr lang="ru-RU" sz="3200" dirty="0" smtClean="0"/>
              <a:t>, коли </a:t>
            </a:r>
            <a:r>
              <a:rPr lang="ru-RU" sz="3200" dirty="0" err="1" smtClean="0"/>
              <a:t>американський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полісмен</a:t>
            </a:r>
            <a:r>
              <a:rPr lang="ru-RU" sz="3200" dirty="0" smtClean="0"/>
              <a:t> </a:t>
            </a:r>
            <a:r>
              <a:rPr lang="ru-RU" sz="3200" dirty="0" err="1" smtClean="0"/>
              <a:t>застосовує</a:t>
            </a:r>
            <a:r>
              <a:rPr lang="ru-RU" sz="3200" dirty="0" smtClean="0"/>
              <a:t> свою </a:t>
            </a:r>
            <a:r>
              <a:rPr lang="ru-RU" sz="3200" dirty="0" err="1" smtClean="0"/>
              <a:t>службову</a:t>
            </a:r>
            <a:r>
              <a:rPr lang="ru-RU" sz="3200" dirty="0" smtClean="0"/>
              <a:t> </a:t>
            </a:r>
            <a:r>
              <a:rPr lang="ru-RU" sz="3200" dirty="0" err="1" smtClean="0"/>
              <a:t>вогнепальну</a:t>
            </a:r>
            <a:r>
              <a:rPr lang="ru-RU" sz="3200" dirty="0" smtClean="0"/>
              <a:t> </a:t>
            </a:r>
            <a:r>
              <a:rPr lang="ru-RU" sz="3200" dirty="0" err="1" smtClean="0"/>
              <a:t>зброю</a:t>
            </a:r>
            <a:r>
              <a:rPr lang="ru-RU" sz="3200" dirty="0" smtClean="0"/>
              <a:t> на </a:t>
            </a:r>
            <a:r>
              <a:rPr lang="ru-RU" sz="3200" dirty="0" err="1" smtClean="0"/>
              <a:t>ураження</a:t>
            </a:r>
            <a:r>
              <a:rPr lang="ru-RU" sz="3200" dirty="0" smtClean="0"/>
              <a:t>, становить один раз на 27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. </a:t>
            </a:r>
            <a:r>
              <a:rPr lang="ru-RU" sz="3200" dirty="0" err="1" smtClean="0"/>
              <a:t>Тож</a:t>
            </a:r>
            <a:r>
              <a:rPr lang="ru-RU" sz="3200" dirty="0" smtClean="0"/>
              <a:t> не </a:t>
            </a:r>
            <a:r>
              <a:rPr lang="ru-RU" sz="3200" dirty="0" err="1" smtClean="0"/>
              <a:t>варто</a:t>
            </a:r>
            <a:r>
              <a:rPr lang="ru-RU" sz="3200" dirty="0" smtClean="0"/>
              <a:t> </a:t>
            </a:r>
            <a:r>
              <a:rPr lang="ru-RU" sz="3200" dirty="0" err="1" smtClean="0"/>
              <a:t>вірити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голлівудським</a:t>
            </a:r>
            <a:r>
              <a:rPr lang="ru-RU" sz="3200" dirty="0" smtClean="0"/>
              <a:t> </a:t>
            </a:r>
            <a:r>
              <a:rPr lang="ru-RU" sz="3200" dirty="0" err="1" smtClean="0"/>
              <a:t>фільмам</a:t>
            </a:r>
            <a:r>
              <a:rPr lang="ru-RU" sz="3200" dirty="0" smtClean="0"/>
              <a:t>. </a:t>
            </a:r>
            <a:r>
              <a:rPr lang="ru-RU" sz="3200" dirty="0" err="1" smtClean="0"/>
              <a:t>Хоча</a:t>
            </a:r>
            <a:r>
              <a:rPr lang="ru-RU" sz="3200" dirty="0" smtClean="0"/>
              <a:t>, </a:t>
            </a:r>
            <a:r>
              <a:rPr lang="ru-RU" sz="3200" dirty="0" err="1" smtClean="0"/>
              <a:t>частина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правди</a:t>
            </a:r>
            <a:r>
              <a:rPr lang="ru-RU" sz="3200" dirty="0" smtClean="0"/>
              <a:t> у тих же </a:t>
            </a:r>
            <a:r>
              <a:rPr lang="ru-RU" sz="3200" dirty="0" err="1" smtClean="0"/>
              <a:t>фільмах</a:t>
            </a:r>
            <a:r>
              <a:rPr lang="ru-RU" sz="3200" dirty="0" smtClean="0"/>
              <a:t> таки </a:t>
            </a:r>
            <a:r>
              <a:rPr lang="ru-RU" sz="3200" dirty="0" err="1" smtClean="0"/>
              <a:t>є</a:t>
            </a:r>
            <a:r>
              <a:rPr lang="ru-RU" sz="3200" dirty="0" smtClean="0"/>
              <a:t>. </a:t>
            </a:r>
            <a:r>
              <a:rPr lang="ru-RU" sz="3200" dirty="0" err="1" smtClean="0"/>
              <a:t>Нерідко</a:t>
            </a:r>
            <a:r>
              <a:rPr lang="ru-RU" sz="3200" dirty="0" smtClean="0"/>
              <a:t> у </a:t>
            </a:r>
            <a:r>
              <a:rPr lang="ru-RU" sz="3200" dirty="0" err="1" smtClean="0"/>
              <a:t>кіно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показують</a:t>
            </a:r>
            <a:r>
              <a:rPr lang="ru-RU" sz="3200" dirty="0" smtClean="0"/>
              <a:t>, як </a:t>
            </a:r>
            <a:r>
              <a:rPr lang="ru-RU" sz="3200" dirty="0" err="1" smtClean="0"/>
              <a:t>поліцейські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необхідності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забирають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перший-ліпший</a:t>
            </a:r>
            <a:r>
              <a:rPr lang="ru-RU" sz="3200" dirty="0" smtClean="0"/>
              <a:t> </a:t>
            </a:r>
            <a:r>
              <a:rPr lang="ru-RU" sz="3200" dirty="0" err="1" smtClean="0"/>
              <a:t>автомобіль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погоні</a:t>
            </a:r>
            <a:r>
              <a:rPr lang="ru-RU" sz="3200" dirty="0" smtClean="0"/>
              <a:t>. А ось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правда - в США </a:t>
            </a:r>
            <a:r>
              <a:rPr lang="ru-RU" sz="3200" dirty="0" err="1" smtClean="0"/>
              <a:t>поліція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дійсно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таке</a:t>
            </a:r>
            <a:r>
              <a:rPr lang="ru-RU" sz="3200" dirty="0" smtClean="0"/>
              <a:t> право.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 В </a:t>
            </a:r>
            <a:r>
              <a:rPr lang="ru-RU" sz="3200" dirty="0" err="1" smtClean="0"/>
              <a:t>американській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одному </a:t>
            </a:r>
            <a:r>
              <a:rPr lang="ru-RU" sz="3200" dirty="0" err="1" smtClean="0"/>
              <a:t>управлінні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працювати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сімейна</a:t>
            </a:r>
            <a:r>
              <a:rPr lang="ru-RU" sz="3200" dirty="0" smtClean="0"/>
              <a:t> пара.  </a:t>
            </a:r>
            <a:r>
              <a:rPr lang="ru-RU" sz="3200" dirty="0" err="1" smtClean="0"/>
              <a:t>Таке</a:t>
            </a:r>
            <a:r>
              <a:rPr lang="ru-RU" sz="3200" dirty="0" smtClean="0"/>
              <a:t> табу </a:t>
            </a:r>
            <a:r>
              <a:rPr lang="ru-RU" sz="3200" dirty="0" err="1" smtClean="0"/>
              <a:t>пояснюється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тим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через </a:t>
            </a:r>
            <a:r>
              <a:rPr lang="ru-RU" sz="3200" dirty="0" err="1" smtClean="0"/>
              <a:t>присутність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чоловіка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дружини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форс-мажору, </a:t>
            </a:r>
            <a:r>
              <a:rPr lang="ru-RU" sz="3200" dirty="0" err="1" smtClean="0"/>
              <a:t>другий</a:t>
            </a:r>
            <a:r>
              <a:rPr lang="ru-RU" sz="3200" dirty="0" smtClean="0"/>
              <a:t> член </a:t>
            </a:r>
            <a:r>
              <a:rPr lang="ru-RU" sz="3200" dirty="0" err="1" smtClean="0"/>
              <a:t>сім’ї</a:t>
            </a:r>
            <a:r>
              <a:rPr lang="ru-RU" sz="3200" dirty="0" smtClean="0"/>
              <a:t> не </a:t>
            </a:r>
            <a:r>
              <a:rPr lang="ru-RU" sz="3200" dirty="0" err="1" smtClean="0"/>
              <a:t>зможе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діяти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виважено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швидко</a:t>
            </a:r>
            <a:r>
              <a:rPr lang="ru-RU" sz="3200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За </a:t>
            </a:r>
            <a:r>
              <a:rPr lang="ru-RU" sz="3200" dirty="0" err="1" smtClean="0"/>
              <a:t>рік</a:t>
            </a:r>
            <a:r>
              <a:rPr lang="ru-RU" sz="3200" dirty="0" smtClean="0"/>
              <a:t> в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сталося</a:t>
            </a:r>
            <a:r>
              <a:rPr lang="ru-RU" sz="3200" dirty="0" smtClean="0"/>
              <a:t> 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500 </a:t>
            </a:r>
            <a:r>
              <a:rPr lang="ru-RU" sz="3200" dirty="0" err="1" smtClean="0"/>
              <a:t>дорожньо-транспортних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пригод</a:t>
            </a:r>
            <a:r>
              <a:rPr lang="ru-RU" sz="3200" dirty="0" smtClean="0"/>
              <a:t> за </a:t>
            </a:r>
            <a:r>
              <a:rPr lang="ru-RU" sz="3200" dirty="0" err="1" smtClean="0"/>
              <a:t>участю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поліцейських</a:t>
            </a:r>
            <a:r>
              <a:rPr lang="ru-RU" sz="3200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15362" name="Group 93"/>
          <p:cNvGrpSpPr>
            <a:grpSpLocks/>
          </p:cNvGrpSpPr>
          <p:nvPr/>
        </p:nvGrpSpPr>
        <p:grpSpPr bwMode="auto">
          <a:xfrm>
            <a:off x="2054225" y="2305050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17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Створення патрульної поліції</a:t>
              </a:r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5418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5419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5421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22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23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424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420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15363" name="Group 94"/>
          <p:cNvGrpSpPr>
            <a:grpSpLocks/>
          </p:cNvGrpSpPr>
          <p:nvPr/>
        </p:nvGrpSpPr>
        <p:grpSpPr bwMode="auto">
          <a:xfrm>
            <a:off x="2057400" y="3052763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07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Правова основа діяльності</a:t>
              </a:r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5408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15409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15410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15412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13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14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415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411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</p:grpSp>
      <p:grpSp>
        <p:nvGrpSpPr>
          <p:cNvPr id="15364" name="Group 95"/>
          <p:cNvGrpSpPr>
            <a:grpSpLocks/>
          </p:cNvGrpSpPr>
          <p:nvPr/>
        </p:nvGrpSpPr>
        <p:grpSpPr bwMode="auto">
          <a:xfrm>
            <a:off x="2054225" y="3814763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9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Підрозділи поліції</a:t>
              </a:r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539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1539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  <p:grpSp>
            <p:nvGrpSpPr>
              <p:cNvPr id="1540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1540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0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4318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40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40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40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365" name="Group 96"/>
          <p:cNvGrpSpPr>
            <a:grpSpLocks/>
          </p:cNvGrpSpPr>
          <p:nvPr/>
        </p:nvGrpSpPr>
        <p:grpSpPr bwMode="auto">
          <a:xfrm>
            <a:off x="2054225" y="4576763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8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Патрульна поліція</a:t>
              </a:r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538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1539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1539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9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2C5782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9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16190"/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39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9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</p:grpSp>
      <p:grpSp>
        <p:nvGrpSpPr>
          <p:cNvPr id="15366" name="Group 94"/>
          <p:cNvGrpSpPr>
            <a:grpSpLocks/>
          </p:cNvGrpSpPr>
          <p:nvPr/>
        </p:nvGrpSpPr>
        <p:grpSpPr bwMode="auto">
          <a:xfrm>
            <a:off x="2209800" y="5334000"/>
            <a:ext cx="5067300" cy="642938"/>
            <a:chOff x="1270" y="2247"/>
            <a:chExt cx="3192" cy="345"/>
          </a:xfrm>
        </p:grpSpPr>
        <p:sp>
          <p:nvSpPr>
            <p:cNvPr id="57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8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Поліція особливого призначення</a:t>
              </a:r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5379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15380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15381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15383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84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85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386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82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6</a:t>
                </a:r>
                <a:endParaRPr lang="en-US" b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5367" name="Group 93"/>
          <p:cNvGrpSpPr>
            <a:grpSpLocks/>
          </p:cNvGrpSpPr>
          <p:nvPr/>
        </p:nvGrpSpPr>
        <p:grpSpPr bwMode="auto">
          <a:xfrm>
            <a:off x="1970088" y="1470025"/>
            <a:ext cx="5284787" cy="652463"/>
            <a:chOff x="1268" y="1776"/>
            <a:chExt cx="3194" cy="346"/>
          </a:xfrm>
        </p:grpSpPr>
        <p:sp>
          <p:nvSpPr>
            <p:cNvPr id="69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69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Створення національної поліції</a:t>
              </a:r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5370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5371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5373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74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75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15376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72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  <a:endParaRPr lang="en-US" b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Створення Національної поліції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25" y="1230313"/>
            <a:ext cx="4168775" cy="51276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b="1" dirty="0" smtClean="0"/>
              <a:t>Націона́льна полі́ція Украї́ни</a:t>
            </a:r>
            <a:r>
              <a:rPr lang="vi-VN" dirty="0" smtClean="0"/>
              <a:t> — центральний орган </a:t>
            </a:r>
            <a:r>
              <a:rPr lang="vi-VN" dirty="0" smtClean="0">
                <a:hlinkClick r:id="rId2" tooltip="Виконавча влада в Україні"/>
              </a:rPr>
              <a:t>виконавчої влади</a:t>
            </a:r>
            <a:r>
              <a:rPr lang="vi-VN" dirty="0" smtClean="0"/>
              <a:t>, який служить суспільству шляхом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Функції </a:t>
            </a:r>
            <a:r>
              <a:rPr lang="uk-UA" b="1" dirty="0" err="1" smtClean="0"/>
              <a:t>поліції-</a:t>
            </a:r>
            <a:r>
              <a:rPr lang="vi-VN" b="1" dirty="0" smtClean="0"/>
              <a:t> </a:t>
            </a:r>
            <a:r>
              <a:rPr lang="vi-VN" dirty="0" smtClean="0"/>
              <a:t>забезпечення охорони </a:t>
            </a:r>
            <a:r>
              <a:rPr lang="vi-VN" dirty="0" smtClean="0">
                <a:hlinkClick r:id="rId3" tooltip="Права людини"/>
              </a:rPr>
              <a:t>прав</a:t>
            </a:r>
            <a:r>
              <a:rPr lang="vi-VN" dirty="0" smtClean="0"/>
              <a:t> і свобод людини, протидії злочинності, підтримання публічного порядку та </a:t>
            </a:r>
            <a:r>
              <a:rPr lang="vi-VN" dirty="0" smtClean="0">
                <a:hlinkClick r:id="rId4" tooltip="Громадська безпека"/>
              </a:rPr>
              <a:t>громадської безпеки</a:t>
            </a:r>
            <a:r>
              <a:rPr lang="vi-VN" dirty="0" smtClean="0"/>
              <a:t>. Діяльність Національної поліції спрямовується та координується </a:t>
            </a:r>
            <a:r>
              <a:rPr lang="vi-VN" dirty="0" smtClean="0">
                <a:hlinkClick r:id="rId5" tooltip="Кабінет Міністрів України"/>
              </a:rPr>
              <a:t>Кабінетом Міністрів України</a:t>
            </a:r>
            <a:r>
              <a:rPr lang="vi-VN" dirty="0" smtClean="0"/>
              <a:t> через </a:t>
            </a:r>
            <a:r>
              <a:rPr lang="vi-VN" dirty="0" smtClean="0">
                <a:hlinkClick r:id="rId6" tooltip="Міністр внутрішніх справ України"/>
              </a:rPr>
              <a:t>Міністра внутрішніх справ</a:t>
            </a:r>
            <a:r>
              <a:rPr lang="vi-VN" dirty="0" smtClean="0"/>
              <a:t> згідно із законом</a:t>
            </a:r>
            <a:endParaRPr lang="ru-RU" dirty="0"/>
          </a:p>
        </p:txBody>
      </p:sp>
      <p:pic>
        <p:nvPicPr>
          <p:cNvPr id="16387" name="Picture 2" descr="D:\Басараб\скачанные файл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2288" y="1757363"/>
            <a:ext cx="4637087" cy="3924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0000"/>
                </a:solidFill>
              </a:rPr>
              <a:t>Створення патрульної поліції</a:t>
            </a:r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65263"/>
            <a:ext cx="4854575" cy="51419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900" dirty="0" smtClean="0"/>
              <a:t> 2 </a:t>
            </a:r>
            <a:r>
              <a:rPr lang="ru-RU" sz="2900" dirty="0" err="1" smtClean="0"/>
              <a:t>липня</a:t>
            </a:r>
            <a:r>
              <a:rPr lang="ru-RU" sz="2900" dirty="0" smtClean="0"/>
              <a:t> 2015 року за законопроект  </a:t>
            </a:r>
            <a:r>
              <a:rPr lang="ru-RU" sz="2900" dirty="0" err="1" smtClean="0"/>
              <a:t>проголосували</a:t>
            </a:r>
            <a:r>
              <a:rPr lang="ru-RU" sz="2900" dirty="0" smtClean="0"/>
              <a:t>  278  </a:t>
            </a:r>
            <a:r>
              <a:rPr lang="ru-RU" sz="2900" dirty="0" err="1" smtClean="0"/>
              <a:t>народних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депутатів</a:t>
            </a:r>
            <a:r>
              <a:rPr lang="ru-RU" sz="2900" dirty="0" smtClean="0"/>
              <a:t>.  4 </a:t>
            </a:r>
            <a:r>
              <a:rPr lang="ru-RU" sz="2900" dirty="0" err="1" smtClean="0"/>
              <a:t>серпня</a:t>
            </a:r>
            <a:r>
              <a:rPr lang="ru-RU" sz="2900" dirty="0" smtClean="0"/>
              <a:t>  2015  </a:t>
            </a:r>
            <a:r>
              <a:rPr lang="ru-RU" sz="2900" dirty="0" smtClean="0">
                <a:hlinkClick r:id="rId2" tooltip="Президент України"/>
              </a:rPr>
              <a:t>Президент </a:t>
            </a:r>
            <a:r>
              <a:rPr lang="ru-RU" sz="2900" dirty="0" err="1" smtClean="0">
                <a:hlinkClick r:id="rId2" tooltip="Президент України"/>
              </a:rPr>
              <a:t>України</a:t>
            </a:r>
            <a:r>
              <a:rPr lang="ru-RU" sz="2900" dirty="0" err="1" smtClean="0"/>
              <a:t>підписав</a:t>
            </a:r>
            <a:r>
              <a:rPr lang="ru-RU" sz="2900" dirty="0" smtClean="0"/>
              <a:t>  закон, а </a:t>
            </a:r>
            <a:r>
              <a:rPr lang="ru-RU" sz="2900" dirty="0" err="1" smtClean="0"/>
              <a:t>вже</a:t>
            </a:r>
            <a:r>
              <a:rPr lang="ru-RU" sz="2900" dirty="0" smtClean="0"/>
              <a:t> 6 </a:t>
            </a:r>
            <a:r>
              <a:rPr lang="ru-RU" sz="2900" dirty="0" err="1" smtClean="0"/>
              <a:t>серпня</a:t>
            </a:r>
            <a:r>
              <a:rPr lang="ru-RU" sz="2900" dirty="0" smtClean="0"/>
              <a:t> закон </a:t>
            </a:r>
            <a:r>
              <a:rPr lang="ru-RU" sz="2900" dirty="0" err="1" smtClean="0"/>
              <a:t>був</a:t>
            </a:r>
            <a:r>
              <a:rPr lang="ru-RU" sz="2900" dirty="0" smtClean="0"/>
              <a:t> </a:t>
            </a:r>
            <a:r>
              <a:rPr lang="ru-RU" sz="2900" dirty="0" err="1" smtClean="0"/>
              <a:t>опублікований</a:t>
            </a:r>
            <a:r>
              <a:rPr lang="ru-RU" sz="2900" dirty="0" smtClean="0"/>
              <a:t> в </a:t>
            </a:r>
            <a:r>
              <a:rPr lang="ru-RU" sz="2900" dirty="0" err="1" smtClean="0"/>
              <a:t>парламентській</a:t>
            </a:r>
            <a:r>
              <a:rPr lang="ru-RU" sz="2900" dirty="0" smtClean="0"/>
              <a:t> </a:t>
            </a:r>
            <a:r>
              <a:rPr lang="ru-RU" sz="2900" dirty="0" err="1" smtClean="0"/>
              <a:t>газеті</a:t>
            </a:r>
            <a:r>
              <a:rPr lang="ru-RU" sz="2900" dirty="0" smtClean="0"/>
              <a:t> «Голос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». Закон </a:t>
            </a:r>
            <a:r>
              <a:rPr lang="ru-RU" sz="2900" dirty="0" err="1" smtClean="0"/>
              <a:t>набув</a:t>
            </a:r>
            <a:r>
              <a:rPr lang="ru-RU" sz="2900" dirty="0" smtClean="0"/>
              <a:t> </a:t>
            </a:r>
            <a:r>
              <a:rPr lang="ru-RU" sz="2900" dirty="0" err="1" smtClean="0"/>
              <a:t>чинності</a:t>
            </a:r>
            <a:r>
              <a:rPr lang="ru-RU" sz="2900" dirty="0" smtClean="0"/>
              <a:t> через три </a:t>
            </a:r>
            <a:r>
              <a:rPr lang="ru-RU" sz="2900" dirty="0" err="1" smtClean="0"/>
              <a:t>місяці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дня, </a:t>
            </a:r>
            <a:r>
              <a:rPr lang="ru-RU" sz="2900" dirty="0" err="1" smtClean="0"/>
              <a:t>наступного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після</a:t>
            </a:r>
            <a:r>
              <a:rPr lang="ru-RU" sz="2900" dirty="0" smtClean="0"/>
              <a:t> дня </a:t>
            </a:r>
            <a:r>
              <a:rPr lang="ru-RU" sz="2900" dirty="0" err="1" smtClean="0"/>
              <a:t>публікації</a:t>
            </a:r>
            <a:r>
              <a:rPr lang="ru-RU" sz="2900" dirty="0" smtClean="0"/>
              <a:t>, </a:t>
            </a:r>
            <a:r>
              <a:rPr lang="ru-RU" sz="2900" dirty="0" err="1" smtClean="0"/>
              <a:t>тобто</a:t>
            </a:r>
            <a:r>
              <a:rPr lang="ru-RU" sz="2900" dirty="0" smtClean="0"/>
              <a:t> 7 листопада 2015. </a:t>
            </a:r>
            <a:r>
              <a:rPr lang="ru-RU" sz="2900" dirty="0" err="1" smtClean="0"/>
              <a:t>Згодом</a:t>
            </a:r>
            <a:r>
              <a:rPr lang="ru-RU" sz="2900" dirty="0" smtClean="0"/>
              <a:t> Президент </a:t>
            </a:r>
            <a:r>
              <a:rPr lang="ru-RU" sz="2900" dirty="0" err="1" smtClean="0"/>
              <a:t>встановив</a:t>
            </a:r>
            <a:r>
              <a:rPr lang="ru-RU" sz="2900" dirty="0" smtClean="0"/>
              <a:t> 4 </a:t>
            </a:r>
            <a:r>
              <a:rPr lang="ru-RU" sz="2900" dirty="0" err="1" smtClean="0"/>
              <a:t>серпня</a:t>
            </a:r>
            <a:r>
              <a:rPr lang="ru-RU" sz="2900" dirty="0" smtClean="0"/>
              <a:t>, день коли </a:t>
            </a:r>
            <a:r>
              <a:rPr lang="ru-RU" sz="2900" dirty="0" err="1" smtClean="0"/>
              <a:t>він</a:t>
            </a:r>
            <a:r>
              <a:rPr lang="ru-RU" sz="2900" dirty="0" smtClean="0"/>
              <a:t> </a:t>
            </a:r>
            <a:r>
              <a:rPr lang="ru-RU" sz="2900" dirty="0" err="1" smtClean="0"/>
              <a:t>підписав</a:t>
            </a:r>
            <a:r>
              <a:rPr lang="ru-RU" sz="2900" dirty="0" smtClean="0"/>
              <a:t> закон «Про </a:t>
            </a:r>
            <a:r>
              <a:rPr lang="ru-RU" sz="2900" dirty="0" err="1" smtClean="0"/>
              <a:t>Національну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поліцію</a:t>
            </a:r>
            <a:r>
              <a:rPr lang="ru-RU" sz="2900" dirty="0" smtClean="0"/>
              <a:t>», Днем </a:t>
            </a:r>
            <a:r>
              <a:rPr lang="ru-RU" sz="2900" dirty="0" err="1" smtClean="0"/>
              <a:t>Національної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поліції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. </a:t>
            </a:r>
            <a:r>
              <a:rPr lang="ru-RU" sz="2900" dirty="0" err="1" smtClean="0"/>
              <a:t>Згідно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Указом Президента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 </a:t>
            </a:r>
            <a:r>
              <a:rPr lang="ru-RU" sz="2900" dirty="0" err="1" smtClean="0"/>
              <a:t>від</a:t>
            </a:r>
            <a:r>
              <a:rPr lang="ru-RU" sz="2900" dirty="0" smtClean="0"/>
              <a:t> 04 </a:t>
            </a:r>
            <a:r>
              <a:rPr lang="ru-RU" sz="2900" dirty="0" err="1" smtClean="0"/>
              <a:t>квітня</a:t>
            </a:r>
            <a:r>
              <a:rPr lang="ru-RU" sz="2900" dirty="0" smtClean="0"/>
              <a:t> 2018 року День </a:t>
            </a:r>
            <a:r>
              <a:rPr lang="ru-RU" sz="2900" dirty="0" err="1" smtClean="0"/>
              <a:t>Національної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поліції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відзначається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щорічно</a:t>
            </a:r>
            <a:r>
              <a:rPr lang="ru-RU" sz="2900" dirty="0" smtClean="0"/>
              <a:t> </a:t>
            </a:r>
            <a:r>
              <a:rPr lang="ru-RU" sz="2900" b="1" dirty="0" smtClean="0"/>
              <a:t>04 </a:t>
            </a:r>
            <a:r>
              <a:rPr lang="ru-RU" sz="2900" b="1" dirty="0" err="1" smtClean="0"/>
              <a:t>липня</a:t>
            </a:r>
            <a:r>
              <a:rPr lang="ru-RU" sz="2900" dirty="0" smtClean="0"/>
              <a:t>. </a:t>
            </a:r>
            <a:r>
              <a:rPr lang="ru-RU" sz="2900" dirty="0" err="1" smtClean="0"/>
              <a:t>Цього</a:t>
            </a:r>
            <a:r>
              <a:rPr lang="ru-RU" sz="2900" dirty="0" smtClean="0"/>
              <a:t> дня у 2015 </a:t>
            </a:r>
            <a:r>
              <a:rPr lang="ru-RU" sz="2900" dirty="0" err="1" smtClean="0"/>
              <a:t>році</a:t>
            </a:r>
            <a:r>
              <a:rPr lang="ru-RU" sz="2900" dirty="0" smtClean="0"/>
              <a:t> у </a:t>
            </a:r>
            <a:r>
              <a:rPr lang="ru-RU" sz="2900" dirty="0" err="1" smtClean="0"/>
              <a:t>Києві</a:t>
            </a:r>
            <a:r>
              <a:rPr lang="ru-RU" sz="2900" dirty="0" smtClean="0"/>
              <a:t> </a:t>
            </a:r>
            <a:r>
              <a:rPr lang="ru-RU" sz="2900" dirty="0" err="1" smtClean="0"/>
              <a:t>запрацювала</a:t>
            </a:r>
            <a:r>
              <a:rPr lang="ru-RU" sz="2900" dirty="0" smtClean="0"/>
              <a:t> </a:t>
            </a:r>
            <a:r>
              <a:rPr lang="ru-RU" sz="2900" dirty="0" err="1" smtClean="0"/>
              <a:t>патрульна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поліція</a:t>
            </a:r>
            <a:r>
              <a:rPr lang="ru-RU" sz="2900" dirty="0" smtClean="0"/>
              <a:t>.</a:t>
            </a:r>
            <a:endParaRPr lang="ru-RU" sz="2900" dirty="0"/>
          </a:p>
        </p:txBody>
      </p:sp>
      <p:pic>
        <p:nvPicPr>
          <p:cNvPr id="17411" name="Picture 2" descr="D:\Басараб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536700"/>
            <a:ext cx="39957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D:\Басараб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4244975"/>
            <a:ext cx="40306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D:\Басараб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5" y="163513"/>
            <a:ext cx="3841750" cy="2841625"/>
          </a:xfrm>
        </p:spPr>
      </p:pic>
      <p:pic>
        <p:nvPicPr>
          <p:cNvPr id="18435" name="Picture 3" descr="D:\Басараб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363" y="152400"/>
            <a:ext cx="4810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38138" y="3187700"/>
            <a:ext cx="85883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Поліцейський </a:t>
            </a:r>
          </a:p>
          <a:p>
            <a:r>
              <a:rPr lang="ru-RU" sz="2400">
                <a:latin typeface="Calibri" pitchFamily="34" charset="0"/>
              </a:rPr>
              <a:t>Поліцейським є громадянин України, який склав Присягу поліцейського, проходить службу на відповідних посадах у поліції і якому присвоєно спеціальне звання поліції.</a:t>
            </a:r>
          </a:p>
          <a:p>
            <a:r>
              <a:rPr lang="ru-RU" sz="2400">
                <a:latin typeface="Calibri" pitchFamily="34" charset="0"/>
              </a:rPr>
              <a:t>Поліцейський має службове посвідчення та жетон з індивідуальним особистим номером. Зразки та порядок видання службових посвідчень та особистих номерних жетонів затверджує Міністр внутрішніх справ України.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3000"/>
          </a:xfrm>
        </p:spPr>
        <p:txBody>
          <a:bodyPr/>
          <a:lstStyle/>
          <a:p>
            <a:r>
              <a:rPr lang="uk-UA" smtClean="0"/>
              <a:t>Правова основа діяльності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3288"/>
            <a:ext cx="5051425" cy="57800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Присяга </a:t>
            </a:r>
            <a:r>
              <a:rPr lang="ru-RU" b="1" dirty="0" err="1" smtClean="0"/>
              <a:t>працівника</a:t>
            </a:r>
            <a:r>
              <a:rPr lang="ru-RU" b="1" dirty="0" smtClean="0"/>
              <a:t> </a:t>
            </a:r>
            <a:r>
              <a:rPr lang="ru-RU" b="1" dirty="0" err="1" smtClean="0"/>
              <a:t>поліції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Особа, яка </a:t>
            </a:r>
            <a:r>
              <a:rPr lang="ru-RU" dirty="0" err="1" smtClean="0"/>
              <a:t>вступає</a:t>
            </a:r>
            <a:r>
              <a:rPr lang="ru-RU" dirty="0" smtClean="0"/>
              <a:t> на службу в </a:t>
            </a:r>
            <a:r>
              <a:rPr lang="ru-RU" dirty="0" err="1" smtClean="0"/>
              <a:t>поліції</a:t>
            </a:r>
            <a:r>
              <a:rPr lang="ru-RU" dirty="0" smtClean="0"/>
              <a:t>, </a:t>
            </a:r>
            <a:r>
              <a:rPr lang="ru-RU" dirty="0" err="1" smtClean="0"/>
              <a:t>складає</a:t>
            </a:r>
            <a:r>
              <a:rPr lang="ru-RU" dirty="0" smtClean="0"/>
              <a:t> Присягу на </a:t>
            </a:r>
            <a:r>
              <a:rPr lang="ru-RU" dirty="0" err="1" smtClean="0"/>
              <a:t>вірність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народові</a:t>
            </a:r>
            <a:r>
              <a:rPr lang="ru-RU" dirty="0" smtClean="0"/>
              <a:t> такого </a:t>
            </a:r>
            <a:r>
              <a:rPr lang="ru-RU" dirty="0" err="1" smtClean="0"/>
              <a:t>змісту</a:t>
            </a:r>
            <a:r>
              <a:rPr lang="ru-RU" dirty="0" smtClean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«Я, (</a:t>
            </a:r>
            <a:r>
              <a:rPr lang="ru-RU" dirty="0" err="1" smtClean="0"/>
              <a:t>прізвище</a:t>
            </a:r>
            <a:r>
              <a:rPr lang="ru-RU" dirty="0" smtClean="0"/>
              <a:t>, </a:t>
            </a:r>
            <a:r>
              <a:rPr lang="ru-RU" dirty="0" err="1" smtClean="0"/>
              <a:t>ім'я</a:t>
            </a:r>
            <a:r>
              <a:rPr lang="ru-RU" dirty="0" smtClean="0"/>
              <a:t> та по </a:t>
            </a:r>
            <a:r>
              <a:rPr lang="ru-RU" dirty="0" err="1" smtClean="0"/>
              <a:t>батькові</a:t>
            </a:r>
            <a:r>
              <a:rPr lang="ru-RU" dirty="0" smtClean="0"/>
              <a:t>), </a:t>
            </a:r>
            <a:r>
              <a:rPr lang="ru-RU" dirty="0" err="1" smtClean="0"/>
              <a:t>усвідомлюючи</a:t>
            </a:r>
            <a:r>
              <a:rPr lang="ru-RU" dirty="0" smtClean="0"/>
              <a:t> свою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, </a:t>
            </a:r>
            <a:r>
              <a:rPr lang="ru-RU" dirty="0" err="1" smtClean="0"/>
              <a:t>урочисто</a:t>
            </a:r>
            <a:r>
              <a:rPr lang="ru-RU" dirty="0" smtClean="0"/>
              <a:t> присягаю </a:t>
            </a:r>
            <a:r>
              <a:rPr lang="ru-RU" dirty="0" err="1" smtClean="0"/>
              <a:t>вірно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народові</a:t>
            </a:r>
            <a:r>
              <a:rPr lang="ru-RU" dirty="0" smtClean="0"/>
              <a:t>,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та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втілювати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поважати</a:t>
            </a:r>
            <a:r>
              <a:rPr lang="ru-RU" dirty="0" smtClean="0"/>
              <a:t> та </a:t>
            </a:r>
            <a:r>
              <a:rPr lang="ru-RU" dirty="0" err="1" smtClean="0"/>
              <a:t>охороняти</a:t>
            </a:r>
            <a:r>
              <a:rPr lang="ru-RU" dirty="0" smtClean="0"/>
              <a:t> права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честь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гідністю</a:t>
            </a:r>
            <a:r>
              <a:rPr lang="ru-RU" dirty="0" smtClean="0"/>
              <a:t> нести </a:t>
            </a: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поліцейського</a:t>
            </a:r>
            <a:r>
              <a:rPr lang="ru-RU" dirty="0" smtClean="0"/>
              <a:t> та </a:t>
            </a:r>
            <a:r>
              <a:rPr lang="ru-RU" dirty="0" err="1" smtClean="0"/>
              <a:t>сумлінно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службові</a:t>
            </a:r>
            <a:r>
              <a:rPr lang="ru-RU" dirty="0" smtClean="0"/>
              <a:t> </a:t>
            </a:r>
            <a:r>
              <a:rPr lang="ru-RU" dirty="0" err="1" smtClean="0"/>
              <a:t>обов'язки</a:t>
            </a:r>
            <a:r>
              <a:rPr lang="ru-RU" dirty="0" smtClean="0"/>
              <a:t>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Порядок </a:t>
            </a:r>
            <a:r>
              <a:rPr lang="ru-RU" dirty="0" err="1" smtClean="0"/>
              <a:t>складання</a:t>
            </a:r>
            <a:r>
              <a:rPr lang="ru-RU" dirty="0" smtClean="0"/>
              <a:t> Присяги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справ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9" name="Picture 3" descr="D:\Басараб\img_0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9025" y="1560513"/>
            <a:ext cx="40925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uk-UA" smtClean="0">
                <a:solidFill>
                  <a:srgbClr val="000000"/>
                </a:solidFill>
              </a:rPr>
              <a:t>Підрозділи поліції</a:t>
            </a:r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hlinkClick r:id="rId2" tooltip="Кримінальна поліція (ще не написана)"/>
              </a:rPr>
              <a:t>Кримінальна поліція</a:t>
            </a:r>
            <a:endParaRPr lang="ru-RU" smtClean="0"/>
          </a:p>
          <a:p>
            <a:r>
              <a:rPr lang="ru-RU" smtClean="0">
                <a:hlinkClick r:id="rId3" tooltip="Патрульна поліція України"/>
              </a:rPr>
              <a:t>Патрульна поліція</a:t>
            </a:r>
            <a:endParaRPr lang="ru-RU" smtClean="0"/>
          </a:p>
          <a:p>
            <a:r>
              <a:rPr lang="ru-RU" smtClean="0">
                <a:hlinkClick r:id="rId4" tooltip="Органи досудового розслідування (ще не написана)"/>
              </a:rPr>
              <a:t>Органи досудового розслідування</a:t>
            </a:r>
            <a:endParaRPr lang="ru-RU" smtClean="0"/>
          </a:p>
          <a:p>
            <a:r>
              <a:rPr lang="ru-RU" smtClean="0">
                <a:hlinkClick r:id="rId5" tooltip="Поліція охорони (Національної поліції України)"/>
              </a:rPr>
              <a:t>Поліція охорони</a:t>
            </a:r>
            <a:endParaRPr lang="ru-RU" smtClean="0"/>
          </a:p>
          <a:p>
            <a:r>
              <a:rPr lang="ru-RU" smtClean="0">
                <a:hlinkClick r:id="rId6" tooltip="Спеціальна поліція в Україні"/>
              </a:rPr>
              <a:t>Спеціальна поліція</a:t>
            </a:r>
            <a:endParaRPr lang="ru-RU" smtClean="0"/>
          </a:p>
          <a:p>
            <a:r>
              <a:rPr lang="ru-RU" smtClean="0">
                <a:hlinkClick r:id="rId7" tooltip="КОРД (поліція особливого призначення)"/>
              </a:rPr>
              <a:t>Поліція особливого призначення</a:t>
            </a:r>
            <a:endParaRPr lang="ru-RU" smtClean="0"/>
          </a:p>
          <a:p>
            <a:r>
              <a:rPr lang="ru-RU" smtClean="0">
                <a:hlinkClick r:id="rId8" tooltip="Поліція превенції (ще не написана)"/>
              </a:rPr>
              <a:t>Поліція превенції</a:t>
            </a:r>
            <a:r>
              <a:rPr lang="ru-RU" smtClean="0"/>
              <a:t> (з 2018 року)</a:t>
            </a:r>
          </a:p>
          <a:p>
            <a:r>
              <a:rPr lang="ru-RU" u="sng" smtClean="0">
                <a:hlinkClick r:id="rId9"/>
              </a:rPr>
              <a:t>Поліція тактико-оперативного реагування</a:t>
            </a:r>
            <a:endParaRPr lang="ru-RU" smtClean="0"/>
          </a:p>
          <a:p>
            <a:r>
              <a:rPr lang="ru-RU" smtClean="0">
                <a:hlinkClick r:id="rId10" tooltip="Академія патрульної поліції (Україна) (ще не написана)"/>
              </a:rPr>
              <a:t>Академія патрульної поліції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6688" y="-46038"/>
            <a:ext cx="7078662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938" y="250825"/>
            <a:ext cx="5583237" cy="59261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 smtClean="0"/>
              <a:t>Кіберполіція</a:t>
            </a:r>
            <a:r>
              <a:rPr lang="ru-RU" dirty="0" smtClean="0"/>
              <a:t> — </a:t>
            </a:r>
            <a:r>
              <a:rPr lang="ru-RU" dirty="0" err="1" smtClean="0"/>
              <a:t>структурний</a:t>
            </a:r>
            <a:r>
              <a:rPr lang="ru-RU" dirty="0" smtClean="0"/>
              <a:t> </a:t>
            </a:r>
            <a:r>
              <a:rPr lang="ru-RU" dirty="0" err="1" smtClean="0"/>
              <a:t>підрозділ</a:t>
            </a:r>
            <a:r>
              <a:rPr lang="ru-RU" dirty="0" smtClean="0"/>
              <a:t> 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поліції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кримінальної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 та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попередженні</a:t>
            </a:r>
            <a:r>
              <a:rPr lang="ru-RU" dirty="0" smtClean="0"/>
              <a:t>, </a:t>
            </a:r>
            <a:r>
              <a:rPr lang="ru-RU" dirty="0" err="1" smtClean="0"/>
              <a:t>виявленні</a:t>
            </a:r>
            <a:r>
              <a:rPr lang="ru-RU" dirty="0" smtClean="0"/>
              <a:t>, </a:t>
            </a:r>
            <a:r>
              <a:rPr lang="ru-RU" dirty="0" err="1" smtClean="0"/>
              <a:t>припиненні</a:t>
            </a:r>
            <a:r>
              <a:rPr lang="ru-RU" dirty="0" smtClean="0"/>
              <a:t> та </a:t>
            </a:r>
            <a:r>
              <a:rPr lang="ru-RU" dirty="0" err="1" smtClean="0"/>
              <a:t>розкритті</a:t>
            </a:r>
            <a:r>
              <a:rPr lang="ru-RU" dirty="0" smtClean="0"/>
              <a:t> </a:t>
            </a:r>
            <a:r>
              <a:rPr lang="ru-RU" dirty="0" err="1" smtClean="0"/>
              <a:t>кримінальних</a:t>
            </a:r>
            <a:r>
              <a:rPr lang="ru-RU" dirty="0" smtClean="0"/>
              <a:t> </a:t>
            </a:r>
            <a:r>
              <a:rPr lang="ru-RU" dirty="0" err="1" smtClean="0"/>
              <a:t>правопорушень</a:t>
            </a:r>
            <a:r>
              <a:rPr lang="ru-RU" dirty="0" smtClean="0"/>
              <a:t>,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, </a:t>
            </a:r>
            <a:r>
              <a:rPr lang="ru-RU" dirty="0" err="1" smtClean="0"/>
              <a:t>вчинення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приховування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,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електронно-обчислювальних</a:t>
            </a:r>
            <a:r>
              <a:rPr lang="ru-RU" dirty="0" smtClean="0"/>
              <a:t> машин (</a:t>
            </a:r>
            <a:r>
              <a:rPr lang="ru-RU" dirty="0" err="1" smtClean="0"/>
              <a:t>комп'ютерів</a:t>
            </a:r>
            <a:r>
              <a:rPr lang="ru-RU" dirty="0" smtClean="0"/>
              <a:t>), </a:t>
            </a:r>
            <a:r>
              <a:rPr lang="ru-RU" dirty="0" err="1" smtClean="0"/>
              <a:t>телекомунікаційних</a:t>
            </a:r>
            <a:r>
              <a:rPr lang="ru-RU" dirty="0" smtClean="0"/>
              <a:t> та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інтернет-мереж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систем.</a:t>
            </a:r>
            <a:endParaRPr lang="ru-RU" dirty="0"/>
          </a:p>
        </p:txBody>
      </p:sp>
      <p:pic>
        <p:nvPicPr>
          <p:cNvPr id="21507" name="Picture 2" descr="D:\Басараб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86225"/>
            <a:ext cx="34940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D:\Басараб\скачанные файлы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1025" y="885825"/>
            <a:ext cx="3330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Патрульна поліція</a:t>
            </a:r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 Патрульна поліція</a:t>
            </a:r>
            <a:r>
              <a:rPr lang="ru-RU" smtClean="0"/>
              <a:t> — підрозділ Національної поліції, який цілодобово патрулює міста України, забезпечує громадський порядок та безпеку, першим реагує на повідомлення про правопорушення і надзвичайні події, надає поліцейські послуги, первинну медичну та невідкладну допомогу громадянам, забезпечує безпеку дорожнього руху, розглядає справи про адміністративні правопорушення і застосовує засоби адміністративного впливу до правопорушників, організовує заходи безпеки на місці ДТП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661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Calibri Light</vt:lpstr>
      <vt:lpstr>Office Theme</vt:lpstr>
      <vt:lpstr>Слайд 1</vt:lpstr>
      <vt:lpstr>Слайд 2</vt:lpstr>
      <vt:lpstr>Створення Національної поліції</vt:lpstr>
      <vt:lpstr>Створення патрульної поліції </vt:lpstr>
      <vt:lpstr>Слайд 5</vt:lpstr>
      <vt:lpstr>Правова основа діяльності</vt:lpstr>
      <vt:lpstr> Підрозділи поліції</vt:lpstr>
      <vt:lpstr> </vt:lpstr>
      <vt:lpstr>Патрульна поліція</vt:lpstr>
      <vt:lpstr>Слайд 10</vt:lpstr>
      <vt:lpstr>Поліція особливого призначення</vt:lpstr>
      <vt:lpstr>Цікаві факти про поліцію. </vt:lpstr>
      <vt:lpstr>Слайд 13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Сергей</cp:lastModifiedBy>
  <cp:revision>102</cp:revision>
  <dcterms:created xsi:type="dcterms:W3CDTF">2016-11-18T14:12:19Z</dcterms:created>
  <dcterms:modified xsi:type="dcterms:W3CDTF">2020-04-26T13:26:51Z</dcterms:modified>
</cp:coreProperties>
</file>