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0" r:id="rId3"/>
    <p:sldId id="259" r:id="rId4"/>
    <p:sldId id="296" r:id="rId5"/>
    <p:sldId id="261" r:id="rId6"/>
    <p:sldId id="290" r:id="rId7"/>
    <p:sldId id="291" r:id="rId8"/>
    <p:sldId id="292" r:id="rId9"/>
    <p:sldId id="266" r:id="rId10"/>
    <p:sldId id="268" r:id="rId11"/>
    <p:sldId id="270" r:id="rId12"/>
    <p:sldId id="271" r:id="rId13"/>
    <p:sldId id="272" r:id="rId14"/>
    <p:sldId id="273" r:id="rId15"/>
    <p:sldId id="274" r:id="rId16"/>
    <p:sldId id="275" r:id="rId17"/>
    <p:sldId id="276" r:id="rId18"/>
    <p:sldId id="293" r:id="rId19"/>
    <p:sldId id="277" r:id="rId20"/>
    <p:sldId id="278" r:id="rId21"/>
    <p:sldId id="279" r:id="rId22"/>
    <p:sldId id="280" r:id="rId23"/>
    <p:sldId id="281" r:id="rId24"/>
    <p:sldId id="284" r:id="rId25"/>
    <p:sldId id="285" r:id="rId26"/>
    <p:sldId id="287" r:id="rId27"/>
    <p:sldId id="288" r:id="rId28"/>
    <p:sldId id="289" r:id="rId29"/>
    <p:sldId id="295" r:id="rId30"/>
    <p:sldId id="297" r:id="rId31"/>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FFB03B"/>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4" d="100"/>
          <a:sy n="74" d="100"/>
        </p:scale>
        <p:origin x="-129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4" name="8 Imagen" descr="1203681252_f.jpg"/>
          <p:cNvPicPr>
            <a:picLocks noChangeAspect="1"/>
          </p:cNvPicPr>
          <p:nvPr userDrawn="1"/>
        </p:nvPicPr>
        <p:blipFill>
          <a:blip r:embed="rId2"/>
          <a:srcRect/>
          <a:stretch>
            <a:fillRect/>
          </a:stretch>
        </p:blipFill>
        <p:spPr bwMode="auto">
          <a:xfrm>
            <a:off x="900113" y="1700213"/>
            <a:ext cx="7389812" cy="4094162"/>
          </a:xfrm>
          <a:prstGeom prst="rect">
            <a:avLst/>
          </a:prstGeom>
          <a:noFill/>
          <a:ln w="9525">
            <a:noFill/>
            <a:miter lim="800000"/>
            <a:headEnd/>
            <a:tailEnd/>
          </a:ln>
        </p:spPr>
      </p:pic>
      <p:sp>
        <p:nvSpPr>
          <p:cNvPr id="2" name="1 Título"/>
          <p:cNvSpPr>
            <a:spLocks noGrp="1"/>
          </p:cNvSpPr>
          <p:nvPr>
            <p:ph type="ctrTitle"/>
          </p:nvPr>
        </p:nvSpPr>
        <p:spPr>
          <a:xfrm>
            <a:off x="685800" y="2130425"/>
            <a:ext cx="7772400" cy="1470025"/>
          </a:xfrm>
        </p:spPr>
        <p:txBody>
          <a:bodyPr/>
          <a:lstStyle/>
          <a:p>
            <a:r>
              <a:rPr lang="ru-RU" smtClean="0"/>
              <a:t>Образец заголовка</a:t>
            </a:r>
            <a:endParaRPr lang="es-ES" dirty="0"/>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s-ES"/>
          </a:p>
        </p:txBody>
      </p:sp>
      <p:sp>
        <p:nvSpPr>
          <p:cNvPr id="5" name="3 Marcador de fecha"/>
          <p:cNvSpPr>
            <a:spLocks noGrp="1"/>
          </p:cNvSpPr>
          <p:nvPr>
            <p:ph type="dt" sz="half" idx="10"/>
          </p:nvPr>
        </p:nvSpPr>
        <p:spPr/>
        <p:txBody>
          <a:bodyPr/>
          <a:lstStyle>
            <a:lvl1pPr>
              <a:defRPr/>
            </a:lvl1pPr>
          </a:lstStyle>
          <a:p>
            <a:pPr>
              <a:defRPr/>
            </a:pPr>
            <a:fld id="{7B7B256D-F6C9-44A3-8590-1307695E95AE}" type="datetimeFigureOut">
              <a:rPr lang="es-ES"/>
              <a:pPr>
                <a:defRPr/>
              </a:pPr>
              <a:t>13/04/2020</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752CD9F9-6187-4738-822B-EFD2989F733A}" type="slidenum">
              <a:rPr lang="es-ES"/>
              <a:pPr>
                <a:defRPr/>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ru-RU" smtClean="0"/>
              <a:t>Образец заголовка</a:t>
            </a:r>
            <a:endParaRPr lang="es-ES"/>
          </a:p>
        </p:txBody>
      </p:sp>
      <p:sp>
        <p:nvSpPr>
          <p:cNvPr id="3" name="2 Marcador de texto vertical"/>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s-ES"/>
          </a:p>
        </p:txBody>
      </p:sp>
      <p:sp>
        <p:nvSpPr>
          <p:cNvPr id="4" name="3 Marcador de fecha"/>
          <p:cNvSpPr>
            <a:spLocks noGrp="1"/>
          </p:cNvSpPr>
          <p:nvPr>
            <p:ph type="dt" sz="half" idx="10"/>
          </p:nvPr>
        </p:nvSpPr>
        <p:spPr/>
        <p:txBody>
          <a:bodyPr/>
          <a:lstStyle>
            <a:lvl1pPr>
              <a:defRPr/>
            </a:lvl1pPr>
          </a:lstStyle>
          <a:p>
            <a:pPr>
              <a:defRPr/>
            </a:pPr>
            <a:fld id="{CE28878B-5FAF-4839-8F9C-C5465F5D5B59}" type="datetimeFigureOut">
              <a:rPr lang="es-ES"/>
              <a:pPr>
                <a:defRPr/>
              </a:pPr>
              <a:t>13/04/2020</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206D86C5-EA57-4FA2-8446-0F97F5013ABA}" type="slidenum">
              <a:rPr lang="es-ES"/>
              <a:pPr>
                <a:defRPr/>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ru-RU" smtClean="0"/>
              <a:t>Образец заголовка</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s-ES"/>
          </a:p>
        </p:txBody>
      </p:sp>
      <p:sp>
        <p:nvSpPr>
          <p:cNvPr id="4" name="3 Marcador de fecha"/>
          <p:cNvSpPr>
            <a:spLocks noGrp="1"/>
          </p:cNvSpPr>
          <p:nvPr>
            <p:ph type="dt" sz="half" idx="10"/>
          </p:nvPr>
        </p:nvSpPr>
        <p:spPr/>
        <p:txBody>
          <a:bodyPr/>
          <a:lstStyle>
            <a:lvl1pPr>
              <a:defRPr/>
            </a:lvl1pPr>
          </a:lstStyle>
          <a:p>
            <a:pPr>
              <a:defRPr/>
            </a:pPr>
            <a:fld id="{ED5AD184-3F08-4801-A926-A92C162EB427}" type="datetimeFigureOut">
              <a:rPr lang="es-ES"/>
              <a:pPr>
                <a:defRPr/>
              </a:pPr>
              <a:t>13/04/2020</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1A5D1CD5-AD4A-4802-A2BB-A44359E1F2AC}" type="slidenum">
              <a:rPr lang="es-ES"/>
              <a:pPr>
                <a:defRPr/>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2 Marcador de contenido"/>
          <p:cNvSpPr>
            <a:spLocks noGrp="1"/>
          </p:cNvSpPr>
          <p:nvPr>
            <p:ph idx="1"/>
          </p:nvPr>
        </p:nvSpPr>
        <p:spPr>
          <a:xfrm>
            <a:off x="214282" y="1285860"/>
            <a:ext cx="8286808" cy="4840303"/>
          </a:xfrm>
        </p:spPr>
        <p:txBody>
          <a:bodyPr/>
          <a:lstStyle>
            <a:lvl1pPr>
              <a:defRPr sz="2700">
                <a:latin typeface="Gill Sans MT" pitchFamily="34" charset="0"/>
              </a:defRPr>
            </a:lvl1pPr>
            <a:lvl2pPr>
              <a:defRPr sz="2500">
                <a:latin typeface="Gill Sans MT" pitchFamily="34" charset="0"/>
              </a:defRPr>
            </a:lvl2pPr>
            <a:lvl3pPr>
              <a:defRPr>
                <a:latin typeface="Gill Sans MT" pitchFamily="34" charset="0"/>
              </a:defRPr>
            </a:lvl3pPr>
            <a:lvl4pPr>
              <a:defRPr>
                <a:latin typeface="Gill Sans MT" pitchFamily="34" charset="0"/>
              </a:defRPr>
            </a:lvl4pPr>
            <a:lvl5pPr>
              <a:defRPr>
                <a:latin typeface="Gill Sans MT" pitchFamily="34" charset="0"/>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s-ES" dirty="0"/>
          </a:p>
        </p:txBody>
      </p:sp>
      <p:sp>
        <p:nvSpPr>
          <p:cNvPr id="2" name="1 Título"/>
          <p:cNvSpPr>
            <a:spLocks noGrp="1"/>
          </p:cNvSpPr>
          <p:nvPr>
            <p:ph type="title"/>
          </p:nvPr>
        </p:nvSpPr>
        <p:spPr>
          <a:xfrm>
            <a:off x="214282" y="214290"/>
            <a:ext cx="6900882" cy="785818"/>
          </a:xfrm>
        </p:spPr>
        <p:txBody>
          <a:bodyPr>
            <a:noAutofit/>
          </a:bodyPr>
          <a:lstStyle>
            <a:lvl1pPr marL="0" indent="0" algn="l">
              <a:defRPr sz="3200" b="1">
                <a:ln>
                  <a:solidFill>
                    <a:sysClr val="windowText" lastClr="000000"/>
                  </a:solidFill>
                </a:ln>
                <a:solidFill>
                  <a:srgbClr val="FFB03B"/>
                </a:solidFill>
                <a:latin typeface="Gill Sans MT" pitchFamily="34" charset="0"/>
              </a:defRPr>
            </a:lvl1pPr>
          </a:lstStyle>
          <a:p>
            <a:r>
              <a:rPr lang="ru-RU" smtClean="0"/>
              <a:t>Образец заголовка</a:t>
            </a:r>
            <a:endParaRPr lang="es-ES" dirty="0"/>
          </a:p>
        </p:txBody>
      </p:sp>
      <p:sp>
        <p:nvSpPr>
          <p:cNvPr id="5" name="3 Marcador de fecha"/>
          <p:cNvSpPr>
            <a:spLocks noGrp="1"/>
          </p:cNvSpPr>
          <p:nvPr>
            <p:ph type="dt" sz="half" idx="10"/>
          </p:nvPr>
        </p:nvSpPr>
        <p:spPr/>
        <p:txBody>
          <a:bodyPr/>
          <a:lstStyle>
            <a:lvl1pPr>
              <a:defRPr/>
            </a:lvl1pPr>
          </a:lstStyle>
          <a:p>
            <a:pPr>
              <a:defRPr/>
            </a:pPr>
            <a:fld id="{3B1CE29F-9B61-4A5E-B85A-7DC886AA81D1}" type="datetimeFigureOut">
              <a:rPr lang="es-ES"/>
              <a:pPr>
                <a:defRPr/>
              </a:pPr>
              <a:t>13/04/2020</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ED94A49A-6AB0-46AE-8931-C7FD632112C8}" type="slidenum">
              <a:rPr lang="es-ES"/>
              <a:pPr>
                <a:defRPr/>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3 Marcador de fecha"/>
          <p:cNvSpPr>
            <a:spLocks noGrp="1"/>
          </p:cNvSpPr>
          <p:nvPr>
            <p:ph type="dt" sz="half" idx="10"/>
          </p:nvPr>
        </p:nvSpPr>
        <p:spPr/>
        <p:txBody>
          <a:bodyPr/>
          <a:lstStyle>
            <a:lvl1pPr>
              <a:defRPr/>
            </a:lvl1pPr>
          </a:lstStyle>
          <a:p>
            <a:pPr>
              <a:defRPr/>
            </a:pPr>
            <a:fld id="{256847E9-CFFB-471A-BC31-006AE807A66A}" type="datetimeFigureOut">
              <a:rPr lang="es-ES"/>
              <a:pPr>
                <a:defRPr/>
              </a:pPr>
              <a:t>13/04/2020</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D4426121-6589-4A66-9047-E59486BB3E4C}" type="slidenum">
              <a:rPr lang="es-ES"/>
              <a:pPr>
                <a:defRPr/>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ru-RU" smtClean="0"/>
              <a:t>Образец заголовка</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s-ES"/>
          </a:p>
        </p:txBody>
      </p:sp>
      <p:sp>
        <p:nvSpPr>
          <p:cNvPr id="5" name="3 Marcador de fecha"/>
          <p:cNvSpPr>
            <a:spLocks noGrp="1"/>
          </p:cNvSpPr>
          <p:nvPr>
            <p:ph type="dt" sz="half" idx="10"/>
          </p:nvPr>
        </p:nvSpPr>
        <p:spPr/>
        <p:txBody>
          <a:bodyPr/>
          <a:lstStyle>
            <a:lvl1pPr>
              <a:defRPr/>
            </a:lvl1pPr>
          </a:lstStyle>
          <a:p>
            <a:pPr>
              <a:defRPr/>
            </a:pPr>
            <a:fld id="{CEF067FB-B858-45F2-9AF6-1D7DBB226BC4}" type="datetimeFigureOut">
              <a:rPr lang="es-ES"/>
              <a:pPr>
                <a:defRPr/>
              </a:pPr>
              <a:t>13/04/2020</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E6C154FF-1CA2-4BB5-89C5-29EA18F9BC51}" type="slidenum">
              <a:rPr lang="es-ES"/>
              <a:pPr>
                <a:defRPr/>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ru-RU" smtClean="0"/>
              <a:t>Образец заголовка</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s-ES"/>
          </a:p>
        </p:txBody>
      </p:sp>
      <p:sp>
        <p:nvSpPr>
          <p:cNvPr id="7" name="3 Marcador de fecha"/>
          <p:cNvSpPr>
            <a:spLocks noGrp="1"/>
          </p:cNvSpPr>
          <p:nvPr>
            <p:ph type="dt" sz="half" idx="10"/>
          </p:nvPr>
        </p:nvSpPr>
        <p:spPr/>
        <p:txBody>
          <a:bodyPr/>
          <a:lstStyle>
            <a:lvl1pPr>
              <a:defRPr/>
            </a:lvl1pPr>
          </a:lstStyle>
          <a:p>
            <a:pPr>
              <a:defRPr/>
            </a:pPr>
            <a:fld id="{F1F7C03B-C666-442B-86BF-CB8AD10F69B2}" type="datetimeFigureOut">
              <a:rPr lang="es-ES"/>
              <a:pPr>
                <a:defRPr/>
              </a:pPr>
              <a:t>13/04/2020</a:t>
            </a:fld>
            <a:endParaRPr lang="es-ES"/>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FAE0293F-CC88-45CE-A30A-0D8FD28EBAED}" type="slidenum">
              <a:rPr lang="es-ES"/>
              <a:pPr>
                <a:defRPr/>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ru-RU" smtClean="0"/>
              <a:t>Образец заголовка</a:t>
            </a:r>
            <a:endParaRPr lang="es-ES"/>
          </a:p>
        </p:txBody>
      </p:sp>
      <p:sp>
        <p:nvSpPr>
          <p:cNvPr id="3" name="3 Marcador de fecha"/>
          <p:cNvSpPr>
            <a:spLocks noGrp="1"/>
          </p:cNvSpPr>
          <p:nvPr>
            <p:ph type="dt" sz="half" idx="10"/>
          </p:nvPr>
        </p:nvSpPr>
        <p:spPr/>
        <p:txBody>
          <a:bodyPr/>
          <a:lstStyle>
            <a:lvl1pPr>
              <a:defRPr/>
            </a:lvl1pPr>
          </a:lstStyle>
          <a:p>
            <a:pPr>
              <a:defRPr/>
            </a:pPr>
            <a:fld id="{E93E1D89-1165-4961-A723-0DCB901D9ABD}" type="datetimeFigureOut">
              <a:rPr lang="es-ES"/>
              <a:pPr>
                <a:defRPr/>
              </a:pPr>
              <a:t>13/04/2020</a:t>
            </a:fld>
            <a:endParaRPr lang="es-ES"/>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B7275C2A-0DC8-4589-B176-E00CFC3FC022}" type="slidenum">
              <a:rPr lang="es-ES"/>
              <a:pPr>
                <a:defRPr/>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7FBBDA95-16AB-4005-8A39-AC93B4927408}" type="datetimeFigureOut">
              <a:rPr lang="es-ES"/>
              <a:pPr>
                <a:defRPr/>
              </a:pPr>
              <a:t>13/04/2020</a:t>
            </a:fld>
            <a:endParaRPr lang="es-ES"/>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92A31405-A282-495E-B2D5-6DB5BDB4D374}" type="slidenum">
              <a:rPr lang="es-ES"/>
              <a:pPr>
                <a:defRPr/>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3 Marcador de fecha"/>
          <p:cNvSpPr>
            <a:spLocks noGrp="1"/>
          </p:cNvSpPr>
          <p:nvPr>
            <p:ph type="dt" sz="half" idx="10"/>
          </p:nvPr>
        </p:nvSpPr>
        <p:spPr/>
        <p:txBody>
          <a:bodyPr/>
          <a:lstStyle>
            <a:lvl1pPr>
              <a:defRPr/>
            </a:lvl1pPr>
          </a:lstStyle>
          <a:p>
            <a:pPr>
              <a:defRPr/>
            </a:pPr>
            <a:fld id="{702626B4-8CDB-467B-9A14-B6125EC7D54E}" type="datetimeFigureOut">
              <a:rPr lang="es-ES"/>
              <a:pPr>
                <a:defRPr/>
              </a:pPr>
              <a:t>13/04/2020</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BAE41B37-0949-44EF-B0D4-CBF09075FA6A}" type="slidenum">
              <a:rPr lang="es-ES"/>
              <a:pPr>
                <a:defRPr/>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es-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3 Marcador de fecha"/>
          <p:cNvSpPr>
            <a:spLocks noGrp="1"/>
          </p:cNvSpPr>
          <p:nvPr>
            <p:ph type="dt" sz="half" idx="10"/>
          </p:nvPr>
        </p:nvSpPr>
        <p:spPr/>
        <p:txBody>
          <a:bodyPr/>
          <a:lstStyle>
            <a:lvl1pPr>
              <a:defRPr/>
            </a:lvl1pPr>
          </a:lstStyle>
          <a:p>
            <a:pPr>
              <a:defRPr/>
            </a:pPr>
            <a:fld id="{7C22888A-7513-4B08-AECD-A43BA81282B6}" type="datetimeFigureOut">
              <a:rPr lang="es-ES"/>
              <a:pPr>
                <a:defRPr/>
              </a:pPr>
              <a:t>13/04/2020</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2209CCF2-9AC2-4B60-AE0E-08BEF64F5911}" type="slidenum">
              <a:rPr lang="es-ES"/>
              <a:pPr>
                <a:defRPr/>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48B69AA-162B-4566-A90F-513D60352122}" type="datetimeFigureOut">
              <a:rPr lang="es-ES"/>
              <a:pPr>
                <a:defRPr/>
              </a:pPr>
              <a:t>13/04/2020</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71BA2B4-25A4-4141-87B9-49FF5A46D8E5}" type="slidenum">
              <a:rPr lang="es-ES"/>
              <a:pPr>
                <a:defRPr/>
              </a:pPr>
              <a:t>‹#›</a:t>
            </a:fld>
            <a:endParaRPr lang="es-ES"/>
          </a:p>
        </p:txBody>
      </p:sp>
    </p:spTree>
  </p:cSld>
  <p:clrMap bg1="dk1" tx1="lt1" bg2="dk2" tx2="lt2" accent1="accent1" accent2="accent2" accent3="accent3" accent4="accent4" accent5="accent5" accent6="accent6" hlink="hlink" folHlink="folHlink"/>
  <p:sldLayoutIdLst>
    <p:sldLayoutId id="2147483660" r:id="rId1"/>
    <p:sldLayoutId id="2147483661"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ChangeArrowheads="1"/>
          </p:cNvSpPr>
          <p:nvPr/>
        </p:nvSpPr>
        <p:spPr bwMode="auto">
          <a:xfrm>
            <a:off x="468313" y="1268413"/>
            <a:ext cx="8280400" cy="2530475"/>
          </a:xfrm>
          <a:prstGeom prst="rect">
            <a:avLst/>
          </a:prstGeom>
          <a:noFill/>
          <a:ln w="9525">
            <a:noFill/>
            <a:miter lim="800000"/>
            <a:headEnd/>
            <a:tailEnd/>
          </a:ln>
        </p:spPr>
        <p:txBody>
          <a:bodyPr>
            <a:spAutoFit/>
          </a:bodyPr>
          <a:lstStyle/>
          <a:p>
            <a:pPr algn="ctr" eaLnBrk="0" hangingPunct="0">
              <a:spcBef>
                <a:spcPct val="20000"/>
              </a:spcBef>
              <a:buFont typeface="Arial" charset="0"/>
              <a:buNone/>
            </a:pPr>
            <a:r>
              <a:rPr lang="uk-UA" sz="7200" b="1" i="1"/>
              <a:t> «</a:t>
            </a:r>
            <a:r>
              <a:rPr lang="uk-UA" sz="8000" b="1" i="1"/>
              <a:t>Свідоме і несвідоме</a:t>
            </a:r>
            <a:r>
              <a:rPr lang="uk-UA" sz="7200" b="1" i="1"/>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idx="4294967295"/>
          </p:nvPr>
        </p:nvSpPr>
        <p:spPr/>
        <p:txBody>
          <a:bodyPr/>
          <a:lstStyle/>
          <a:p>
            <a:r>
              <a:rPr lang="uk-UA" smtClean="0">
                <a:latin typeface="Arial" charset="0"/>
              </a:rPr>
              <a:t>Основні складові свідомості</a:t>
            </a:r>
            <a:endParaRPr lang="ru-RU" smtClean="0">
              <a:latin typeface="Arial" charset="0"/>
            </a:endParaRPr>
          </a:p>
        </p:txBody>
      </p:sp>
      <p:sp>
        <p:nvSpPr>
          <p:cNvPr id="24578" name="Rectangle 3"/>
          <p:cNvSpPr>
            <a:spLocks noGrp="1"/>
          </p:cNvSpPr>
          <p:nvPr>
            <p:ph type="body" idx="4294967295"/>
          </p:nvPr>
        </p:nvSpPr>
        <p:spPr>
          <a:xfrm>
            <a:off x="457200" y="1600200"/>
            <a:ext cx="4546600" cy="4525963"/>
          </a:xfrm>
        </p:spPr>
        <p:txBody>
          <a:bodyPr/>
          <a:lstStyle/>
          <a:p>
            <a:r>
              <a:rPr lang="uk-UA" sz="4400" smtClean="0">
                <a:latin typeface="Arial" charset="0"/>
              </a:rPr>
              <a:t>Знання</a:t>
            </a:r>
          </a:p>
          <a:p>
            <a:r>
              <a:rPr lang="uk-UA" sz="4400" smtClean="0">
                <a:latin typeface="Arial" charset="0"/>
              </a:rPr>
              <a:t>Переживання</a:t>
            </a:r>
          </a:p>
          <a:p>
            <a:r>
              <a:rPr lang="uk-UA" sz="4400" smtClean="0">
                <a:latin typeface="Arial" charset="0"/>
              </a:rPr>
              <a:t>Усвідомлення</a:t>
            </a:r>
          </a:p>
          <a:p>
            <a:endParaRPr lang="ru-RU" sz="4400" smtClean="0">
              <a:latin typeface="Arial" charset="0"/>
            </a:endParaRPr>
          </a:p>
        </p:txBody>
      </p:sp>
      <p:sp>
        <p:nvSpPr>
          <p:cNvPr id="24579" name="AutoShape 7" descr="9k="/>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endParaRPr lang="ru-RU"/>
          </a:p>
        </p:txBody>
      </p:sp>
      <p:sp>
        <p:nvSpPr>
          <p:cNvPr id="24580" name="AutoShape 9" descr="9k="/>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endParaRPr lang="ru-RU"/>
          </a:p>
        </p:txBody>
      </p:sp>
      <p:sp>
        <p:nvSpPr>
          <p:cNvPr id="24581" name="AutoShape 11" descr="9k="/>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endParaRPr lang="ru-RU"/>
          </a:p>
        </p:txBody>
      </p:sp>
      <p:pic>
        <p:nvPicPr>
          <p:cNvPr id="24582" name="Picture 13" descr="87111290"/>
          <p:cNvPicPr>
            <a:picLocks noChangeAspect="1" noChangeArrowheads="1"/>
          </p:cNvPicPr>
          <p:nvPr/>
        </p:nvPicPr>
        <p:blipFill>
          <a:blip r:embed="rId2"/>
          <a:srcRect/>
          <a:stretch>
            <a:fillRect/>
          </a:stretch>
        </p:blipFill>
        <p:spPr bwMode="auto">
          <a:xfrm>
            <a:off x="4716463" y="3141663"/>
            <a:ext cx="4248150" cy="317817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p:cNvSpPr>
          <p:nvPr>
            <p:ph type="title" idx="4294967295"/>
          </p:nvPr>
        </p:nvSpPr>
        <p:spPr/>
        <p:txBody>
          <a:bodyPr/>
          <a:lstStyle/>
          <a:p>
            <a:r>
              <a:rPr lang="uk-UA" smtClean="0">
                <a:latin typeface="Arial" charset="0"/>
              </a:rPr>
              <a:t>Знання</a:t>
            </a:r>
            <a:endParaRPr lang="ru-RU" smtClean="0">
              <a:latin typeface="Arial" charset="0"/>
            </a:endParaRPr>
          </a:p>
        </p:txBody>
      </p:sp>
      <p:sp>
        <p:nvSpPr>
          <p:cNvPr id="25602" name="Rectangle 3"/>
          <p:cNvSpPr>
            <a:spLocks noGrp="1"/>
          </p:cNvSpPr>
          <p:nvPr>
            <p:ph type="body" idx="4294967295"/>
          </p:nvPr>
        </p:nvSpPr>
        <p:spPr/>
        <p:txBody>
          <a:bodyPr/>
          <a:lstStyle/>
          <a:p>
            <a:r>
              <a:rPr lang="uk-UA" sz="3600" smtClean="0">
                <a:latin typeface="Arial" charset="0"/>
              </a:rPr>
              <a:t>Поза знаннями немає свідомості. Щоб усвідомити певний об’єкт, потрібно включити його в систему своїх знань. Свідомість постає, як знання зовнішнього та внутрішнього світу, самого себе.</a:t>
            </a:r>
            <a:endParaRPr lang="ru-RU" sz="3600" smtClean="0">
              <a:latin typeface="Arial"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idx="4294967295"/>
          </p:nvPr>
        </p:nvSpPr>
        <p:spPr/>
        <p:txBody>
          <a:bodyPr/>
          <a:lstStyle/>
          <a:p>
            <a:r>
              <a:rPr lang="uk-UA" smtClean="0">
                <a:latin typeface="Arial" charset="0"/>
              </a:rPr>
              <a:t>Переживання</a:t>
            </a:r>
            <a:endParaRPr lang="ru-RU" smtClean="0">
              <a:latin typeface="Arial" charset="0"/>
            </a:endParaRPr>
          </a:p>
        </p:txBody>
      </p:sp>
      <p:sp>
        <p:nvSpPr>
          <p:cNvPr id="26626" name="Rectangle 3"/>
          <p:cNvSpPr>
            <a:spLocks noGrp="1"/>
          </p:cNvSpPr>
          <p:nvPr>
            <p:ph type="body" idx="4294967295"/>
          </p:nvPr>
        </p:nvSpPr>
        <p:spPr/>
        <p:txBody>
          <a:bodyPr/>
          <a:lstStyle/>
          <a:p>
            <a:r>
              <a:rPr lang="uk-UA" smtClean="0">
                <a:latin typeface="Arial" charset="0"/>
              </a:rPr>
              <a:t>Це все те, що в навколишньому світі для людини є значущим. Через переживання, людина оцінює та виявляє своє ставлення до певних предметів, явищ, інших осіб. Вона виявляє найнеобхідніше та проявляє це у своїх переживаннях.</a:t>
            </a:r>
            <a:endParaRPr lang="ru-RU" smtClean="0">
              <a:latin typeface="Arial"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p:cNvSpPr>
          <p:nvPr>
            <p:ph type="title" idx="4294967295"/>
          </p:nvPr>
        </p:nvSpPr>
        <p:spPr/>
        <p:txBody>
          <a:bodyPr/>
          <a:lstStyle/>
          <a:p>
            <a:r>
              <a:rPr lang="uk-UA" smtClean="0">
                <a:latin typeface="Arial" charset="0"/>
              </a:rPr>
              <a:t>Усвідомлення</a:t>
            </a:r>
            <a:endParaRPr lang="ru-RU" smtClean="0">
              <a:latin typeface="Arial" charset="0"/>
            </a:endParaRPr>
          </a:p>
        </p:txBody>
      </p:sp>
      <p:sp>
        <p:nvSpPr>
          <p:cNvPr id="27650" name="Rectangle 3"/>
          <p:cNvSpPr>
            <a:spLocks noGrp="1"/>
          </p:cNvSpPr>
          <p:nvPr>
            <p:ph type="body" idx="4294967295"/>
          </p:nvPr>
        </p:nvSpPr>
        <p:spPr/>
        <p:txBody>
          <a:bodyPr/>
          <a:lstStyle/>
          <a:p>
            <a:r>
              <a:rPr lang="uk-UA" smtClean="0">
                <a:latin typeface="Arial" charset="0"/>
              </a:rPr>
              <a:t>Це акт свідомості, предметом якого є сама її діяльність. Це фокусування свідомості на психічних процесах, на тих чуттєвих образах дійсності, які особистість завдяки їм отримує.</a:t>
            </a:r>
            <a:endParaRPr lang="ru-RU" smtClean="0">
              <a:latin typeface="Arial"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idx="4294967295"/>
          </p:nvPr>
        </p:nvSpPr>
        <p:spPr/>
        <p:txBody>
          <a:bodyPr/>
          <a:lstStyle/>
          <a:p>
            <a:r>
              <a:rPr lang="uk-UA" sz="2800" smtClean="0">
                <a:latin typeface="Arial" charset="0"/>
              </a:rPr>
              <a:t>Найбільш  загальна характеристика усвідомлення психічних процесів (психічних образів) грунтується на таких засадах</a:t>
            </a:r>
            <a:endParaRPr lang="ru-RU" sz="2800" smtClean="0">
              <a:latin typeface="Arial" charset="0"/>
            </a:endParaRPr>
          </a:p>
        </p:txBody>
      </p:sp>
      <p:sp>
        <p:nvSpPr>
          <p:cNvPr id="28674" name="Rectangle 3"/>
          <p:cNvSpPr>
            <a:spLocks noGrp="1"/>
          </p:cNvSpPr>
          <p:nvPr>
            <p:ph type="body" idx="4294967295"/>
          </p:nvPr>
        </p:nvSpPr>
        <p:spPr/>
        <p:txBody>
          <a:bodyPr/>
          <a:lstStyle/>
          <a:p>
            <a:r>
              <a:rPr lang="uk-UA" smtClean="0">
                <a:latin typeface="Arial" charset="0"/>
              </a:rPr>
              <a:t>Людина може усвідомити те, що сприймає, те, що вона згадує, про що мислить, до чого уважна, яку емоцію переживає</a:t>
            </a:r>
          </a:p>
          <a:p>
            <a:r>
              <a:rPr lang="uk-UA" smtClean="0">
                <a:latin typeface="Arial" charset="0"/>
              </a:rPr>
              <a:t>Людина може усвідомити, що це саме вона сприймає, згадує, мислить, відчуває.</a:t>
            </a:r>
            <a:endParaRPr lang="ru-RU" smtClean="0">
              <a:latin typeface="Arial"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p:cNvSpPr>
          <p:nvPr>
            <p:ph type="body" idx="4294967295"/>
          </p:nvPr>
        </p:nvSpPr>
        <p:spPr>
          <a:xfrm>
            <a:off x="539750" y="333375"/>
            <a:ext cx="8229600" cy="5975350"/>
          </a:xfrm>
        </p:spPr>
        <p:txBody>
          <a:bodyPr/>
          <a:lstStyle/>
          <a:p>
            <a:pPr algn="ctr">
              <a:buFont typeface="Arial" charset="0"/>
              <a:buNone/>
            </a:pPr>
            <a:r>
              <a:rPr lang="uk-UA" smtClean="0">
                <a:latin typeface="Arial" charset="0"/>
              </a:rPr>
              <a:t>Однак усвідомлення психічних процесів не завжди означає, що людина усвідомлює зміст свого світосприйняття.</a:t>
            </a:r>
          </a:p>
          <a:p>
            <a:pPr algn="ctr">
              <a:buFont typeface="Arial" charset="0"/>
              <a:buNone/>
            </a:pPr>
            <a:r>
              <a:rPr lang="uk-UA" smtClean="0">
                <a:latin typeface="Arial" charset="0"/>
              </a:rPr>
              <a:t>Конкретною формою реального усвідомлення людьми об’єктивного світу є мова. На думку О.М.Леонтьєва, свідомість -  є відображенням дійсності, немовби заломленим через призму суспільно-вироблених мовних значень, уявлень, понять. </a:t>
            </a:r>
            <a:endParaRPr lang="ru-RU" smtClean="0">
              <a:latin typeface="Arial"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title" idx="4294967295"/>
          </p:nvPr>
        </p:nvSpPr>
        <p:spPr/>
        <p:txBody>
          <a:bodyPr/>
          <a:lstStyle/>
          <a:p>
            <a:r>
              <a:rPr lang="uk-UA" sz="4000" smtClean="0">
                <a:latin typeface="Arial" charset="0"/>
              </a:rPr>
              <a:t>Структурні компоненти свідомості</a:t>
            </a:r>
            <a:endParaRPr lang="ru-RU" sz="4000" smtClean="0">
              <a:latin typeface="Arial" charset="0"/>
            </a:endParaRPr>
          </a:p>
        </p:txBody>
      </p:sp>
      <p:sp>
        <p:nvSpPr>
          <p:cNvPr id="30722" name="Rectangle 3"/>
          <p:cNvSpPr>
            <a:spLocks noGrp="1"/>
          </p:cNvSpPr>
          <p:nvPr>
            <p:ph type="body" idx="4294967295"/>
          </p:nvPr>
        </p:nvSpPr>
        <p:spPr/>
        <p:txBody>
          <a:bodyPr/>
          <a:lstStyle/>
          <a:p>
            <a:pPr>
              <a:lnSpc>
                <a:spcPct val="90000"/>
              </a:lnSpc>
            </a:pPr>
            <a:r>
              <a:rPr lang="uk-UA" smtClean="0">
                <a:latin typeface="Arial" charset="0"/>
              </a:rPr>
              <a:t>Знання про навколишній світ, природу, суспільство. Рівень свідомості в прямому залежить від рівня набутих знань, які є головною рушійною силою, мотивом пізнавальної діяльності;</a:t>
            </a:r>
          </a:p>
          <a:p>
            <a:pPr>
              <a:lnSpc>
                <a:spcPct val="90000"/>
              </a:lnSpc>
            </a:pPr>
            <a:r>
              <a:rPr lang="uk-UA" smtClean="0">
                <a:latin typeface="Arial" charset="0"/>
              </a:rPr>
              <a:t>Виокремлення людиною себе в предметному світі, розрізнення суб’єкта “Я” та об’єкта “не Я” , протиставлення себе як особистості об’єктивному світу;</a:t>
            </a:r>
            <a:endParaRPr lang="ru-RU" smtClean="0">
              <a:latin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3"/>
          <p:cNvSpPr>
            <a:spLocks noGrp="1"/>
          </p:cNvSpPr>
          <p:nvPr>
            <p:ph type="body" idx="4294967295"/>
          </p:nvPr>
        </p:nvSpPr>
        <p:spPr>
          <a:xfrm>
            <a:off x="457200" y="1557338"/>
            <a:ext cx="8229600" cy="4568825"/>
          </a:xfrm>
        </p:spPr>
        <p:txBody>
          <a:bodyPr/>
          <a:lstStyle/>
          <a:p>
            <a:r>
              <a:rPr lang="uk-UA" sz="3600" smtClean="0">
                <a:latin typeface="Arial" charset="0"/>
              </a:rPr>
              <a:t>Цілеспрямованість, планування власної діяльності та поведінки, передбачення її результатів.</a:t>
            </a:r>
          </a:p>
          <a:p>
            <a:r>
              <a:rPr lang="uk-UA" sz="3600" smtClean="0">
                <a:latin typeface="Arial" charset="0"/>
              </a:rPr>
              <a:t>Ставлення до об’єктивної дійсності, до інших людей, до самої себе.</a:t>
            </a:r>
            <a:endParaRPr lang="ru-RU" sz="3600" smtClean="0">
              <a:latin typeface="Arial"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p:cNvSpPr>
          <p:nvPr>
            <p:ph type="title" idx="4294967295"/>
          </p:nvPr>
        </p:nvSpPr>
        <p:spPr/>
        <p:txBody>
          <a:bodyPr/>
          <a:lstStyle/>
          <a:p>
            <a:r>
              <a:rPr lang="uk-UA" smtClean="0"/>
              <a:t>Різновиди свідомості:</a:t>
            </a:r>
            <a:endParaRPr lang="ru-RU" smtClean="0"/>
          </a:p>
        </p:txBody>
      </p:sp>
      <p:sp>
        <p:nvSpPr>
          <p:cNvPr id="32770" name="Rectangle 7"/>
          <p:cNvSpPr>
            <a:spLocks noGrp="1"/>
          </p:cNvSpPr>
          <p:nvPr>
            <p:ph sz="half" idx="4294967295"/>
          </p:nvPr>
        </p:nvSpPr>
        <p:spPr>
          <a:xfrm>
            <a:off x="468313" y="1628775"/>
            <a:ext cx="3598862" cy="4525963"/>
          </a:xfrm>
        </p:spPr>
        <p:txBody>
          <a:bodyPr/>
          <a:lstStyle/>
          <a:p>
            <a:pPr algn="ctr"/>
            <a:r>
              <a:rPr lang="uk-UA" smtClean="0">
                <a:solidFill>
                  <a:schemeClr val="hlink"/>
                </a:solidFill>
                <a:latin typeface="Arial" charset="0"/>
              </a:rPr>
              <a:t>Індивідуальна</a:t>
            </a:r>
          </a:p>
          <a:p>
            <a:pPr>
              <a:buFont typeface="Arial" charset="0"/>
              <a:buNone/>
            </a:pPr>
            <a:r>
              <a:rPr lang="uk-UA" smtClean="0">
                <a:latin typeface="Arial" charset="0"/>
              </a:rPr>
              <a:t>    </a:t>
            </a:r>
            <a:r>
              <a:rPr lang="uk-UA" sz="2800" smtClean="0">
                <a:latin typeface="Arial" charset="0"/>
              </a:rPr>
              <a:t>Характеризується неповторністю в змісті та формах виявлення</a:t>
            </a:r>
            <a:endParaRPr lang="ru-RU" sz="2800" smtClean="0">
              <a:latin typeface="Arial" charset="0"/>
            </a:endParaRPr>
          </a:p>
        </p:txBody>
      </p:sp>
      <p:sp>
        <p:nvSpPr>
          <p:cNvPr id="32771" name="Rectangle 8"/>
          <p:cNvSpPr>
            <a:spLocks noGrp="1"/>
          </p:cNvSpPr>
          <p:nvPr>
            <p:ph sz="quarter" idx="4294967295"/>
          </p:nvPr>
        </p:nvSpPr>
        <p:spPr>
          <a:xfrm>
            <a:off x="4211638" y="1196975"/>
            <a:ext cx="4470400" cy="2447925"/>
          </a:xfrm>
        </p:spPr>
        <p:txBody>
          <a:bodyPr/>
          <a:lstStyle/>
          <a:p>
            <a:pPr algn="ctr"/>
            <a:r>
              <a:rPr lang="uk-UA" sz="2400" smtClean="0">
                <a:solidFill>
                  <a:schemeClr val="hlink"/>
                </a:solidFill>
              </a:rPr>
              <a:t>Етнічна</a:t>
            </a:r>
          </a:p>
          <a:p>
            <a:pPr>
              <a:buFont typeface="Arial" charset="0"/>
              <a:buNone/>
            </a:pPr>
            <a:r>
              <a:rPr lang="uk-UA" sz="2400" smtClean="0"/>
              <a:t>     Характеризується багатоманітними особливостями вироблення форм та механізмів свідомих актів: мова, ритуали та інше</a:t>
            </a:r>
            <a:endParaRPr lang="ru-RU" sz="2400" smtClean="0"/>
          </a:p>
        </p:txBody>
      </p:sp>
      <p:sp>
        <p:nvSpPr>
          <p:cNvPr id="32772" name="Rectangle 9"/>
          <p:cNvSpPr>
            <a:spLocks noGrp="1"/>
          </p:cNvSpPr>
          <p:nvPr>
            <p:ph sz="quarter" idx="4294967295"/>
          </p:nvPr>
        </p:nvSpPr>
        <p:spPr>
          <a:xfrm>
            <a:off x="4211638" y="3933825"/>
            <a:ext cx="4470400" cy="2187575"/>
          </a:xfrm>
        </p:spPr>
        <p:txBody>
          <a:bodyPr/>
          <a:lstStyle/>
          <a:p>
            <a:pPr algn="ctr"/>
            <a:r>
              <a:rPr lang="uk-UA" sz="2400" smtClean="0">
                <a:solidFill>
                  <a:schemeClr val="hlink"/>
                </a:solidFill>
              </a:rPr>
              <a:t>Суспільна</a:t>
            </a:r>
          </a:p>
          <a:p>
            <a:pPr>
              <a:buFont typeface="Arial" charset="0"/>
              <a:buNone/>
            </a:pPr>
            <a:r>
              <a:rPr lang="uk-UA" sz="2400" smtClean="0"/>
              <a:t>     Характеризується рівнями, станами та особливими сферами функціонування</a:t>
            </a:r>
            <a:endParaRPr lang="ru-RU" sz="240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p:cNvSpPr>
          <p:nvPr>
            <p:ph type="title" idx="4294967295"/>
          </p:nvPr>
        </p:nvSpPr>
        <p:spPr/>
        <p:txBody>
          <a:bodyPr/>
          <a:lstStyle/>
          <a:p>
            <a:r>
              <a:rPr lang="uk-UA" b="1" smtClean="0">
                <a:latin typeface="Arial" charset="0"/>
              </a:rPr>
              <a:t>2. НЕСВІДОМЕ</a:t>
            </a:r>
            <a:endParaRPr lang="ru-RU" b="1" smtClean="0">
              <a:latin typeface="Arial" charset="0"/>
            </a:endParaRPr>
          </a:p>
        </p:txBody>
      </p:sp>
      <p:sp>
        <p:nvSpPr>
          <p:cNvPr id="33794" name="Rectangle 3"/>
          <p:cNvSpPr>
            <a:spLocks noGrp="1"/>
          </p:cNvSpPr>
          <p:nvPr>
            <p:ph type="body" idx="4294967295"/>
          </p:nvPr>
        </p:nvSpPr>
        <p:spPr>
          <a:xfrm>
            <a:off x="468313" y="1628775"/>
            <a:ext cx="8229600" cy="4525963"/>
          </a:xfrm>
        </p:spPr>
        <p:txBody>
          <a:bodyPr/>
          <a:lstStyle/>
          <a:p>
            <a:pPr>
              <a:buFont typeface="Arial" charset="0"/>
              <a:buNone/>
            </a:pPr>
            <a:r>
              <a:rPr lang="ru-RU" smtClean="0"/>
              <a:t>    являє собою сукупність психічних процесів</a:t>
            </a:r>
            <a:r>
              <a:rPr lang="ru-RU" u="sng" smtClean="0"/>
              <a:t>,</a:t>
            </a:r>
            <a:r>
              <a:rPr lang="ru-RU" smtClean="0"/>
              <a:t> операцій і станів, не представлених в свідомості суб'єкта, процесів, щодо яких відсутній суб'єктивний контроль.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Título"/>
          <p:cNvSpPr>
            <a:spLocks noGrp="1"/>
          </p:cNvSpPr>
          <p:nvPr>
            <p:ph type="ctrTitle" idx="4294967295"/>
          </p:nvPr>
        </p:nvSpPr>
        <p:spPr>
          <a:xfrm>
            <a:off x="900113" y="0"/>
            <a:ext cx="7772400" cy="1295400"/>
          </a:xfrm>
        </p:spPr>
        <p:txBody>
          <a:bodyPr/>
          <a:lstStyle/>
          <a:p>
            <a:pPr eaLnBrk="1" hangingPunct="1"/>
            <a:r>
              <a:rPr lang="uk-UA" sz="3200" b="1" smtClean="0">
                <a:latin typeface="Arial" charset="0"/>
              </a:rPr>
              <a:t>ВСТУП</a:t>
            </a:r>
            <a:endParaRPr lang="ru-RU" sz="3200" b="1" smtClean="0">
              <a:latin typeface="Arial" charset="0"/>
            </a:endParaRPr>
          </a:p>
        </p:txBody>
      </p:sp>
      <p:sp>
        <p:nvSpPr>
          <p:cNvPr id="16386" name="2 Subtítulo"/>
          <p:cNvSpPr>
            <a:spLocks noGrp="1"/>
          </p:cNvSpPr>
          <p:nvPr>
            <p:ph type="subTitle" idx="4294967295"/>
          </p:nvPr>
        </p:nvSpPr>
        <p:spPr>
          <a:xfrm>
            <a:off x="755650" y="1412875"/>
            <a:ext cx="7848600" cy="4752975"/>
          </a:xfrm>
        </p:spPr>
        <p:txBody>
          <a:bodyPr/>
          <a:lstStyle/>
          <a:p>
            <a:pPr marL="0" indent="0" algn="ctr">
              <a:lnSpc>
                <a:spcPct val="90000"/>
              </a:lnSpc>
              <a:buFont typeface="Arial" charset="0"/>
              <a:buNone/>
            </a:pPr>
            <a:r>
              <a:rPr lang="uk-UA" sz="2800" b="1" i="1" smtClean="0">
                <a:latin typeface="Arial" charset="0"/>
              </a:rPr>
              <a:t>Поділ психіки на свідоме і несвідоме є основною передумовою психоаналізу, і тільки воно дає йому можливість зрозуміти та долучити до науки такі спостережливі та дуже важливі патологічні процеси в душевному житті. Психоаналіз не може перенести сутність психічного у свідомість, але повинен розглядати свідомість як якість психічного, яка може приєднуватися чи не приєднуватися до інших його якостей.</a:t>
            </a:r>
          </a:p>
          <a:p>
            <a:pPr marL="0" indent="0" algn="ctr">
              <a:lnSpc>
                <a:spcPct val="90000"/>
              </a:lnSpc>
              <a:buFont typeface="Arial" charset="0"/>
              <a:buNone/>
            </a:pPr>
            <a:endParaRPr lang="uk-UA" sz="2800" b="1" i="1" smtClean="0">
              <a:latin typeface="Arial" charset="0"/>
            </a:endParaRPr>
          </a:p>
          <a:p>
            <a:pPr marL="0" indent="0" algn="ctr" eaLnBrk="1" hangingPunct="1">
              <a:lnSpc>
                <a:spcPct val="90000"/>
              </a:lnSpc>
              <a:buFont typeface="Arial" charset="0"/>
              <a:buNone/>
            </a:pPr>
            <a:endParaRPr lang="ru-RU" sz="2800" smtClean="0">
              <a:solidFill>
                <a:srgbClr val="FFFFFF"/>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3"/>
          <p:cNvSpPr>
            <a:spLocks noGrp="1"/>
          </p:cNvSpPr>
          <p:nvPr>
            <p:ph type="body" idx="4294967295"/>
          </p:nvPr>
        </p:nvSpPr>
        <p:spPr>
          <a:xfrm>
            <a:off x="457200" y="260350"/>
            <a:ext cx="8229600" cy="5865813"/>
          </a:xfrm>
        </p:spPr>
        <p:txBody>
          <a:bodyPr/>
          <a:lstStyle/>
          <a:p>
            <a:pPr>
              <a:lnSpc>
                <a:spcPct val="90000"/>
              </a:lnSpc>
            </a:pPr>
            <a:r>
              <a:rPr lang="ru-RU" smtClean="0"/>
              <a:t>Поняття несвідомого у психологічній науці дуже ретельно досліджене 3. Фрейдом, у його "теорії несвідомого", яку він побудував на низці феноменів, що спостерігалися при проведенні сеансів гіпнозу. Ним була помічена неусвідомленість причини виконуваних дій; абсолютне виконання дій, прагнення знайти пояснення своїм діям: можливість шляхом довгих розпитувань довести людину до пригадування істинної причини її дій.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3"/>
          <p:cNvSpPr>
            <a:spLocks noGrp="1"/>
          </p:cNvSpPr>
          <p:nvPr>
            <p:ph type="body" idx="4294967295"/>
          </p:nvPr>
        </p:nvSpPr>
        <p:spPr>
          <a:xfrm>
            <a:off x="468313" y="333375"/>
            <a:ext cx="8229600" cy="5821363"/>
          </a:xfrm>
        </p:spPr>
        <p:txBody>
          <a:bodyPr/>
          <a:lstStyle/>
          <a:p>
            <a:pPr>
              <a:lnSpc>
                <a:spcPct val="80000"/>
              </a:lnSpc>
              <a:buFont typeface="Arial" charset="0"/>
              <a:buNone/>
            </a:pPr>
            <a:r>
              <a:rPr lang="ru-RU" sz="2800" smtClean="0"/>
              <a:t>    Психічне життя людини визначається її потягами, головний  яких, сексуальний - лібідо. Ці потяги мають великий енергетичний заряд, але не можуть бути безпосередньо задоволені завдяки механізму "моральної цензури".  </a:t>
            </a:r>
          </a:p>
          <a:p>
            <a:pPr>
              <a:lnSpc>
                <a:spcPct val="80000"/>
              </a:lnSpc>
              <a:buFont typeface="Arial" charset="0"/>
              <a:buNone/>
            </a:pPr>
            <a:r>
              <a:rPr lang="ru-RU" sz="2800" smtClean="0"/>
              <a:t>    Фрейд встановив, що несвідоме проявляється у витісненні інфантильних і заборонених переживань, що зберігають свій енергетичний потенціал і виявляються у вигляді психічних порушень. Загалом теорія Фрейда розкриває несвідоме як дію природжених інстинктивних потягів у психічному житті людини, що у свою чергу ще й біологічно детермінуються, забуваючи при цьому про соціальні та природні чинники в детермінації людської життєдіяльності. </a:t>
            </a:r>
          </a:p>
          <a:p>
            <a:pPr>
              <a:lnSpc>
                <a:spcPct val="80000"/>
              </a:lnSpc>
              <a:buFont typeface="Arial" charset="0"/>
              <a:buNone/>
            </a:pPr>
            <a:endParaRPr lang="ru-RU" sz="280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p:cNvSpPr>
          <p:nvPr>
            <p:ph type="title" idx="4294967295"/>
          </p:nvPr>
        </p:nvSpPr>
        <p:spPr/>
        <p:txBody>
          <a:bodyPr/>
          <a:lstStyle/>
          <a:p>
            <a:r>
              <a:rPr lang="uk-UA" sz="4000" smtClean="0"/>
              <a:t>До області несвідомого належить:</a:t>
            </a:r>
            <a:endParaRPr lang="ru-RU" sz="4000" smtClean="0"/>
          </a:p>
        </p:txBody>
      </p:sp>
      <p:sp>
        <p:nvSpPr>
          <p:cNvPr id="36866" name="Rectangle 3"/>
          <p:cNvSpPr>
            <a:spLocks noGrp="1"/>
          </p:cNvSpPr>
          <p:nvPr>
            <p:ph type="body" idx="4294967295"/>
          </p:nvPr>
        </p:nvSpPr>
        <p:spPr/>
        <p:txBody>
          <a:bodyPr/>
          <a:lstStyle/>
          <a:p>
            <a:r>
              <a:rPr lang="uk-UA" smtClean="0"/>
              <a:t>Сновидіння</a:t>
            </a:r>
          </a:p>
          <a:p>
            <a:r>
              <a:rPr lang="ru-RU" smtClean="0"/>
              <a:t>«Субсенсорні" реакції</a:t>
            </a:r>
          </a:p>
          <a:p>
            <a:r>
              <a:rPr lang="ru-RU" smtClean="0"/>
              <a:t>Неусвідомлювані рухи</a:t>
            </a:r>
          </a:p>
          <a:p>
            <a:r>
              <a:rPr lang="ru-RU" smtClean="0"/>
              <a:t> Деякі безцільні спонукання до діяльності</a:t>
            </a:r>
          </a:p>
          <a:p>
            <a:r>
              <a:rPr lang="ru-RU" smtClean="0"/>
              <a:t>Марення</a:t>
            </a:r>
          </a:p>
          <a:p>
            <a:r>
              <a:rPr lang="ru-RU" smtClean="0"/>
              <a:t>Галюцинації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idx="4294967295"/>
          </p:nvPr>
        </p:nvSpPr>
        <p:spPr>
          <a:xfrm>
            <a:off x="468313" y="274638"/>
            <a:ext cx="8218487" cy="1858962"/>
          </a:xfrm>
        </p:spPr>
        <p:txBody>
          <a:bodyPr/>
          <a:lstStyle/>
          <a:p>
            <a:r>
              <a:rPr lang="ru-RU" sz="4000" smtClean="0"/>
              <a:t>До неусвідомлених явищ у життєдіяльності людини належить група надсвідомих процесів:</a:t>
            </a:r>
          </a:p>
        </p:txBody>
      </p:sp>
      <p:sp>
        <p:nvSpPr>
          <p:cNvPr id="37890" name="Rectangle 3"/>
          <p:cNvSpPr>
            <a:spLocks noGrp="1"/>
          </p:cNvSpPr>
          <p:nvPr>
            <p:ph type="body" idx="4294967295"/>
          </p:nvPr>
        </p:nvSpPr>
        <p:spPr>
          <a:xfrm>
            <a:off x="539750" y="2205038"/>
            <a:ext cx="8229600" cy="4525962"/>
          </a:xfrm>
        </p:spPr>
        <p:txBody>
          <a:bodyPr/>
          <a:lstStyle/>
          <a:p>
            <a:r>
              <a:rPr lang="ru-RU" sz="2800" smtClean="0"/>
              <a:t>Перехід від несвідомого до свідомого - інсайт - момент осяяння, в ході якого людина раптово приходить до рішення тієї чи іншої проблеми.</a:t>
            </a:r>
          </a:p>
          <a:p>
            <a:r>
              <a:rPr lang="ru-RU" sz="2800" smtClean="0"/>
              <a:t>Вважається, що момент інсайту не можна побачити ззовні. Те, що він відбувся, спостерігач може зрозуміти тільки в результаті його прояву в поведінці людини. Розрізнені раніше елементи психічного життя людини об'єднуються завдяки інсайту в єдине ціле. Людина не народжується зі здатністю до інсайту, вона набуває її.</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5"/>
          <p:cNvSpPr>
            <a:spLocks noGrp="1"/>
          </p:cNvSpPr>
          <p:nvPr>
            <p:ph type="body" sz="half" idx="4294967295"/>
          </p:nvPr>
        </p:nvSpPr>
        <p:spPr>
          <a:xfrm>
            <a:off x="457200" y="260350"/>
            <a:ext cx="4762500" cy="5865813"/>
          </a:xfrm>
        </p:spPr>
        <p:txBody>
          <a:bodyPr/>
          <a:lstStyle/>
          <a:p>
            <a:pPr>
              <a:lnSpc>
                <a:spcPct val="90000"/>
              </a:lnSpc>
            </a:pPr>
            <a:r>
              <a:rPr lang="ru-RU" sz="2800" smtClean="0"/>
              <a:t>Інтуїція - спосіб прийняття рішення шляхом аналізу, при якому результат ґрунтується головним чином на здогаді.</a:t>
            </a:r>
          </a:p>
          <a:p>
            <a:pPr>
              <a:lnSpc>
                <a:spcPct val="90000"/>
              </a:lnSpc>
            </a:pPr>
            <a:r>
              <a:rPr lang="ru-RU" sz="2800" smtClean="0"/>
              <a:t>Інтуїція близька до станів (натхнення, духовного бачення, відвертості), які знаходяться на  несвідомому рівні психіки людини. Сьогодні ніхто не заперечує, що інтуїція - це прояв несвідомого у людині.</a:t>
            </a:r>
          </a:p>
          <a:p>
            <a:pPr>
              <a:lnSpc>
                <a:spcPct val="90000"/>
              </a:lnSpc>
            </a:pPr>
            <a:endParaRPr lang="ru-RU" sz="2800" smtClean="0"/>
          </a:p>
        </p:txBody>
      </p:sp>
      <p:sp>
        <p:nvSpPr>
          <p:cNvPr id="38914" name="AutoShape 8" descr="2Q=="/>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endParaRPr lang="ru-RU"/>
          </a:p>
        </p:txBody>
      </p:sp>
      <p:pic>
        <p:nvPicPr>
          <p:cNvPr id="38915" name="Picture 12" descr="PH01-0367_web"/>
          <p:cNvPicPr>
            <a:picLocks noChangeAspect="1" noChangeArrowheads="1"/>
          </p:cNvPicPr>
          <p:nvPr/>
        </p:nvPicPr>
        <p:blipFill>
          <a:blip r:embed="rId2"/>
          <a:srcRect/>
          <a:stretch>
            <a:fillRect/>
          </a:stretch>
        </p:blipFill>
        <p:spPr bwMode="auto">
          <a:xfrm>
            <a:off x="5576888" y="0"/>
            <a:ext cx="3567112" cy="5445125"/>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p:cNvSpPr>
          <p:nvPr>
            <p:ph type="title" idx="4294967295"/>
          </p:nvPr>
        </p:nvSpPr>
        <p:spPr/>
        <p:txBody>
          <a:bodyPr/>
          <a:lstStyle/>
          <a:p>
            <a:r>
              <a:rPr lang="uk-UA" b="1" smtClean="0"/>
              <a:t>3.САМОСВІДОМІСТЬ</a:t>
            </a:r>
            <a:endParaRPr lang="ru-RU" b="1" smtClean="0"/>
          </a:p>
        </p:txBody>
      </p:sp>
      <p:sp>
        <p:nvSpPr>
          <p:cNvPr id="39938" name="Rectangle 3"/>
          <p:cNvSpPr>
            <a:spLocks noGrp="1"/>
          </p:cNvSpPr>
          <p:nvPr>
            <p:ph type="body" idx="4294967295"/>
          </p:nvPr>
        </p:nvSpPr>
        <p:spPr/>
        <p:txBody>
          <a:bodyPr/>
          <a:lstStyle/>
          <a:p>
            <a:r>
              <a:rPr lang="uk-UA" smtClean="0"/>
              <a:t>Вищий рівень самосвідомості</a:t>
            </a:r>
          </a:p>
          <a:p>
            <a:r>
              <a:rPr lang="uk-UA" smtClean="0"/>
              <a:t>Це здатність людини усвідомити саму себе, своє “Я”, свої потреби, цінності, своє буття і його сенс, власну поведінку і переживання, тощо.</a:t>
            </a:r>
          </a:p>
          <a:p>
            <a:r>
              <a:rPr lang="uk-UA" smtClean="0"/>
              <a:t>Відмінність свідомості від самосвідомості – це те що, перша є знанням про інше, а друга про саму себе.</a:t>
            </a:r>
            <a:endParaRPr lang="ru-RU"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p:cNvSpPr>
          <p:nvPr>
            <p:ph type="title" idx="4294967295"/>
          </p:nvPr>
        </p:nvSpPr>
        <p:spPr/>
        <p:txBody>
          <a:bodyPr/>
          <a:lstStyle/>
          <a:p>
            <a:r>
              <a:rPr lang="ru-RU" sz="2800" smtClean="0">
                <a:latin typeface="Arial" charset="0"/>
              </a:rPr>
              <a:t>Самосвідомість не є вродженою характеристикою людини, а формується поступово, проходячи наступні етапи:</a:t>
            </a:r>
            <a:br>
              <a:rPr lang="ru-RU" sz="2800" smtClean="0">
                <a:latin typeface="Arial" charset="0"/>
              </a:rPr>
            </a:br>
            <a:endParaRPr lang="ru-RU" sz="2800" smtClean="0">
              <a:latin typeface="Arial" charset="0"/>
            </a:endParaRPr>
          </a:p>
        </p:txBody>
      </p:sp>
      <p:sp>
        <p:nvSpPr>
          <p:cNvPr id="40962" name="Rectangle 44"/>
          <p:cNvSpPr>
            <a:spLocks noGrp="1"/>
          </p:cNvSpPr>
          <p:nvPr>
            <p:ph type="body" sz="half" idx="4294967295"/>
          </p:nvPr>
        </p:nvSpPr>
        <p:spPr>
          <a:xfrm>
            <a:off x="4648200" y="1600200"/>
            <a:ext cx="4038600" cy="4525963"/>
          </a:xfrm>
        </p:spPr>
        <p:txBody>
          <a:bodyPr/>
          <a:lstStyle/>
          <a:p>
            <a:pPr>
              <a:lnSpc>
                <a:spcPct val="90000"/>
              </a:lnSpc>
            </a:pPr>
            <a:r>
              <a:rPr lang="ru-RU" sz="2800" smtClean="0"/>
              <a:t>характерне для дітей першого року життя, зароджує самосвідомість і проявляється у спроможності немовляти фіксувати відчуття, що ідуть з власного організму і виражають його потреби </a:t>
            </a:r>
          </a:p>
        </p:txBody>
      </p:sp>
      <p:sp>
        <p:nvSpPr>
          <p:cNvPr id="40963" name="AutoShape 46"/>
          <p:cNvSpPr>
            <a:spLocks noGrp="1" noChangeArrowheads="1"/>
          </p:cNvSpPr>
          <p:nvPr>
            <p:ph type="body" sz="half" idx="4294967295"/>
          </p:nvPr>
        </p:nvSpPr>
        <p:spPr>
          <a:xfrm>
            <a:off x="468313" y="1557338"/>
            <a:ext cx="4319587" cy="4568825"/>
          </a:xfrm>
          <a:prstGeom prst="rightArrow">
            <a:avLst>
              <a:gd name="adj1" fmla="val 50000"/>
              <a:gd name="adj2" fmla="val 25000"/>
            </a:avLst>
          </a:prstGeom>
          <a:solidFill>
            <a:srgbClr val="00FF00"/>
          </a:solidFill>
          <a:ln>
            <a:solidFill>
              <a:srgbClr val="FFFF00"/>
            </a:solidFill>
          </a:ln>
        </p:spPr>
        <p:txBody>
          <a:bodyPr/>
          <a:lstStyle/>
          <a:p>
            <a:pPr>
              <a:lnSpc>
                <a:spcPct val="90000"/>
              </a:lnSpc>
            </a:pPr>
            <a:endParaRPr lang="ru-RU" sz="2800" b="1" smtClean="0"/>
          </a:p>
          <a:p>
            <a:pPr>
              <a:lnSpc>
                <a:spcPct val="90000"/>
              </a:lnSpc>
              <a:buFont typeface="Arial" charset="0"/>
              <a:buNone/>
            </a:pPr>
            <a:r>
              <a:rPr lang="ru-RU" b="1" smtClean="0">
                <a:latin typeface="Arial" charset="0"/>
              </a:rPr>
              <a:t>САМОВІДЧУТТЯ</a:t>
            </a:r>
          </a:p>
          <a:p>
            <a:pPr eaLnBrk="1" hangingPunct="1">
              <a:lnSpc>
                <a:spcPct val="90000"/>
              </a:lnSpc>
              <a:spcBef>
                <a:spcPct val="0"/>
              </a:spcBef>
              <a:buFontTx/>
              <a:buNone/>
            </a:pPr>
            <a:endParaRPr lang="ru-RU" b="1" smtClean="0">
              <a:latin typeface="Arial" charset="0"/>
              <a:cs typeface="Arial"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6"/>
          <p:cNvSpPr>
            <a:spLocks noGrp="1"/>
          </p:cNvSpPr>
          <p:nvPr>
            <p:ph type="body" sz="half" idx="4294967295"/>
          </p:nvPr>
        </p:nvSpPr>
        <p:spPr>
          <a:xfrm>
            <a:off x="4648200" y="1268413"/>
            <a:ext cx="4038600" cy="4857750"/>
          </a:xfrm>
        </p:spPr>
        <p:txBody>
          <a:bodyPr/>
          <a:lstStyle/>
          <a:p>
            <a:pPr>
              <a:buFont typeface="Arial" charset="0"/>
              <a:buNone/>
            </a:pPr>
            <a:r>
              <a:rPr lang="ru-RU" sz="2800" smtClean="0"/>
              <a:t>    виявляється з раннього віку (близько трьох років) через спроможність дитини впізнавати свій зовнішній фізичний образ (наприклад, на фото чи в дзеркалі) та називати себе займенником "Я" </a:t>
            </a:r>
          </a:p>
        </p:txBody>
      </p:sp>
      <p:sp>
        <p:nvSpPr>
          <p:cNvPr id="41986" name="AutoShape 7"/>
          <p:cNvSpPr>
            <a:spLocks noGrp="1" noChangeArrowheads="1"/>
          </p:cNvSpPr>
          <p:nvPr>
            <p:ph type="body" sz="half" idx="4294967295"/>
          </p:nvPr>
        </p:nvSpPr>
        <p:spPr>
          <a:xfrm>
            <a:off x="468313" y="1484313"/>
            <a:ext cx="4038600" cy="4498975"/>
          </a:xfrm>
          <a:prstGeom prst="rightArrow">
            <a:avLst>
              <a:gd name="adj1" fmla="val 50000"/>
              <a:gd name="adj2" fmla="val 25000"/>
            </a:avLst>
          </a:prstGeom>
          <a:solidFill>
            <a:srgbClr val="00CCFF"/>
          </a:solidFill>
          <a:ln>
            <a:solidFill>
              <a:srgbClr val="FFFF00"/>
            </a:solidFill>
          </a:ln>
        </p:spPr>
        <p:txBody>
          <a:bodyPr/>
          <a:lstStyle/>
          <a:p>
            <a:endParaRPr lang="ru-RU" sz="2800" b="1" smtClean="0"/>
          </a:p>
          <a:p>
            <a:pPr>
              <a:buFont typeface="Arial" charset="0"/>
              <a:buNone/>
            </a:pPr>
            <a:r>
              <a:rPr lang="ru-RU" sz="2800" b="1" smtClean="0"/>
              <a:t>САМОСПРИЙМАННЯ</a:t>
            </a:r>
          </a:p>
          <a:p>
            <a:pPr eaLnBrk="1" hangingPunct="1">
              <a:spcBef>
                <a:spcPct val="0"/>
              </a:spcBef>
              <a:buFontTx/>
              <a:buNone/>
            </a:pPr>
            <a:endParaRPr lang="ru-RU" b="1" smtClean="0">
              <a:latin typeface="Arial" charset="0"/>
              <a:cs typeface="Arial"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p:cNvSpPr>
          <p:nvPr>
            <p:ph type="body" sz="half" idx="4294967295"/>
          </p:nvPr>
        </p:nvSpPr>
        <p:spPr>
          <a:xfrm>
            <a:off x="4648200" y="188913"/>
            <a:ext cx="4038600" cy="5937250"/>
          </a:xfrm>
        </p:spPr>
        <p:txBody>
          <a:bodyPr/>
          <a:lstStyle/>
          <a:p>
            <a:pPr>
              <a:buFont typeface="Arial" charset="0"/>
              <a:buNone/>
            </a:pPr>
            <a:r>
              <a:rPr lang="ru-RU" sz="2400" smtClean="0"/>
              <a:t>    прості форми </a:t>
            </a:r>
            <a:r>
              <a:rPr lang="ru-RU" sz="2400" i="1" smtClean="0"/>
              <a:t>надання собі певних характеристик</a:t>
            </a:r>
            <a:r>
              <a:rPr lang="ru-RU" sz="2400" smtClean="0"/>
              <a:t> з'являються ще в дошкільному віці (близько 4-х років) - діти вже знають свою стать, позначають себе як хорошу чи погану дитину залежно від власних вчинків та реакції на них значимих дорослих. Впродовж всього подальшого життя людина все більше вивчає себе, однак через власні зміни цей процес є динамічним </a:t>
            </a:r>
          </a:p>
        </p:txBody>
      </p:sp>
      <p:sp>
        <p:nvSpPr>
          <p:cNvPr id="43010" name="AutoShape 3"/>
          <p:cNvSpPr>
            <a:spLocks noGrp="1" noChangeArrowheads="1"/>
          </p:cNvSpPr>
          <p:nvPr>
            <p:ph type="body" sz="half" idx="4294967295"/>
          </p:nvPr>
        </p:nvSpPr>
        <p:spPr>
          <a:xfrm>
            <a:off x="468313" y="1484313"/>
            <a:ext cx="4038600" cy="4498975"/>
          </a:xfrm>
          <a:prstGeom prst="rightArrow">
            <a:avLst>
              <a:gd name="adj1" fmla="val 50000"/>
              <a:gd name="adj2" fmla="val 25000"/>
            </a:avLst>
          </a:prstGeom>
          <a:solidFill>
            <a:srgbClr val="FF00FF"/>
          </a:solidFill>
          <a:ln>
            <a:solidFill>
              <a:srgbClr val="FFFF00"/>
            </a:solidFill>
          </a:ln>
        </p:spPr>
        <p:txBody>
          <a:bodyPr/>
          <a:lstStyle/>
          <a:p>
            <a:endParaRPr lang="ru-RU" sz="2800" b="1" smtClean="0">
              <a:latin typeface="Arial" charset="0"/>
            </a:endParaRPr>
          </a:p>
          <a:p>
            <a:pPr>
              <a:buFont typeface="Arial" charset="0"/>
              <a:buNone/>
            </a:pPr>
            <a:r>
              <a:rPr lang="ru-RU" sz="2800" b="1" smtClean="0">
                <a:latin typeface="Arial" charset="0"/>
              </a:rPr>
              <a:t>САМОРОЗУМІННЯ</a:t>
            </a:r>
          </a:p>
          <a:p>
            <a:pPr eaLnBrk="1" hangingPunct="1">
              <a:spcBef>
                <a:spcPct val="0"/>
              </a:spcBef>
              <a:buFontTx/>
              <a:buNone/>
            </a:pPr>
            <a:endParaRPr lang="ru-RU" sz="2800" b="1" smtClean="0">
              <a:latin typeface="Arial" charset="0"/>
              <a:cs typeface="Arial"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p:cNvSpPr>
          <p:nvPr>
            <p:ph type="title" idx="4294967295"/>
          </p:nvPr>
        </p:nvSpPr>
        <p:spPr>
          <a:xfrm>
            <a:off x="457200" y="274638"/>
            <a:ext cx="8229600" cy="777875"/>
          </a:xfrm>
        </p:spPr>
        <p:txBody>
          <a:bodyPr/>
          <a:lstStyle/>
          <a:p>
            <a:r>
              <a:rPr lang="uk-UA" b="1" smtClean="0"/>
              <a:t>ВИСНОВКИ</a:t>
            </a:r>
            <a:endParaRPr lang="ru-RU" b="1" smtClean="0"/>
          </a:p>
        </p:txBody>
      </p:sp>
      <p:sp>
        <p:nvSpPr>
          <p:cNvPr id="44034" name="Rectangle 3"/>
          <p:cNvSpPr>
            <a:spLocks noGrp="1"/>
          </p:cNvSpPr>
          <p:nvPr>
            <p:ph type="body" idx="4294967295"/>
          </p:nvPr>
        </p:nvSpPr>
        <p:spPr>
          <a:xfrm>
            <a:off x="457200" y="1196975"/>
            <a:ext cx="8229600" cy="5327650"/>
          </a:xfrm>
        </p:spPr>
        <p:txBody>
          <a:bodyPr/>
          <a:lstStyle/>
          <a:p>
            <a:pPr algn="ctr">
              <a:lnSpc>
                <a:spcPct val="80000"/>
              </a:lnSpc>
              <a:buFont typeface="Arial" charset="0"/>
              <a:buNone/>
            </a:pPr>
            <a:r>
              <a:rPr lang="ru-RU" sz="2000" smtClean="0"/>
              <a:t>      </a:t>
            </a:r>
            <a:r>
              <a:rPr lang="ru-RU" sz="2000" smtClean="0">
                <a:latin typeface="Arial" charset="0"/>
              </a:rPr>
              <a:t>Людська свідомість - це унікальне явище дійсності. Будучи внутрішнім фактором людської життєдіяльності, за своїм змістом та можливостями вона виходить далеко за межі життєвих потреб. Завдяки свідомості людина вибудовує у своєму знанні цілий універсум, що має внутрішню систему зв'язків та підпорядкувань. За статусом буття свідомість є ідеальною (на противагу фізичному, чуттєво-матеріальному). Це означає, що вона формує завершені, кінцеві та еталонні предметні характеристики реальності, набуваючи здатності вимірювати та оцінювати будь-що. З іншого боку, це означає, що свідомість не має просторово-часових вимірів.</a:t>
            </a:r>
          </a:p>
          <a:p>
            <a:pPr algn="ctr">
              <a:lnSpc>
                <a:spcPct val="80000"/>
              </a:lnSpc>
              <a:buFont typeface="Arial" charset="0"/>
              <a:buNone/>
            </a:pPr>
            <a:r>
              <a:rPr lang="ru-RU" sz="2000" smtClean="0">
                <a:latin typeface="Arial" charset="0"/>
              </a:rPr>
              <a:t>Могутність та унікальність свідомості яскраво виявлена в її складній будові та в розмаїтості її життєвих функцій.</a:t>
            </a:r>
          </a:p>
          <a:p>
            <a:pPr algn="ctr">
              <a:lnSpc>
                <a:spcPct val="80000"/>
              </a:lnSpc>
              <a:buFont typeface="Arial" charset="0"/>
              <a:buNone/>
            </a:pPr>
            <a:r>
              <a:rPr lang="uk-UA" sz="2000" smtClean="0">
                <a:latin typeface="Arial" charset="0"/>
              </a:rPr>
              <a:t>Несвідоме – це наше потаємне, внутрішнє, воно неабияк впливає на нашу свідомість, на мою думку без несвідомого не існує свідомого, адже все в нашому оточенні взаємозв’язане.</a:t>
            </a:r>
            <a:endParaRPr lang="ru-RU" sz="2000" smtClean="0">
              <a:latin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Título"/>
          <p:cNvSpPr>
            <a:spLocks noGrp="1"/>
          </p:cNvSpPr>
          <p:nvPr>
            <p:ph type="ctrTitle" idx="4294967295"/>
          </p:nvPr>
        </p:nvSpPr>
        <p:spPr>
          <a:xfrm>
            <a:off x="684213" y="333375"/>
            <a:ext cx="7772400" cy="1295400"/>
          </a:xfrm>
        </p:spPr>
        <p:txBody>
          <a:bodyPr/>
          <a:lstStyle/>
          <a:p>
            <a:pPr eaLnBrk="1" hangingPunct="1"/>
            <a:r>
              <a:rPr lang="uk-UA" sz="4000" b="1" smtClean="0">
                <a:latin typeface="Arial" charset="0"/>
              </a:rPr>
              <a:t>1. СВІДОМІСТЬ</a:t>
            </a:r>
            <a:endParaRPr lang="ru-RU" sz="4000" b="1" smtClean="0">
              <a:latin typeface="Arial" charset="0"/>
            </a:endParaRPr>
          </a:p>
        </p:txBody>
      </p:sp>
      <p:sp>
        <p:nvSpPr>
          <p:cNvPr id="17410" name="2 Subtítulo"/>
          <p:cNvSpPr>
            <a:spLocks noGrp="1"/>
          </p:cNvSpPr>
          <p:nvPr>
            <p:ph type="subTitle" idx="4294967295"/>
          </p:nvPr>
        </p:nvSpPr>
        <p:spPr>
          <a:xfrm>
            <a:off x="179388" y="1844675"/>
            <a:ext cx="8569325" cy="4752975"/>
          </a:xfrm>
        </p:spPr>
        <p:txBody>
          <a:bodyPr/>
          <a:lstStyle/>
          <a:p>
            <a:pPr marL="0" indent="0" algn="ctr" eaLnBrk="1" hangingPunct="1">
              <a:buFont typeface="Arial" charset="0"/>
              <a:buNone/>
            </a:pPr>
            <a:r>
              <a:rPr lang="uk-UA" sz="4000" smtClean="0">
                <a:solidFill>
                  <a:srgbClr val="FFFFFF"/>
                </a:solidFill>
                <a:latin typeface="Arial" charset="0"/>
              </a:rPr>
              <a:t>здатність людини до рефлексії, адекватного відображення навколишнього світу, подій що відбуваються в ньому, своєї Батьківщини, обов’язку тощо, а також створення до них свого ставлення</a:t>
            </a:r>
            <a:endParaRPr lang="ru-RU" sz="4000" smtClean="0">
              <a:solidFill>
                <a:srgbClr val="FFFFFF"/>
              </a:solidFill>
              <a:latin typeface="Arial"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0" indent="0">
              <a:lnSpc>
                <a:spcPct val="115000"/>
              </a:lnSpc>
              <a:spcAft>
                <a:spcPts val="1000"/>
              </a:spcAft>
              <a:buNone/>
            </a:pPr>
            <a:r>
              <a:rPr lang="uk-UA" dirty="0">
                <a:latin typeface="Times New Roman"/>
              </a:rPr>
              <a:t> </a:t>
            </a:r>
            <a:r>
              <a:rPr lang="uk-UA" dirty="0" smtClean="0">
                <a:latin typeface="Times New Roman"/>
              </a:rPr>
              <a:t>  </a:t>
            </a:r>
            <a:r>
              <a:rPr lang="uk-UA" sz="2800" dirty="0" smtClean="0">
                <a:latin typeface="Times New Roman"/>
                <a:ea typeface="Calibri"/>
                <a:cs typeface="Times New Roman"/>
              </a:rPr>
              <a:t>Опрацювати </a:t>
            </a:r>
            <a:r>
              <a:rPr lang="uk-UA" sz="2800" dirty="0">
                <a:latin typeface="Times New Roman"/>
                <a:ea typeface="Calibri"/>
                <a:cs typeface="Times New Roman"/>
              </a:rPr>
              <a:t>параграф 49 підручника</a:t>
            </a:r>
            <a:endParaRPr lang="uk-UA" sz="2400" dirty="0">
              <a:latin typeface="Calibri"/>
              <a:ea typeface="Calibri"/>
              <a:cs typeface="Times New Roman"/>
            </a:endParaRPr>
          </a:p>
          <a:p>
            <a:pPr>
              <a:lnSpc>
                <a:spcPct val="115000"/>
              </a:lnSpc>
              <a:spcAft>
                <a:spcPts val="1000"/>
              </a:spcAft>
            </a:pPr>
            <a:r>
              <a:rPr lang="uk-UA" sz="2800" dirty="0">
                <a:latin typeface="Times New Roman"/>
                <a:ea typeface="Calibri"/>
                <a:cs typeface="Times New Roman"/>
              </a:rPr>
              <a:t>Виконати завдання в зошиті ст.84-86</a:t>
            </a:r>
            <a:endParaRPr lang="uk-UA" sz="2400" dirty="0">
              <a:latin typeface="Calibri"/>
              <a:ea typeface="Calibri"/>
              <a:cs typeface="Times New Roman"/>
            </a:endParaRPr>
          </a:p>
          <a:p>
            <a:endParaRPr lang="uk-UA" dirty="0"/>
          </a:p>
        </p:txBody>
      </p:sp>
      <p:sp>
        <p:nvSpPr>
          <p:cNvPr id="3" name="Заголовок 2"/>
          <p:cNvSpPr>
            <a:spLocks noGrp="1"/>
          </p:cNvSpPr>
          <p:nvPr>
            <p:ph type="title"/>
          </p:nvPr>
        </p:nvSpPr>
        <p:spPr/>
        <p:txBody>
          <a:bodyPr/>
          <a:lstStyle/>
          <a:p>
            <a:endParaRPr lang="uk-UA"/>
          </a:p>
        </p:txBody>
      </p:sp>
    </p:spTree>
    <p:extLst>
      <p:ext uri="{BB962C8B-B14F-4D97-AF65-F5344CB8AC3E}">
        <p14:creationId xmlns:p14="http://schemas.microsoft.com/office/powerpoint/2010/main" val="450749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Título"/>
          <p:cNvSpPr>
            <a:spLocks noGrp="1"/>
          </p:cNvSpPr>
          <p:nvPr>
            <p:ph type="ctrTitle" idx="4294967295"/>
          </p:nvPr>
        </p:nvSpPr>
        <p:spPr>
          <a:xfrm>
            <a:off x="684213" y="333375"/>
            <a:ext cx="7772400" cy="1295400"/>
          </a:xfrm>
        </p:spPr>
        <p:txBody>
          <a:bodyPr/>
          <a:lstStyle/>
          <a:p>
            <a:pPr eaLnBrk="1" hangingPunct="1"/>
            <a:r>
              <a:rPr lang="uk-UA" sz="4000" b="1" smtClean="0">
                <a:latin typeface="Arial" charset="0"/>
              </a:rPr>
              <a:t> </a:t>
            </a:r>
            <a:r>
              <a:rPr lang="uk-UA" sz="3600" b="1" smtClean="0">
                <a:latin typeface="Arial" charset="0"/>
              </a:rPr>
              <a:t>СВІДОМІСТЬ має складну структуру:</a:t>
            </a:r>
            <a:endParaRPr lang="ru-RU" sz="3600" b="1" smtClean="0">
              <a:latin typeface="Arial" charset="0"/>
            </a:endParaRPr>
          </a:p>
        </p:txBody>
      </p:sp>
      <p:sp>
        <p:nvSpPr>
          <p:cNvPr id="18434" name="2 Subtítulo"/>
          <p:cNvSpPr>
            <a:spLocks noGrp="1"/>
          </p:cNvSpPr>
          <p:nvPr>
            <p:ph type="subTitle" idx="4294967295"/>
          </p:nvPr>
        </p:nvSpPr>
        <p:spPr>
          <a:xfrm>
            <a:off x="179388" y="1844675"/>
            <a:ext cx="8569325" cy="4752975"/>
          </a:xfrm>
        </p:spPr>
        <p:txBody>
          <a:bodyPr/>
          <a:lstStyle/>
          <a:p>
            <a:pPr marL="0" indent="0" eaLnBrk="1" hangingPunct="1">
              <a:buFont typeface="Arial" charset="0"/>
              <a:buNone/>
            </a:pPr>
            <a:r>
              <a:rPr lang="uk-UA" sz="4000" smtClean="0">
                <a:solidFill>
                  <a:srgbClr val="FFFFFF"/>
                </a:solidFill>
                <a:latin typeface="Arial" charset="0"/>
              </a:rPr>
              <a:t>   </a:t>
            </a:r>
            <a:r>
              <a:rPr lang="uk-UA" sz="2400" smtClean="0">
                <a:solidFill>
                  <a:srgbClr val="FFFFFF"/>
                </a:solidFill>
                <a:latin typeface="Arial" charset="0"/>
              </a:rPr>
              <a:t>Відчуття                  Сприймання                  </a:t>
            </a:r>
            <a:r>
              <a:rPr lang="ru-RU" sz="2400" smtClean="0">
                <a:latin typeface="Arial" charset="0"/>
              </a:rPr>
              <a:t>Уява     </a:t>
            </a:r>
          </a:p>
          <a:p>
            <a:pPr marL="0" indent="0" eaLnBrk="1" hangingPunct="1">
              <a:buFont typeface="Arial" charset="0"/>
              <a:buNone/>
            </a:pPr>
            <a:endParaRPr lang="ru-RU" sz="2400" smtClean="0">
              <a:latin typeface="Arial" charset="0"/>
            </a:endParaRPr>
          </a:p>
          <a:p>
            <a:pPr marL="0" indent="0" eaLnBrk="1" hangingPunct="1">
              <a:buFont typeface="Arial" charset="0"/>
              <a:buNone/>
            </a:pPr>
            <a:r>
              <a:rPr lang="ru-RU" sz="2400" smtClean="0">
                <a:latin typeface="Arial" charset="0"/>
              </a:rPr>
              <a:t>  Поняття                Мислення вцілому               Здатність до</a:t>
            </a:r>
          </a:p>
          <a:p>
            <a:pPr marL="0" indent="0" eaLnBrk="1" hangingPunct="1">
              <a:buFont typeface="Arial" charset="0"/>
              <a:buNone/>
            </a:pPr>
            <a:endParaRPr lang="ru-RU" sz="2400" smtClean="0">
              <a:latin typeface="Arial" charset="0"/>
            </a:endParaRPr>
          </a:p>
          <a:p>
            <a:pPr marL="0" indent="0" eaLnBrk="1" hangingPunct="1">
              <a:buFont typeface="Arial" charset="0"/>
              <a:buNone/>
            </a:pPr>
            <a:r>
              <a:rPr lang="ru-RU" sz="2400" smtClean="0">
                <a:latin typeface="Arial" charset="0"/>
              </a:rPr>
              <a:t> ірраціонального мислення               Вольові процеси  </a:t>
            </a:r>
          </a:p>
          <a:p>
            <a:pPr marL="0" indent="0" eaLnBrk="1" hangingPunct="1">
              <a:buFont typeface="Arial" charset="0"/>
              <a:buNone/>
            </a:pPr>
            <a:endParaRPr lang="ru-RU" sz="2400" smtClean="0">
              <a:latin typeface="Arial" charset="0"/>
            </a:endParaRPr>
          </a:p>
          <a:p>
            <a:pPr marL="0" indent="0" eaLnBrk="1" hangingPunct="1">
              <a:buFont typeface="Arial" charset="0"/>
              <a:buNone/>
            </a:pPr>
            <a:r>
              <a:rPr lang="ru-RU" sz="2400" smtClean="0">
                <a:latin typeface="Arial" charset="0"/>
              </a:rPr>
              <a:t>   Інтуїція                     Страх                     Ненависть                 </a:t>
            </a:r>
          </a:p>
          <a:p>
            <a:pPr marL="0" indent="0" eaLnBrk="1" hangingPunct="1">
              <a:buFont typeface="Arial" charset="0"/>
              <a:buNone/>
            </a:pPr>
            <a:endParaRPr lang="ru-RU" sz="2400" smtClean="0">
              <a:latin typeface="Arial" charset="0"/>
            </a:endParaRPr>
          </a:p>
          <a:p>
            <a:pPr marL="0" indent="0" eaLnBrk="1" hangingPunct="1">
              <a:buFont typeface="Arial" charset="0"/>
              <a:buNone/>
            </a:pPr>
            <a:r>
              <a:rPr lang="ru-RU" sz="2400" smtClean="0">
                <a:latin typeface="Arial" charset="0"/>
              </a:rPr>
              <a:t>Почуття провини                  Каяття                      Радість</a:t>
            </a:r>
          </a:p>
        </p:txBody>
      </p:sp>
      <p:sp>
        <p:nvSpPr>
          <p:cNvPr id="18435" name="AutoShape 6"/>
          <p:cNvSpPr>
            <a:spLocks noChangeArrowheads="1"/>
          </p:cNvSpPr>
          <p:nvPr/>
        </p:nvSpPr>
        <p:spPr bwMode="auto">
          <a:xfrm>
            <a:off x="1979613" y="2060575"/>
            <a:ext cx="977900" cy="485775"/>
          </a:xfrm>
          <a:prstGeom prst="chevron">
            <a:avLst>
              <a:gd name="adj" fmla="val 50327"/>
            </a:avLst>
          </a:prstGeom>
          <a:solidFill>
            <a:srgbClr val="0000FF"/>
          </a:solidFill>
          <a:ln w="9525">
            <a:solidFill>
              <a:srgbClr val="0000FF"/>
            </a:solidFill>
            <a:miter lim="800000"/>
            <a:headEnd/>
            <a:tailEnd/>
          </a:ln>
        </p:spPr>
        <p:txBody>
          <a:bodyPr/>
          <a:lstStyle/>
          <a:p>
            <a:endParaRPr lang="ru-RU"/>
          </a:p>
        </p:txBody>
      </p:sp>
      <p:sp>
        <p:nvSpPr>
          <p:cNvPr id="18436" name="AutoShape 7"/>
          <p:cNvSpPr>
            <a:spLocks noChangeArrowheads="1"/>
          </p:cNvSpPr>
          <p:nvPr/>
        </p:nvSpPr>
        <p:spPr bwMode="auto">
          <a:xfrm>
            <a:off x="5148263" y="2060575"/>
            <a:ext cx="977900" cy="485775"/>
          </a:xfrm>
          <a:prstGeom prst="chevron">
            <a:avLst>
              <a:gd name="adj" fmla="val 50327"/>
            </a:avLst>
          </a:prstGeom>
          <a:solidFill>
            <a:srgbClr val="0000FF"/>
          </a:solidFill>
          <a:ln w="9525">
            <a:solidFill>
              <a:srgbClr val="0000FF"/>
            </a:solidFill>
            <a:miter lim="800000"/>
            <a:headEnd/>
            <a:tailEnd/>
          </a:ln>
        </p:spPr>
        <p:txBody>
          <a:bodyPr/>
          <a:lstStyle/>
          <a:p>
            <a:endParaRPr lang="ru-RU"/>
          </a:p>
        </p:txBody>
      </p:sp>
      <p:sp>
        <p:nvSpPr>
          <p:cNvPr id="18437" name="AutoShape 8"/>
          <p:cNvSpPr>
            <a:spLocks noChangeArrowheads="1"/>
          </p:cNvSpPr>
          <p:nvPr/>
        </p:nvSpPr>
        <p:spPr bwMode="auto">
          <a:xfrm>
            <a:off x="7451725" y="2060575"/>
            <a:ext cx="977900" cy="485775"/>
          </a:xfrm>
          <a:prstGeom prst="chevron">
            <a:avLst>
              <a:gd name="adj" fmla="val 50327"/>
            </a:avLst>
          </a:prstGeom>
          <a:solidFill>
            <a:srgbClr val="0000FF"/>
          </a:solidFill>
          <a:ln w="9525">
            <a:solidFill>
              <a:srgbClr val="0000FF"/>
            </a:solidFill>
            <a:miter lim="800000"/>
            <a:headEnd/>
            <a:tailEnd/>
          </a:ln>
        </p:spPr>
        <p:txBody>
          <a:bodyPr/>
          <a:lstStyle/>
          <a:p>
            <a:endParaRPr lang="ru-RU"/>
          </a:p>
        </p:txBody>
      </p:sp>
      <p:sp>
        <p:nvSpPr>
          <p:cNvPr id="18438" name="AutoShape 9"/>
          <p:cNvSpPr>
            <a:spLocks noChangeArrowheads="1"/>
          </p:cNvSpPr>
          <p:nvPr/>
        </p:nvSpPr>
        <p:spPr bwMode="auto">
          <a:xfrm>
            <a:off x="1692275" y="2997200"/>
            <a:ext cx="977900" cy="485775"/>
          </a:xfrm>
          <a:prstGeom prst="chevron">
            <a:avLst>
              <a:gd name="adj" fmla="val 50327"/>
            </a:avLst>
          </a:prstGeom>
          <a:solidFill>
            <a:srgbClr val="0000FF"/>
          </a:solidFill>
          <a:ln w="9525">
            <a:solidFill>
              <a:srgbClr val="0000FF"/>
            </a:solidFill>
            <a:miter lim="800000"/>
            <a:headEnd/>
            <a:tailEnd/>
          </a:ln>
        </p:spPr>
        <p:txBody>
          <a:bodyPr/>
          <a:lstStyle/>
          <a:p>
            <a:endParaRPr lang="ru-RU"/>
          </a:p>
        </p:txBody>
      </p:sp>
      <p:sp>
        <p:nvSpPr>
          <p:cNvPr id="18439" name="AutoShape 10"/>
          <p:cNvSpPr>
            <a:spLocks noChangeArrowheads="1"/>
          </p:cNvSpPr>
          <p:nvPr/>
        </p:nvSpPr>
        <p:spPr bwMode="auto">
          <a:xfrm>
            <a:off x="5508625" y="2997200"/>
            <a:ext cx="977900" cy="485775"/>
          </a:xfrm>
          <a:prstGeom prst="chevron">
            <a:avLst>
              <a:gd name="adj" fmla="val 50327"/>
            </a:avLst>
          </a:prstGeom>
          <a:solidFill>
            <a:srgbClr val="0000FF"/>
          </a:solidFill>
          <a:ln w="9525">
            <a:solidFill>
              <a:srgbClr val="0000FF"/>
            </a:solidFill>
            <a:miter lim="800000"/>
            <a:headEnd/>
            <a:tailEnd/>
          </a:ln>
        </p:spPr>
        <p:txBody>
          <a:bodyPr/>
          <a:lstStyle/>
          <a:p>
            <a:endParaRPr lang="ru-RU"/>
          </a:p>
        </p:txBody>
      </p:sp>
      <p:sp>
        <p:nvSpPr>
          <p:cNvPr id="18440" name="AutoShape 11"/>
          <p:cNvSpPr>
            <a:spLocks noChangeArrowheads="1"/>
          </p:cNvSpPr>
          <p:nvPr/>
        </p:nvSpPr>
        <p:spPr bwMode="auto">
          <a:xfrm>
            <a:off x="4211638" y="3860800"/>
            <a:ext cx="977900" cy="485775"/>
          </a:xfrm>
          <a:prstGeom prst="chevron">
            <a:avLst>
              <a:gd name="adj" fmla="val 50327"/>
            </a:avLst>
          </a:prstGeom>
          <a:solidFill>
            <a:srgbClr val="0000FF"/>
          </a:solidFill>
          <a:ln w="9525">
            <a:solidFill>
              <a:srgbClr val="0000FF"/>
            </a:solidFill>
            <a:miter lim="800000"/>
            <a:headEnd/>
            <a:tailEnd/>
          </a:ln>
        </p:spPr>
        <p:txBody>
          <a:bodyPr/>
          <a:lstStyle/>
          <a:p>
            <a:endParaRPr lang="ru-RU"/>
          </a:p>
        </p:txBody>
      </p:sp>
      <p:sp>
        <p:nvSpPr>
          <p:cNvPr id="18441" name="AutoShape 12"/>
          <p:cNvSpPr>
            <a:spLocks noChangeArrowheads="1"/>
          </p:cNvSpPr>
          <p:nvPr/>
        </p:nvSpPr>
        <p:spPr bwMode="auto">
          <a:xfrm>
            <a:off x="1619250" y="4724400"/>
            <a:ext cx="977900" cy="485775"/>
          </a:xfrm>
          <a:prstGeom prst="chevron">
            <a:avLst>
              <a:gd name="adj" fmla="val 50327"/>
            </a:avLst>
          </a:prstGeom>
          <a:solidFill>
            <a:srgbClr val="0000FF"/>
          </a:solidFill>
          <a:ln w="9525">
            <a:solidFill>
              <a:srgbClr val="0000FF"/>
            </a:solidFill>
            <a:miter lim="800000"/>
            <a:headEnd/>
            <a:tailEnd/>
          </a:ln>
        </p:spPr>
        <p:txBody>
          <a:bodyPr/>
          <a:lstStyle/>
          <a:p>
            <a:endParaRPr lang="ru-RU"/>
          </a:p>
        </p:txBody>
      </p:sp>
      <p:sp>
        <p:nvSpPr>
          <p:cNvPr id="18442" name="AutoShape 13"/>
          <p:cNvSpPr>
            <a:spLocks noChangeArrowheads="1"/>
          </p:cNvSpPr>
          <p:nvPr/>
        </p:nvSpPr>
        <p:spPr bwMode="auto">
          <a:xfrm>
            <a:off x="7740650" y="3860800"/>
            <a:ext cx="977900" cy="485775"/>
          </a:xfrm>
          <a:prstGeom prst="chevron">
            <a:avLst>
              <a:gd name="adj" fmla="val 50327"/>
            </a:avLst>
          </a:prstGeom>
          <a:solidFill>
            <a:srgbClr val="0000FF"/>
          </a:solidFill>
          <a:ln w="9525">
            <a:solidFill>
              <a:srgbClr val="0000FF"/>
            </a:solidFill>
            <a:miter lim="800000"/>
            <a:headEnd/>
            <a:tailEnd/>
          </a:ln>
        </p:spPr>
        <p:txBody>
          <a:bodyPr/>
          <a:lstStyle/>
          <a:p>
            <a:endParaRPr lang="ru-RU"/>
          </a:p>
        </p:txBody>
      </p:sp>
      <p:sp>
        <p:nvSpPr>
          <p:cNvPr id="18443" name="AutoShape 14"/>
          <p:cNvSpPr>
            <a:spLocks noChangeArrowheads="1"/>
          </p:cNvSpPr>
          <p:nvPr/>
        </p:nvSpPr>
        <p:spPr bwMode="auto">
          <a:xfrm>
            <a:off x="4500563" y="4724400"/>
            <a:ext cx="977900" cy="485775"/>
          </a:xfrm>
          <a:prstGeom prst="chevron">
            <a:avLst>
              <a:gd name="adj" fmla="val 50327"/>
            </a:avLst>
          </a:prstGeom>
          <a:solidFill>
            <a:srgbClr val="0000FF"/>
          </a:solidFill>
          <a:ln w="9525">
            <a:solidFill>
              <a:srgbClr val="0000FF"/>
            </a:solidFill>
            <a:miter lim="800000"/>
            <a:headEnd/>
            <a:tailEnd/>
          </a:ln>
        </p:spPr>
        <p:txBody>
          <a:bodyPr/>
          <a:lstStyle/>
          <a:p>
            <a:endParaRPr lang="ru-RU"/>
          </a:p>
        </p:txBody>
      </p:sp>
      <p:sp>
        <p:nvSpPr>
          <p:cNvPr id="18444" name="AutoShape 15"/>
          <p:cNvSpPr>
            <a:spLocks noChangeArrowheads="1"/>
          </p:cNvSpPr>
          <p:nvPr/>
        </p:nvSpPr>
        <p:spPr bwMode="auto">
          <a:xfrm>
            <a:off x="2771775" y="5589588"/>
            <a:ext cx="977900" cy="485775"/>
          </a:xfrm>
          <a:prstGeom prst="chevron">
            <a:avLst>
              <a:gd name="adj" fmla="val 50327"/>
            </a:avLst>
          </a:prstGeom>
          <a:solidFill>
            <a:srgbClr val="0000FF"/>
          </a:solidFill>
          <a:ln w="9525">
            <a:solidFill>
              <a:srgbClr val="0000FF"/>
            </a:solidFill>
            <a:miter lim="800000"/>
            <a:headEnd/>
            <a:tailEnd/>
          </a:ln>
        </p:spPr>
        <p:txBody>
          <a:bodyPr/>
          <a:lstStyle/>
          <a:p>
            <a:endParaRPr lang="ru-RU"/>
          </a:p>
        </p:txBody>
      </p:sp>
      <p:sp>
        <p:nvSpPr>
          <p:cNvPr id="18445" name="AutoShape 16"/>
          <p:cNvSpPr>
            <a:spLocks noChangeArrowheads="1"/>
          </p:cNvSpPr>
          <p:nvPr/>
        </p:nvSpPr>
        <p:spPr bwMode="auto">
          <a:xfrm>
            <a:off x="5435600" y="5589588"/>
            <a:ext cx="977900" cy="485775"/>
          </a:xfrm>
          <a:prstGeom prst="chevron">
            <a:avLst>
              <a:gd name="adj" fmla="val 50327"/>
            </a:avLst>
          </a:prstGeom>
          <a:solidFill>
            <a:srgbClr val="0000FF"/>
          </a:solidFill>
          <a:ln w="9525">
            <a:solidFill>
              <a:srgbClr val="0000FF"/>
            </a:solidFill>
            <a:miter lim="800000"/>
            <a:headEnd/>
            <a:tailEnd/>
          </a:ln>
        </p:spPr>
        <p:txBody>
          <a:bodyPr/>
          <a:lstStyle/>
          <a:p>
            <a:endParaRPr lang="ru-RU"/>
          </a:p>
        </p:txBody>
      </p:sp>
      <p:sp>
        <p:nvSpPr>
          <p:cNvPr id="18446" name="AutoShape 17"/>
          <p:cNvSpPr>
            <a:spLocks noChangeArrowheads="1"/>
          </p:cNvSpPr>
          <p:nvPr/>
        </p:nvSpPr>
        <p:spPr bwMode="auto">
          <a:xfrm>
            <a:off x="7596188" y="4724400"/>
            <a:ext cx="977900" cy="485775"/>
          </a:xfrm>
          <a:prstGeom prst="chevron">
            <a:avLst>
              <a:gd name="adj" fmla="val 50327"/>
            </a:avLst>
          </a:prstGeom>
          <a:solidFill>
            <a:srgbClr val="0000FF"/>
          </a:solidFill>
          <a:ln w="9525">
            <a:solidFill>
              <a:srgbClr val="0000FF"/>
            </a:solidFill>
            <a:miter lim="800000"/>
            <a:headEnd/>
            <a:tailEnd/>
          </a:ln>
        </p:spPr>
        <p:txBody>
          <a:bodyPr/>
          <a:lstStyle/>
          <a:p>
            <a:endParaRPr lang="ru-RU"/>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Título"/>
          <p:cNvSpPr>
            <a:spLocks noGrp="1"/>
          </p:cNvSpPr>
          <p:nvPr>
            <p:ph type="ctrTitle" idx="4294967295"/>
          </p:nvPr>
        </p:nvSpPr>
        <p:spPr>
          <a:xfrm>
            <a:off x="539750" y="260350"/>
            <a:ext cx="7772400" cy="1295400"/>
          </a:xfrm>
        </p:spPr>
        <p:txBody>
          <a:bodyPr/>
          <a:lstStyle/>
          <a:p>
            <a:pPr eaLnBrk="1" hangingPunct="1"/>
            <a:r>
              <a:rPr lang="uk-UA" sz="3200" b="1" smtClean="0">
                <a:latin typeface="Arial" charset="0"/>
              </a:rPr>
              <a:t>РІВНІ СВІДОМОСТІ:</a:t>
            </a:r>
            <a:endParaRPr lang="ru-RU" sz="3200" b="1" smtClean="0">
              <a:latin typeface="Arial" charset="0"/>
            </a:endParaRPr>
          </a:p>
        </p:txBody>
      </p:sp>
      <p:sp>
        <p:nvSpPr>
          <p:cNvPr id="19458" name="AutoShape 4"/>
          <p:cNvSpPr>
            <a:spLocks noGrp="1" noChangeArrowheads="1"/>
          </p:cNvSpPr>
          <p:nvPr>
            <p:ph type="subTitle" idx="4294967295"/>
          </p:nvPr>
        </p:nvSpPr>
        <p:spPr>
          <a:xfrm>
            <a:off x="395288" y="1916113"/>
            <a:ext cx="3097212" cy="3313112"/>
          </a:xfrm>
          <a:prstGeom prst="wave">
            <a:avLst>
              <a:gd name="adj1" fmla="val 13005"/>
              <a:gd name="adj2" fmla="val 0"/>
            </a:avLst>
          </a:prstGeom>
          <a:solidFill>
            <a:srgbClr val="FFFF00"/>
          </a:solidFill>
          <a:ln>
            <a:solidFill>
              <a:srgbClr val="000000"/>
            </a:solidFill>
            <a:round/>
          </a:ln>
        </p:spPr>
        <p:txBody>
          <a:bodyPr/>
          <a:lstStyle/>
          <a:p>
            <a:pPr marL="0" indent="0" algn="ctr" eaLnBrk="1" hangingPunct="1">
              <a:spcBef>
                <a:spcPct val="0"/>
              </a:spcBef>
              <a:buFontTx/>
              <a:buNone/>
            </a:pPr>
            <a:r>
              <a:rPr lang="ru-RU" b="1" smtClean="0"/>
              <a:t>НАДСВІДОМЕ</a:t>
            </a:r>
          </a:p>
        </p:txBody>
      </p:sp>
      <p:sp>
        <p:nvSpPr>
          <p:cNvPr id="19459" name="AutoShape 5"/>
          <p:cNvSpPr>
            <a:spLocks/>
          </p:cNvSpPr>
          <p:nvPr/>
        </p:nvSpPr>
        <p:spPr bwMode="auto">
          <a:xfrm>
            <a:off x="4356100" y="1773238"/>
            <a:ext cx="4319588" cy="3384550"/>
          </a:xfrm>
          <a:prstGeom prst="borderCallout2">
            <a:avLst>
              <a:gd name="adj1" fmla="val 3375"/>
              <a:gd name="adj2" fmla="val -1764"/>
              <a:gd name="adj3" fmla="val 3375"/>
              <a:gd name="adj4" fmla="val -20213"/>
              <a:gd name="adj5" fmla="val 19699"/>
              <a:gd name="adj6" fmla="val -86366"/>
            </a:avLst>
          </a:prstGeom>
          <a:solidFill>
            <a:schemeClr val="hlink"/>
          </a:solidFill>
          <a:ln w="9525">
            <a:solidFill>
              <a:srgbClr val="FFB03B"/>
            </a:solidFill>
            <a:miter lim="800000"/>
            <a:headEnd/>
            <a:tailEnd/>
          </a:ln>
        </p:spPr>
        <p:txBody>
          <a:bodyPr/>
          <a:lstStyle/>
          <a:p>
            <a:r>
              <a:rPr lang="ru-RU" sz="3200"/>
              <a:t>Історично вироблені суспільством норми, засоби, форми для здійснення процесів свідомості</a:t>
            </a:r>
          </a:p>
        </p:txBody>
      </p:sp>
      <p:sp>
        <p:nvSpPr>
          <p:cNvPr id="19460" name="AutoShape 6"/>
          <p:cNvSpPr>
            <a:spLocks noChangeArrowheads="1"/>
          </p:cNvSpPr>
          <p:nvPr/>
        </p:nvSpPr>
        <p:spPr bwMode="auto">
          <a:xfrm>
            <a:off x="395288" y="1916113"/>
            <a:ext cx="3097212" cy="3313112"/>
          </a:xfrm>
          <a:prstGeom prst="wave">
            <a:avLst>
              <a:gd name="adj1" fmla="val 13005"/>
              <a:gd name="adj2" fmla="val 0"/>
            </a:avLst>
          </a:prstGeom>
          <a:solidFill>
            <a:srgbClr val="FFFF00"/>
          </a:solidFill>
          <a:ln w="9525">
            <a:solidFill>
              <a:srgbClr val="000000"/>
            </a:solidFill>
            <a:round/>
            <a:headEnd/>
            <a:tailEnd/>
          </a:ln>
        </p:spPr>
        <p:txBody>
          <a:bodyPr/>
          <a:lstStyle/>
          <a:p>
            <a:pPr algn="ctr"/>
            <a:r>
              <a:rPr lang="ru-RU" sz="3200" b="1"/>
              <a:t>НАДСВІДОМЕ</a:t>
            </a:r>
          </a:p>
        </p:txBody>
      </p:sp>
      <p:sp>
        <p:nvSpPr>
          <p:cNvPr id="19461" name="AutoShape 7"/>
          <p:cNvSpPr>
            <a:spLocks noChangeArrowheads="1"/>
          </p:cNvSpPr>
          <p:nvPr/>
        </p:nvSpPr>
        <p:spPr bwMode="auto">
          <a:xfrm>
            <a:off x="395288" y="1916113"/>
            <a:ext cx="3097212" cy="3313112"/>
          </a:xfrm>
          <a:prstGeom prst="wave">
            <a:avLst>
              <a:gd name="adj1" fmla="val 13005"/>
              <a:gd name="adj2" fmla="val 0"/>
            </a:avLst>
          </a:prstGeom>
          <a:solidFill>
            <a:srgbClr val="FFFF00"/>
          </a:solidFill>
          <a:ln w="9525">
            <a:solidFill>
              <a:srgbClr val="000000"/>
            </a:solidFill>
            <a:round/>
            <a:headEnd/>
            <a:tailEnd/>
          </a:ln>
        </p:spPr>
        <p:txBody>
          <a:bodyPr/>
          <a:lstStyle/>
          <a:p>
            <a:pPr algn="ctr"/>
            <a:endParaRPr lang="ru-RU" sz="3200" b="1"/>
          </a:p>
          <a:p>
            <a:pPr algn="ctr"/>
            <a:r>
              <a:rPr lang="ru-RU" sz="3200" b="1"/>
              <a:t>НАДСВІДОМЕ</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AutoShape 6"/>
          <p:cNvSpPr>
            <a:spLocks noGrp="1" noChangeArrowheads="1"/>
          </p:cNvSpPr>
          <p:nvPr>
            <p:ph type="body" idx="4294967295"/>
          </p:nvPr>
        </p:nvSpPr>
        <p:spPr>
          <a:xfrm>
            <a:off x="468313" y="1628775"/>
            <a:ext cx="3251200" cy="4525963"/>
          </a:xfrm>
          <a:prstGeom prst="wave">
            <a:avLst>
              <a:gd name="adj1" fmla="val 13005"/>
              <a:gd name="adj2" fmla="val 0"/>
            </a:avLst>
          </a:prstGeom>
          <a:solidFill>
            <a:srgbClr val="66FF33"/>
          </a:solidFill>
          <a:ln>
            <a:solidFill>
              <a:srgbClr val="000000"/>
            </a:solidFill>
            <a:round/>
          </a:ln>
        </p:spPr>
        <p:txBody>
          <a:bodyPr/>
          <a:lstStyle/>
          <a:p>
            <a:pPr eaLnBrk="1" hangingPunct="1">
              <a:spcBef>
                <a:spcPct val="0"/>
              </a:spcBef>
              <a:buFontTx/>
              <a:buNone/>
            </a:pPr>
            <a:endParaRPr lang="ru-RU" sz="3600" b="1" smtClean="0">
              <a:latin typeface="Arial" charset="0"/>
            </a:endParaRPr>
          </a:p>
          <a:p>
            <a:pPr eaLnBrk="1" hangingPunct="1">
              <a:spcBef>
                <a:spcPct val="0"/>
              </a:spcBef>
              <a:buFontTx/>
              <a:buNone/>
            </a:pPr>
            <a:r>
              <a:rPr lang="ru-RU" sz="3600" b="1" smtClean="0">
                <a:latin typeface="Arial" charset="0"/>
              </a:rPr>
              <a:t>СВІДОМЕ</a:t>
            </a:r>
          </a:p>
        </p:txBody>
      </p:sp>
      <p:sp>
        <p:nvSpPr>
          <p:cNvPr id="20482" name="AutoShape 7"/>
          <p:cNvSpPr>
            <a:spLocks/>
          </p:cNvSpPr>
          <p:nvPr/>
        </p:nvSpPr>
        <p:spPr bwMode="auto">
          <a:xfrm>
            <a:off x="4356100" y="1773238"/>
            <a:ext cx="3671888" cy="2708275"/>
          </a:xfrm>
          <a:prstGeom prst="borderCallout2">
            <a:avLst>
              <a:gd name="adj1" fmla="val 4222"/>
              <a:gd name="adj2" fmla="val -2074"/>
              <a:gd name="adj3" fmla="val 4222"/>
              <a:gd name="adj4" fmla="val -23778"/>
              <a:gd name="adj5" fmla="val 24620"/>
              <a:gd name="adj6" fmla="val -101602"/>
            </a:avLst>
          </a:prstGeom>
          <a:solidFill>
            <a:schemeClr val="folHlink"/>
          </a:solidFill>
          <a:ln w="9525">
            <a:solidFill>
              <a:srgbClr val="FFB03B"/>
            </a:solidFill>
            <a:miter lim="800000"/>
            <a:headEnd/>
            <a:tailEnd/>
          </a:ln>
        </p:spPr>
        <p:txBody>
          <a:bodyPr/>
          <a:lstStyle/>
          <a:p>
            <a:r>
              <a:rPr lang="ru-RU" sz="3200"/>
              <a:t>Єдність самосвідомості, емоцій, почуттів, мислення, знання волі та пам’яті</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AutoShape 6"/>
          <p:cNvSpPr>
            <a:spLocks/>
          </p:cNvSpPr>
          <p:nvPr/>
        </p:nvSpPr>
        <p:spPr bwMode="auto">
          <a:xfrm>
            <a:off x="5219700" y="1700213"/>
            <a:ext cx="3671888" cy="4176712"/>
          </a:xfrm>
          <a:prstGeom prst="borderCallout2">
            <a:avLst>
              <a:gd name="adj1" fmla="val 2736"/>
              <a:gd name="adj2" fmla="val -2074"/>
              <a:gd name="adj3" fmla="val 2736"/>
              <a:gd name="adj4" fmla="val -19542"/>
              <a:gd name="adj5" fmla="val 56403"/>
              <a:gd name="adj6" fmla="val -101602"/>
            </a:avLst>
          </a:prstGeom>
          <a:solidFill>
            <a:schemeClr val="bg2"/>
          </a:solidFill>
          <a:ln w="9525">
            <a:solidFill>
              <a:srgbClr val="FFB03B"/>
            </a:solidFill>
            <a:miter lim="800000"/>
            <a:headEnd/>
            <a:tailEnd/>
          </a:ln>
        </p:spPr>
        <p:txBody>
          <a:bodyPr/>
          <a:lstStyle/>
          <a:p>
            <a:r>
              <a:rPr lang="ru-RU" sz="2800"/>
              <a:t>Навички та механізми поведінки людини, що формувались за участю свідомості але набули характеру автоматичного виконання</a:t>
            </a:r>
          </a:p>
        </p:txBody>
      </p:sp>
      <p:sp>
        <p:nvSpPr>
          <p:cNvPr id="21506" name="AutoShape 7"/>
          <p:cNvSpPr>
            <a:spLocks noChangeArrowheads="1"/>
          </p:cNvSpPr>
          <p:nvPr/>
        </p:nvSpPr>
        <p:spPr bwMode="auto">
          <a:xfrm>
            <a:off x="395288" y="1916113"/>
            <a:ext cx="3097212" cy="3313112"/>
          </a:xfrm>
          <a:prstGeom prst="wave">
            <a:avLst>
              <a:gd name="adj1" fmla="val 13005"/>
              <a:gd name="adj2" fmla="val 0"/>
            </a:avLst>
          </a:prstGeom>
          <a:solidFill>
            <a:srgbClr val="FF00FF"/>
          </a:solidFill>
          <a:ln w="9525">
            <a:solidFill>
              <a:srgbClr val="000000"/>
            </a:solidFill>
            <a:round/>
            <a:headEnd/>
            <a:tailEnd/>
          </a:ln>
        </p:spPr>
        <p:txBody>
          <a:bodyPr/>
          <a:lstStyle/>
          <a:p>
            <a:pPr algn="ctr"/>
            <a:endParaRPr lang="ru-RU" sz="3200" b="1"/>
          </a:p>
          <a:p>
            <a:pPr algn="ctr"/>
            <a:r>
              <a:rPr lang="ru-RU" sz="3200" b="1"/>
              <a:t>ПІДСВІДОМЕ</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AutoShape 4"/>
          <p:cNvSpPr>
            <a:spLocks noGrp="1" noChangeArrowheads="1"/>
          </p:cNvSpPr>
          <p:nvPr>
            <p:ph type="body" idx="4294967295"/>
          </p:nvPr>
        </p:nvSpPr>
        <p:spPr>
          <a:xfrm>
            <a:off x="468313" y="1341438"/>
            <a:ext cx="3382962" cy="3949700"/>
          </a:xfrm>
          <a:prstGeom prst="wave">
            <a:avLst>
              <a:gd name="adj1" fmla="val 13005"/>
              <a:gd name="adj2" fmla="val 0"/>
            </a:avLst>
          </a:prstGeom>
          <a:solidFill>
            <a:srgbClr val="FFCC00"/>
          </a:solidFill>
          <a:ln>
            <a:solidFill>
              <a:srgbClr val="000000"/>
            </a:solidFill>
            <a:round/>
          </a:ln>
        </p:spPr>
        <p:txBody>
          <a:bodyPr/>
          <a:lstStyle/>
          <a:p>
            <a:pPr algn="ctr" eaLnBrk="1" hangingPunct="1">
              <a:spcBef>
                <a:spcPct val="0"/>
              </a:spcBef>
              <a:buFontTx/>
              <a:buNone/>
            </a:pPr>
            <a:endParaRPr lang="uk-UA" b="1" smtClean="0">
              <a:latin typeface="Arial" charset="0"/>
            </a:endParaRPr>
          </a:p>
          <a:p>
            <a:pPr algn="ctr" eaLnBrk="1" hangingPunct="1">
              <a:spcBef>
                <a:spcPct val="0"/>
              </a:spcBef>
              <a:buFontTx/>
              <a:buNone/>
            </a:pPr>
            <a:r>
              <a:rPr lang="uk-UA" sz="3600" b="1" smtClean="0">
                <a:latin typeface="Arial" charset="0"/>
              </a:rPr>
              <a:t>НЕСВІДОМЕ</a:t>
            </a:r>
            <a:endParaRPr lang="ru-RU" sz="3600" b="1" smtClean="0">
              <a:latin typeface="Arial" charset="0"/>
            </a:endParaRPr>
          </a:p>
        </p:txBody>
      </p:sp>
      <p:sp>
        <p:nvSpPr>
          <p:cNvPr id="22530" name="AutoShape 5"/>
          <p:cNvSpPr>
            <a:spLocks/>
          </p:cNvSpPr>
          <p:nvPr/>
        </p:nvSpPr>
        <p:spPr bwMode="auto">
          <a:xfrm>
            <a:off x="5219700" y="1700213"/>
            <a:ext cx="3671888" cy="4176712"/>
          </a:xfrm>
          <a:prstGeom prst="borderCallout2">
            <a:avLst>
              <a:gd name="adj1" fmla="val 2736"/>
              <a:gd name="adj2" fmla="val -2074"/>
              <a:gd name="adj3" fmla="val 2736"/>
              <a:gd name="adj4" fmla="val -19542"/>
              <a:gd name="adj5" fmla="val 56403"/>
              <a:gd name="adj6" fmla="val -101602"/>
            </a:avLst>
          </a:prstGeom>
          <a:solidFill>
            <a:srgbClr val="CC99FF"/>
          </a:solidFill>
          <a:ln w="9525">
            <a:solidFill>
              <a:srgbClr val="FFB03B"/>
            </a:solidFill>
            <a:miter lim="800000"/>
            <a:headEnd/>
            <a:tailEnd/>
          </a:ln>
        </p:spPr>
        <p:txBody>
          <a:bodyPr/>
          <a:lstStyle/>
          <a:p>
            <a:r>
              <a:rPr lang="ru-RU" sz="3200"/>
              <a:t>Прояви у психіці людини найперших інстинктів життя та глибинних закономірностей буття</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2"/>
          <p:cNvSpPr>
            <a:spLocks noGrp="1"/>
          </p:cNvSpPr>
          <p:nvPr>
            <p:ph type="body" sz="half" idx="4294967295"/>
          </p:nvPr>
        </p:nvSpPr>
        <p:spPr>
          <a:xfrm>
            <a:off x="457200" y="333375"/>
            <a:ext cx="4038600" cy="5792788"/>
          </a:xfrm>
        </p:spPr>
        <p:txBody>
          <a:bodyPr/>
          <a:lstStyle/>
          <a:p>
            <a:r>
              <a:rPr lang="uk-UA" sz="2800" smtClean="0">
                <a:latin typeface="Arial" charset="0"/>
              </a:rPr>
              <a:t>Через свідомість людина здатна пізнавати сутність навколишнього світу, все те, що її оточує, знати або не знати ті чи певні речі, розуміти або не розуміти події, явища та інше.</a:t>
            </a:r>
            <a:endParaRPr lang="ru-RU" sz="2800" smtClean="0">
              <a:latin typeface="Arial" charset="0"/>
            </a:endParaRPr>
          </a:p>
        </p:txBody>
      </p:sp>
      <p:pic>
        <p:nvPicPr>
          <p:cNvPr id="23554" name="Picture 16" descr="ANd9GcQK1PnFMYqMTUZuMVQ3SBidQomOJBfcaVe33W_WoWkugA9hIsA-"/>
          <p:cNvPicPr>
            <a:picLocks noChangeAspect="1" noChangeArrowheads="1"/>
          </p:cNvPicPr>
          <p:nvPr/>
        </p:nvPicPr>
        <p:blipFill>
          <a:blip r:embed="rId2"/>
          <a:srcRect/>
          <a:stretch>
            <a:fillRect/>
          </a:stretch>
        </p:blipFill>
        <p:spPr bwMode="auto">
          <a:xfrm>
            <a:off x="4572000" y="0"/>
            <a:ext cx="4391025" cy="609282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C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КР ЗАГАЛЬНА ПСИХОЛОГІЯ</Template>
  <TotalTime>2</TotalTime>
  <Words>1113</Words>
  <Application>Microsoft Office PowerPoint</Application>
  <PresentationFormat>Экран (4:3)</PresentationFormat>
  <Paragraphs>95</Paragraphs>
  <Slides>30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30</vt:i4>
      </vt:variant>
    </vt:vector>
  </HeadingPairs>
  <TitlesOfParts>
    <vt:vector size="31" baseType="lpstr">
      <vt:lpstr>CSC</vt:lpstr>
      <vt:lpstr>Презентация PowerPoint</vt:lpstr>
      <vt:lpstr>ВСТУП</vt:lpstr>
      <vt:lpstr>1. СВІДОМІСТЬ</vt:lpstr>
      <vt:lpstr> СВІДОМІСТЬ має складну структуру:</vt:lpstr>
      <vt:lpstr>РІВНІ СВІДОМОСТІ:</vt:lpstr>
      <vt:lpstr>Презентация PowerPoint</vt:lpstr>
      <vt:lpstr>Презентация PowerPoint</vt:lpstr>
      <vt:lpstr>Презентация PowerPoint</vt:lpstr>
      <vt:lpstr>Презентация PowerPoint</vt:lpstr>
      <vt:lpstr>Основні складові свідомості</vt:lpstr>
      <vt:lpstr>Знання</vt:lpstr>
      <vt:lpstr>Переживання</vt:lpstr>
      <vt:lpstr>Усвідомлення</vt:lpstr>
      <vt:lpstr>Найбільш  загальна характеристика усвідомлення психічних процесів (психічних образів) грунтується на таких засадах</vt:lpstr>
      <vt:lpstr>Презентация PowerPoint</vt:lpstr>
      <vt:lpstr>Структурні компоненти свідомості</vt:lpstr>
      <vt:lpstr>Презентация PowerPoint</vt:lpstr>
      <vt:lpstr>Різновиди свідомості:</vt:lpstr>
      <vt:lpstr>2. НЕСВІДОМЕ</vt:lpstr>
      <vt:lpstr>Презентация PowerPoint</vt:lpstr>
      <vt:lpstr>Презентация PowerPoint</vt:lpstr>
      <vt:lpstr>До області несвідомого належить:</vt:lpstr>
      <vt:lpstr>До неусвідомлених явищ у життєдіяльності людини належить група надсвідомих процесів:</vt:lpstr>
      <vt:lpstr>Презентация PowerPoint</vt:lpstr>
      <vt:lpstr>3.САМОСВІДОМІСТЬ</vt:lpstr>
      <vt:lpstr>Самосвідомість не є вродженою характеристикою людини, а формується поступово, проходячи наступні етапи: </vt:lpstr>
      <vt:lpstr>Презентация PowerPoint</vt:lpstr>
      <vt:lpstr>Презентация PowerPoint</vt:lpstr>
      <vt:lpstr>ВИСНОВКИ</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111</cp:lastModifiedBy>
  <cp:revision>2</cp:revision>
  <dcterms:created xsi:type="dcterms:W3CDTF">2020-03-23T16:21:38Z</dcterms:created>
  <dcterms:modified xsi:type="dcterms:W3CDTF">2020-04-13T18:14:52Z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TC023897449991</vt:lpwstr>
  </property>
</Properties>
</file>