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76" r:id="rId6"/>
    <p:sldId id="278" r:id="rId7"/>
    <p:sldId id="295" r:id="rId8"/>
    <p:sldId id="304" r:id="rId9"/>
    <p:sldId id="279" r:id="rId10"/>
    <p:sldId id="310" r:id="rId11"/>
    <p:sldId id="280" r:id="rId12"/>
    <p:sldId id="305" r:id="rId13"/>
    <p:sldId id="309" r:id="rId14"/>
    <p:sldId id="307" r:id="rId15"/>
    <p:sldId id="311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E6EFE9-EE0E-4D06-89F8-044B80B5B37D}" type="datetimeFigureOut">
              <a:rPr lang="uk-UA"/>
              <a:pPr>
                <a:defRPr/>
              </a:pPr>
              <a:t>17.03.2020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A37460-49B3-4B32-8443-504E7089EAB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1AFC05-D62C-4056-A6D5-267B8F8DDDFE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8E8781-2F60-4FEA-9C10-840F053C5C8E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B36F8-DD5E-47BE-8EEC-56056870A84C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59E98-0855-4CFA-8F38-6CFF3D9DD285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7BB0B4-837E-4946-A628-13DB895F9452}" type="slidenum">
              <a:rPr lang="uk-U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uk-UA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BEDF8-2BB1-4F3F-9D3D-5702EFE675C4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0EB47-16DA-4EDC-9B18-B8B0B37D031E}" type="slidenum">
              <a:rPr lang="uk-UA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uk-UA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3DD6CD-5B34-4FC0-ADD1-7EF1478F6B6C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51E8-3406-4B93-A940-FD2C584BDF71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3E62-7ACB-4477-94D4-24A12C988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56A7-3B4D-49DB-A6A4-171230D11AD8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B034-A4B6-4EE7-85B7-3C0807653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57E1-EDE3-406E-933A-8C8BAAA1E1C2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4E3F-72BD-4A04-9362-E3347367F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3E13-8BA6-4A1E-A46A-1427A788DE2D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1AAD-636E-4B6D-A2ED-A3F34A1E6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27BD-EA84-49BD-A5BA-D7408D852775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C5B5-1286-433C-AF29-21D4E312A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B20A-D3F6-4643-BA85-E3ADCA6C4F55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03D4-5D96-4D41-989A-8CA5E2FD1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FAAF-4EC2-4F5A-B109-6E5824762547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D4EA-4E01-4DA5-8CA9-28B2E58A5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F91B-C736-4C9A-89D1-4624AEE1A061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5067-AD84-470B-9980-80AFF6130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448D-9207-46DD-BD0A-485522E6908D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D545-65E7-46CB-91EB-FFD13A552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FC77-72EE-4EC5-BE33-1B4008DB9422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40F2-8457-4A0F-83A5-8B247390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6357-DC12-4F42-89FD-6D364A269E1B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7369-CCF9-473D-8EA4-21ED5A9E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0AFF8-6B59-436A-8AF2-1AC2340A0C75}" type="datetimeFigureOut">
              <a:rPr lang="ru-RU"/>
              <a:pPr>
                <a:defRPr/>
              </a:pPr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D778C9-96C5-478C-A22E-CAD627221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4508500"/>
            <a:ext cx="5040313" cy="882650"/>
          </a:xfrm>
        </p:spPr>
        <p:txBody>
          <a:bodyPr>
            <a:noAutofit/>
          </a:bodyPr>
          <a:lstStyle/>
          <a:p>
            <a:pPr algn="ctr"/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sz="24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4531" y="2388772"/>
            <a:ext cx="5124909" cy="1470025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Урок № 20. </a:t>
            </a:r>
            <a:r>
              <a:rPr lang="uk-UA" sz="2400" dirty="0">
                <a:effectLst/>
                <a:latin typeface="Times New Roman" pitchFamily="18" charset="0"/>
                <a:cs typeface="Times New Roman" pitchFamily="18" charset="0"/>
              </a:rPr>
              <a:t>Соціально-економічний розвиток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195736" y="0"/>
            <a:ext cx="4762500" cy="23887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grpSp>
        <p:nvGrpSpPr>
          <p:cNvPr id="14340" name="Группа 4"/>
          <p:cNvGrpSpPr>
            <a:grpSpLocks/>
          </p:cNvGrpSpPr>
          <p:nvPr/>
        </p:nvGrpSpPr>
        <p:grpSpPr bwMode="auto">
          <a:xfrm>
            <a:off x="-15875" y="0"/>
            <a:ext cx="1492250" cy="6883400"/>
            <a:chOff x="-16231" y="0"/>
            <a:chExt cx="1672415" cy="6884041"/>
          </a:xfrm>
        </p:grpSpPr>
        <p:pic>
          <p:nvPicPr>
            <p:cNvPr id="14345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1" name="Группа 15"/>
          <p:cNvGrpSpPr>
            <a:grpSpLocks/>
          </p:cNvGrpSpPr>
          <p:nvPr/>
        </p:nvGrpSpPr>
        <p:grpSpPr bwMode="auto">
          <a:xfrm>
            <a:off x="7596188" y="-3175"/>
            <a:ext cx="1547812" cy="6883400"/>
            <a:chOff x="-16231" y="0"/>
            <a:chExt cx="1672415" cy="6884041"/>
          </a:xfrm>
        </p:grpSpPr>
        <p:pic>
          <p:nvPicPr>
            <p:cNvPr id="1434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3162523" y="5303520"/>
            <a:ext cx="2828925" cy="147710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4288" y="58547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Василь Нагірний (1848-1921)</a:t>
            </a:r>
            <a:endParaRPr lang="uk-UA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-31750"/>
            <a:ext cx="42767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3277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4762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32774" name="TextBox 15"/>
          <p:cNvSpPr txBox="1">
            <a:spLocks noChangeArrowheads="1"/>
          </p:cNvSpPr>
          <p:nvPr/>
        </p:nvSpPr>
        <p:spPr bwMode="auto">
          <a:xfrm>
            <a:off x="1042988" y="1916113"/>
            <a:ext cx="777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uk-UA" sz="240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2776" name="TextBox 18"/>
          <p:cNvSpPr txBox="1">
            <a:spLocks noChangeArrowheads="1"/>
          </p:cNvSpPr>
          <p:nvPr/>
        </p:nvSpPr>
        <p:spPr bwMode="auto">
          <a:xfrm>
            <a:off x="547688" y="2884488"/>
            <a:ext cx="85264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Коли і за яких обставин виник кооперативний рух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2"/>
          <p:cNvSpPr>
            <a:spLocks noChangeArrowheads="1"/>
          </p:cNvSpPr>
          <p:nvPr/>
        </p:nvSpPr>
        <p:spPr bwMode="auto">
          <a:xfrm>
            <a:off x="14288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>
                <a:latin typeface="Times New Roman" pitchFamily="18" charset="0"/>
                <a:cs typeface="Times New Roman" pitchFamily="18" charset="0"/>
              </a:rPr>
              <a:t>Завдання, які ставив перед собою кооператив «Народна торгівля»</a:t>
            </a:r>
          </a:p>
          <a:p>
            <a:pPr algn="ctr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• Закупівля та реалізація товарів місцевого виробництва і ввезених з-за кордону</a:t>
            </a:r>
          </a:p>
          <a:p>
            <a:pPr algn="ctr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• Заснування в містах і селах крамниць з товарами широкого вжитку й різного асортименту</a:t>
            </a:r>
          </a:p>
          <a:p>
            <a:pPr algn="ctr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• Посередництво* в закупівлі й постачанні товарів для крамниць</a:t>
            </a:r>
          </a:p>
          <a:p>
            <a:pPr algn="ctr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• Створення спеціальних фондів для забезпечення якісного і безперервного ведення торгівлі</a:t>
            </a:r>
          </a:p>
          <a:p>
            <a:pPr algn="ctr"/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• Надання позик для організації торгівлі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3584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2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3851920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63688" y="369154"/>
            <a:ext cx="7056784" cy="85010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С</a:t>
            </a:r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ловник:</a:t>
            </a:r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35847" name="TextBox 18"/>
          <p:cNvSpPr txBox="1">
            <a:spLocks noChangeArrowheads="1"/>
          </p:cNvSpPr>
          <p:nvPr/>
        </p:nvSpPr>
        <p:spPr bwMode="auto">
          <a:xfrm>
            <a:off x="630238" y="1227138"/>
            <a:ext cx="85137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Кооперація (від лат. </a:t>
            </a:r>
            <a:r>
              <a:rPr lang="arn-CL" sz="4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cooperatio - </a:t>
            </a:r>
            <a:r>
              <a:rPr lang="ru-RU" sz="4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співпраця) 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добровільне об’єднання людей для спільної господарської діяльності.</a:t>
            </a:r>
            <a:endParaRPr 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3789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4762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37894" name="TextBox 15"/>
          <p:cNvSpPr txBox="1">
            <a:spLocks noChangeArrowheads="1"/>
          </p:cNvSpPr>
          <p:nvPr/>
        </p:nvSpPr>
        <p:spPr bwMode="auto">
          <a:xfrm>
            <a:off x="1042988" y="1916113"/>
            <a:ext cx="777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uk-UA" sz="240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37896" name="TextBox 18"/>
          <p:cNvSpPr txBox="1">
            <a:spLocks noChangeArrowheads="1"/>
          </p:cNvSpPr>
          <p:nvPr/>
        </p:nvSpPr>
        <p:spPr bwMode="auto">
          <a:xfrm>
            <a:off x="547688" y="2884488"/>
            <a:ext cx="85264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Що визначало становище перших трудових емігрантів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39944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93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3851920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63688" y="369154"/>
            <a:ext cx="7056784" cy="85010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С</a:t>
            </a:r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ловник:</a:t>
            </a:r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39943" name="TextBox 18"/>
          <p:cNvSpPr txBox="1">
            <a:spLocks noChangeArrowheads="1"/>
          </p:cNvSpPr>
          <p:nvPr/>
        </p:nvSpPr>
        <p:spPr bwMode="auto">
          <a:xfrm>
            <a:off x="630238" y="1227138"/>
            <a:ext cx="85137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Гомстед 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земельна ділянка, яку надавали на пільгових умовах на вільних землях Канади та США для ведення фермерського господарства, обробітку й забудови.</a:t>
            </a:r>
            <a:endParaRPr lang="ru-RU" sz="3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763688" y="369154"/>
            <a:ext cx="7056784" cy="85010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Підсумок</a:t>
            </a:r>
            <a:r>
              <a:rPr lang="ru-RU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уроку:</a:t>
            </a:r>
          </a:p>
        </p:txBody>
      </p:sp>
      <p:sp>
        <p:nvSpPr>
          <p:cNvPr id="56322" name="TextBox 8"/>
          <p:cNvSpPr txBox="1">
            <a:spLocks noChangeArrowheads="1"/>
          </p:cNvSpPr>
          <p:nvPr/>
        </p:nvSpPr>
        <p:spPr bwMode="auto">
          <a:xfrm>
            <a:off x="628650" y="1303338"/>
            <a:ext cx="85153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uk-UA" sz="2000" b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Економічне становище західноукраїнських земель у складі Австро-Угорщини, як і раніше, залишалося дуже тяжким. Основну частину продукції давали галузі з видобування й переробки місцевої сировини — </a:t>
            </a:r>
            <a:r>
              <a:rPr lang="uk-UA" sz="2000" b="1">
                <a:solidFill>
                  <a:srgbClr val="FF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лісова, лісопильна, нафтова, буровугільна, соляна</a:t>
            </a:r>
            <a:r>
              <a:rPr lang="uk-UA" sz="2000" b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000" b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Регіон був ринком збуту готової продукції з центральних регіонів імперії і джерелом постачання сировини. А загострення соціально-економічних проблем у краї призвело до масової трудової еміграції західноукраїнських селян до країн Європи, Північної та Південної Америки.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>
                <a:solidFill>
                  <a:srgbClr val="0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Друга половина XIX ст. для західноукраїнських земель, на відміну від Наддніпрянщини, не стала часом докорінних змін, а давній вигляд міст за Нової доби визначався особливостями економічного розвитку краю.</a:t>
            </a:r>
            <a:endParaRPr lang="uk-UA" sz="2000" b="1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907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70000"/>
            <a:ext cx="6223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8775"/>
            <a:ext cx="6223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4640263"/>
            <a:ext cx="6223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16392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2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2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6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2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2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14444" y="5729326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2363632" y="52525"/>
            <a:ext cx="6780368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План вивчення: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50" y="1298575"/>
            <a:ext cx="80645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Якими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були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результати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селянської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реформи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1848 р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.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Що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визначало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соціально-економічний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розвиток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західноукраїнських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земель</a:t>
            </a: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Коли і за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яких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обставин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виник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кооперативний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рух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+mn-cs"/>
            </a:endParaRPr>
          </a:p>
          <a:p>
            <a:pPr marL="514350" indent="-51435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Що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визначало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становище перших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трудових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+mn-cs"/>
              </a:rPr>
              <a:t>емігрантів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1741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2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2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0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2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2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834686" y="-438569"/>
            <a:ext cx="6117767" cy="85010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8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</a:rPr>
              <a:t>Опорні дати:</a:t>
            </a:r>
            <a:endParaRPr lang="ru-RU" sz="8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Gabriola" pitchFamily="82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125538"/>
            <a:ext cx="856297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3851920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1844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2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2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2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2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14444" y="5612836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073896" y="31565"/>
            <a:ext cx="7056784" cy="85010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Основні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 </a:t>
            </a:r>
            <a:r>
              <a:rPr lang="ru-RU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поняття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, </a:t>
            </a:r>
            <a:r>
              <a:rPr lang="ru-RU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терміни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, </a:t>
            </a:r>
            <a:r>
              <a:rPr lang="ru-RU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назви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:</a:t>
            </a:r>
          </a:p>
        </p:txBody>
      </p:sp>
      <p:sp>
        <p:nvSpPr>
          <p:cNvPr id="18439" name="TextBox 17"/>
          <p:cNvSpPr txBox="1">
            <a:spLocks noChangeArrowheads="1"/>
          </p:cNvSpPr>
          <p:nvPr/>
        </p:nvSpPr>
        <p:spPr bwMode="auto">
          <a:xfrm>
            <a:off x="617538" y="1776413"/>
            <a:ext cx="85137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 сервітути,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трудова еміграція,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«рутенська акція»,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кооперативний рух,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>
                <a:solidFill>
                  <a:srgbClr val="00B050"/>
                </a:solidFill>
                <a:latin typeface="Trebuchet MS" pitchFamily="34" charset="0"/>
              </a:rPr>
              <a:t>страхова компанія «Дністер».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19464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1444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054215" y="31565"/>
            <a:ext cx="7056784" cy="850106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6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Персоналії</a:t>
            </a:r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: </a:t>
            </a:r>
            <a:endParaRPr lang="ru-RU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598488" y="1317625"/>
            <a:ext cx="777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>
                <a:solidFill>
                  <a:srgbClr val="FF0000"/>
                </a:solidFill>
                <a:latin typeface="Trebuchet MS" pitchFamily="34" charset="0"/>
              </a:rPr>
              <a:t>В. Нагірний.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25609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2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14444" y="5668690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1042988" y="1916113"/>
            <a:ext cx="777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uk-UA" sz="240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5608" name="TextBox 18"/>
          <p:cNvSpPr txBox="1">
            <a:spLocks noChangeArrowheads="1"/>
          </p:cNvSpPr>
          <p:nvPr/>
        </p:nvSpPr>
        <p:spPr bwMode="auto">
          <a:xfrm>
            <a:off x="971550" y="2241550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Trebuchet MS" pitchFamily="34" charset="0"/>
              <a:buAutoNum type="arabicPeriod"/>
            </a:pPr>
            <a:r>
              <a:rPr lang="ru-RU" sz="4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Якими були результати селянської реформи 1848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4288" y="58547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Добування нафти ручним способом на бориславських промислах. 60-ті рр. 19 ст.</a:t>
            </a:r>
            <a:endParaRPr lang="uk-UA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20638"/>
            <a:ext cx="824388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8"/>
          <p:cNvGrpSpPr>
            <a:grpSpLocks/>
          </p:cNvGrpSpPr>
          <p:nvPr/>
        </p:nvGrpSpPr>
        <p:grpSpPr bwMode="auto">
          <a:xfrm>
            <a:off x="-9525" y="3376613"/>
            <a:ext cx="627063" cy="3527425"/>
            <a:chOff x="-16231" y="0"/>
            <a:chExt cx="1672415" cy="6884041"/>
          </a:xfrm>
        </p:grpSpPr>
        <p:pic>
          <p:nvPicPr>
            <p:cNvPr id="29705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>
            <a:blip r:embed="rId3"/>
            <a:srcRect t="52812" r="50000"/>
            <a:stretch>
              <a:fillRect/>
            </a:stretch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698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2" r="50000"/>
          <a:stretch>
            <a:fillRect/>
          </a:stretch>
        </p:blipFill>
        <p:spPr bwMode="auto">
          <a:xfrm>
            <a:off x="-19050" y="-17463"/>
            <a:ext cx="620713" cy="17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>
          <a:blip r:embed="rId3"/>
          <a:srcRect t="52814" r="50000" b="3214"/>
          <a:stretch>
            <a:fillRect/>
          </a:stretch>
        </p:blipFill>
        <p:spPr bwMode="auto">
          <a:xfrm>
            <a:off x="-12700" y="1716088"/>
            <a:ext cx="620713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-113" b="77560"/>
          <a:stretch/>
        </p:blipFill>
        <p:spPr bwMode="auto">
          <a:xfrm>
            <a:off x="275400" y="31565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 t="15241" b="13623"/>
          <a:stretch/>
        </p:blipFill>
        <p:spPr bwMode="auto">
          <a:xfrm>
            <a:off x="7014444" y="5668689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/>
          </a:extLst>
        </p:spPr>
      </p:pic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1042988" y="1916113"/>
            <a:ext cx="777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uk-UA" sz="2400">
              <a:solidFill>
                <a:srgbClr val="FF0000"/>
              </a:solidFill>
              <a:latin typeface="Trebuchet MS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1079500" y="2122488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Що визначало соціально-економічний розвиток західноукраїнських земель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Презентация-укр-12</Template>
  <TotalTime>248</TotalTime>
  <Words>269</Words>
  <Application>Microsoft Office PowerPoint</Application>
  <PresentationFormat>Экран (4:3)</PresentationFormat>
  <Paragraphs>41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Trebuchet MS</vt:lpstr>
      <vt:lpstr>Arial</vt:lpstr>
      <vt:lpstr>Georgia</vt:lpstr>
      <vt:lpstr>Calibri</vt:lpstr>
      <vt:lpstr>Book Antiqua</vt:lpstr>
      <vt:lpstr>Wingdings</vt:lpstr>
      <vt:lpstr>Times New Roman</vt:lpstr>
      <vt:lpstr>Презентация-укр-12</vt:lpstr>
      <vt:lpstr>Презентация-укр-12</vt:lpstr>
      <vt:lpstr>Презентация-укр-12</vt:lpstr>
      <vt:lpstr>Презентация-укр-12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Сергей</cp:lastModifiedBy>
  <cp:revision>38</cp:revision>
  <dcterms:created xsi:type="dcterms:W3CDTF">2018-08-06T09:34:16Z</dcterms:created>
  <dcterms:modified xsi:type="dcterms:W3CDTF">2020-03-17T17:33:37Z</dcterms:modified>
</cp:coreProperties>
</file>