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285" r:id="rId11"/>
    <p:sldId id="282" r:id="rId12"/>
    <p:sldId id="280" r:id="rId13"/>
    <p:sldId id="287" r:id="rId14"/>
    <p:sldId id="281" r:id="rId15"/>
    <p:sldId id="304" r:id="rId16"/>
    <p:sldId id="286" r:id="rId17"/>
    <p:sldId id="295" r:id="rId18"/>
    <p:sldId id="279" r:id="rId19"/>
    <p:sldId id="302" r:id="rId20"/>
    <p:sldId id="277" r:id="rId21"/>
    <p:sldId id="290" r:id="rId22"/>
    <p:sldId id="292" r:id="rId23"/>
    <p:sldId id="30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485" autoAdjust="0"/>
    <p:restoredTop sz="94624" autoAdjust="0"/>
  </p:normalViewPr>
  <p:slideViewPr>
    <p:cSldViewPr>
      <p:cViewPr>
        <p:scale>
          <a:sx n="75" d="100"/>
          <a:sy n="75" d="100"/>
        </p:scale>
        <p:origin x="-11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8E18-2C0A-46DE-9093-72653852263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BC21-16CB-4667-ACD5-F4E57E288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6E9B-8E45-4DD4-927A-EF16366735CA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5865-D8EB-48EB-87C7-193EB1661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130F-96EE-409D-8998-C621E4A7B583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5DD5-0D9E-4A67-B0AE-8CAF67A5F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55A6-4A84-47F2-A263-103B7373684B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086E-F6C3-47B0-A046-DE43E804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7D7E-0223-4836-B0BF-45C757DD4169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D2BB-C25F-4259-8EA4-8EFD129FA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FF0-9714-4B49-9E1F-D6341B8ED04D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558C-DFCB-44F6-9B02-BCC91E14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28C7-AA0D-4953-90A1-CD979C353DD9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3364-C7C4-46EC-8C75-56275A91D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FC8F-9565-48E6-A52D-4068E065677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06AA-4E5A-4827-9873-2A968FA23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59A7-C921-4275-8CD4-BF4322D7F5F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C859-3081-494A-8D1D-66A932EC3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28AD-1347-41D4-A286-86541759BBB8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138E-DD28-4D4B-9473-474C65F18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29E9-0AF8-49A9-A4FE-54BE9AE6A79B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6C5A-FDC3-4782-8BCF-A6A256C7E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FDFD1-5436-4BD4-B505-1842EEFE561E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9705C-FD15-4624-BB33-97AF3F29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e/ed/Ottoman_Empire_16-17th_century.jpg/600px-Ottoman_Empire_16-17th_century.jpg"/>
          <p:cNvPicPr>
            <a:picLocks noChangeAspect="1" noChangeArrowheads="1"/>
          </p:cNvPicPr>
          <p:nvPr/>
        </p:nvPicPr>
        <p:blipFill>
          <a:blip r:embed="rId3"/>
          <a:srcRect b="60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103674"/>
            <a:ext cx="88924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cs typeface="+mn-cs"/>
              </a:rPr>
              <a:t>Утворення Османської імперії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149080"/>
            <a:ext cx="399019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ТЕМА 6. СЕРЕДНЬОВІЧНИЙ СХІД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"Всесвітня історія"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+mn-cs"/>
              </a:rPr>
              <a:t>7 клас </a:t>
            </a:r>
            <a:endParaRPr lang="ru-RU" sz="1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2571750"/>
            <a:ext cx="7858125" cy="12001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Історичні діячі</a:t>
            </a:r>
            <a:endParaRPr lang="uk-UA" sz="72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7410" name="Группа 11"/>
          <p:cNvGrpSpPr>
            <a:grpSpLocks/>
          </p:cNvGrpSpPr>
          <p:nvPr/>
        </p:nvGrpSpPr>
        <p:grpSpPr bwMode="auto">
          <a:xfrm>
            <a:off x="142875" y="4572000"/>
            <a:ext cx="4214813" cy="2351088"/>
            <a:chOff x="4980216" y="-1099115"/>
            <a:chExt cx="4163783" cy="3847812"/>
          </a:xfrm>
        </p:grpSpPr>
        <p:pic>
          <p:nvPicPr>
            <p:cNvPr id="17416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0216" y="-1099115"/>
              <a:ext cx="4163783" cy="374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Rectangle 3"/>
            <p:cNvSpPr>
              <a:spLocks noChangeArrowheads="1"/>
            </p:cNvSpPr>
            <p:nvPr/>
          </p:nvSpPr>
          <p:spPr bwMode="auto">
            <a:xfrm>
              <a:off x="5286349" y="-879002"/>
              <a:ext cx="3391305" cy="36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3200" b="1">
                  <a:latin typeface="Bookman Old Style" pitchFamily="18" charset="0"/>
                  <a:cs typeface="Times New Roman" pitchFamily="18" charset="0"/>
                </a:rPr>
                <a:t>Осман </a:t>
              </a:r>
              <a:r>
                <a:rPr lang="en-US" sz="3200" b="1">
                  <a:latin typeface="Bookman Old Style" pitchFamily="18" charset="0"/>
                  <a:cs typeface="Times New Roman" pitchFamily="18" charset="0"/>
                </a:rPr>
                <a:t>I </a:t>
              </a:r>
              <a:endParaRPr lang="uk-UA" sz="3200" b="1">
                <a:latin typeface="Bookman Old Style" pitchFamily="18" charset="0"/>
                <a:cs typeface="Times New Roman" pitchFamily="18" charset="0"/>
              </a:endParaRPr>
            </a:p>
            <a:p>
              <a:pPr algn="ctr"/>
              <a:r>
                <a:rPr lang="uk-UA" b="1">
                  <a:latin typeface="Bookman Old Style" pitchFamily="18" charset="0"/>
                  <a:cs typeface="Times New Roman" pitchFamily="18" charset="0"/>
                </a:rPr>
                <a:t>(1258-1324)</a:t>
              </a:r>
            </a:p>
            <a:p>
              <a:pPr algn="ctr"/>
              <a:r>
                <a:rPr lang="uk-UA" sz="1600">
                  <a:latin typeface="Bookman Old Style" pitchFamily="18" charset="0"/>
                </a:rPr>
                <a:t>засновник Османської імперії. За часів імперії значна частина турецького народу називала себе османами.</a:t>
              </a:r>
            </a:p>
            <a:p>
              <a:pPr algn="ctr"/>
              <a:endParaRPr lang="uk-UA" sz="2400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11" name="Группа 11"/>
          <p:cNvGrpSpPr>
            <a:grpSpLocks/>
          </p:cNvGrpSpPr>
          <p:nvPr/>
        </p:nvGrpSpPr>
        <p:grpSpPr bwMode="auto">
          <a:xfrm>
            <a:off x="4286250" y="357188"/>
            <a:ext cx="4643438" cy="2071687"/>
            <a:chOff x="4980216" y="-2118218"/>
            <a:chExt cx="4163783" cy="6014398"/>
          </a:xfrm>
        </p:grpSpPr>
        <p:pic>
          <p:nvPicPr>
            <p:cNvPr id="17414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0216" y="-2118218"/>
              <a:ext cx="4163783" cy="6014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Rectangle 3"/>
            <p:cNvSpPr>
              <a:spLocks noChangeArrowheads="1"/>
            </p:cNvSpPr>
            <p:nvPr/>
          </p:nvSpPr>
          <p:spPr bwMode="auto">
            <a:xfrm>
              <a:off x="5286349" y="-1237198"/>
              <a:ext cx="3391305" cy="434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b="1">
                  <a:latin typeface="Bookman Old Style" pitchFamily="18" charset="0"/>
                  <a:cs typeface="Times New Roman" pitchFamily="18" charset="0"/>
                </a:rPr>
                <a:t>Легендарний меч Османа.</a:t>
              </a:r>
            </a:p>
            <a:p>
              <a:pPr algn="ctr"/>
              <a:r>
                <a:rPr lang="uk-UA">
                  <a:latin typeface="Bookman Old Style" pitchFamily="18" charset="0"/>
                  <a:cs typeface="Times New Roman" pitchFamily="18" charset="0"/>
                </a:rPr>
                <a:t>Є державною реліквією, церемоніальним атрибутом зведення на трон і символом боротьби за віру. </a:t>
              </a:r>
            </a:p>
          </p:txBody>
        </p:sp>
      </p:grpSp>
      <p:pic>
        <p:nvPicPr>
          <p:cNvPr id="43009" name="Picture 1" descr="C:\Users\Nech\Desktop\Sultan_Gazi_ʻUthmān_Han_I_-_السُلطان_الغازي_عُثمان_خان_الأوَّل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3781425" cy="4214813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43010" name="Picture 2" descr="C:\Users\Nech\Desktop\Taklide-Seif_at_display_2014-05-29_11-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401888"/>
            <a:ext cx="4143375" cy="4270375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8434" name="Группа 11"/>
          <p:cNvGrpSpPr>
            <a:grpSpLocks/>
          </p:cNvGrpSpPr>
          <p:nvPr/>
        </p:nvGrpSpPr>
        <p:grpSpPr bwMode="auto">
          <a:xfrm>
            <a:off x="0" y="5715000"/>
            <a:ext cx="4214813" cy="1143000"/>
            <a:chOff x="4980216" y="-865218"/>
            <a:chExt cx="4163783" cy="3508399"/>
          </a:xfrm>
        </p:grpSpPr>
        <p:pic>
          <p:nvPicPr>
            <p:cNvPr id="18440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0216" y="-865218"/>
              <a:ext cx="4163783" cy="350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Rectangle 3"/>
            <p:cNvSpPr>
              <a:spLocks noChangeArrowheads="1"/>
            </p:cNvSpPr>
            <p:nvPr/>
          </p:nvSpPr>
          <p:spPr bwMode="auto">
            <a:xfrm>
              <a:off x="5286349" y="-198822"/>
              <a:ext cx="3391305" cy="226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400" b="1">
                  <a:latin typeface="Calibri" pitchFamily="34" charset="0"/>
                </a:rPr>
                <a:t>Мілош Обіліч </a:t>
              </a:r>
            </a:p>
            <a:p>
              <a:pPr algn="ctr"/>
              <a:r>
                <a:rPr lang="ru-RU">
                  <a:latin typeface="Calibri" pitchFamily="34" charset="0"/>
                </a:rPr>
                <a:t>(Картина Олександра Добрича) </a:t>
              </a:r>
              <a:endParaRPr lang="ru-RU" b="1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435" name="Группа 11"/>
          <p:cNvGrpSpPr>
            <a:grpSpLocks/>
          </p:cNvGrpSpPr>
          <p:nvPr/>
        </p:nvGrpSpPr>
        <p:grpSpPr bwMode="auto">
          <a:xfrm>
            <a:off x="4000500" y="0"/>
            <a:ext cx="5143500" cy="3000375"/>
            <a:chOff x="4809101" y="-1311275"/>
            <a:chExt cx="4106719" cy="5113841"/>
          </a:xfrm>
        </p:grpSpPr>
        <p:pic>
          <p:nvPicPr>
            <p:cNvPr id="18438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9101" y="-1311275"/>
              <a:ext cx="4106719" cy="511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5094292" y="-1058538"/>
              <a:ext cx="3583362" cy="398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000" b="1">
                  <a:latin typeface="Bookman Old Style" pitchFamily="18" charset="0"/>
                  <a:cs typeface="Times New Roman" pitchFamily="18" charset="0"/>
                </a:rPr>
                <a:t>Мілош Обіліч </a:t>
              </a:r>
            </a:p>
            <a:p>
              <a:pPr algn="ctr"/>
              <a:r>
                <a:rPr lang="uk-UA">
                  <a:latin typeface="Bookman Old Style" pitchFamily="18" charset="0"/>
                  <a:cs typeface="Times New Roman" pitchFamily="18" charset="0"/>
                </a:rPr>
                <a:t>відомий персонаж </a:t>
              </a:r>
            </a:p>
            <a:p>
              <a:pPr algn="ctr"/>
              <a:r>
                <a:rPr lang="uk-UA">
                  <a:latin typeface="Bookman Old Style" pitchFamily="18" charset="0"/>
                  <a:cs typeface="Times New Roman" pitchFamily="18" charset="0"/>
                </a:rPr>
                <a:t>сербського фольклору, </a:t>
              </a:r>
            </a:p>
            <a:p>
              <a:pPr algn="ctr"/>
              <a:r>
                <a:rPr lang="uk-UA">
                  <a:latin typeface="Bookman Old Style" pitchFamily="18" charset="0"/>
                  <a:cs typeface="Times New Roman" pitchFamily="18" charset="0"/>
                </a:rPr>
                <a:t>що заколов турецького </a:t>
              </a:r>
            </a:p>
            <a:p>
              <a:pPr algn="ctr"/>
              <a:r>
                <a:rPr lang="uk-UA">
                  <a:latin typeface="Bookman Old Style" pitchFamily="18" charset="0"/>
                  <a:cs typeface="Times New Roman" pitchFamily="18" charset="0"/>
                </a:rPr>
                <a:t>султана Мурада в його шатрі, ранком в день битви на Косовому полі (1389). Є національним героєм Сербії.</a:t>
              </a:r>
            </a:p>
          </p:txBody>
        </p:sp>
      </p:grpSp>
      <p:pic>
        <p:nvPicPr>
          <p:cNvPr id="18436" name="Picture 5" descr="https://avatars.mds.yandex.net/get-zen_doc/108399/pub_5a941c2f83090544acf45f99_5a9420931410c3373add7e9f/scale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928938"/>
            <a:ext cx="4500562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Nech\Desktop\Miloš_Obilić,_by_Aleksandar_Dobrić,_18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36766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9458" name="Группа 11"/>
          <p:cNvGrpSpPr>
            <a:grpSpLocks/>
          </p:cNvGrpSpPr>
          <p:nvPr/>
        </p:nvGrpSpPr>
        <p:grpSpPr bwMode="auto">
          <a:xfrm>
            <a:off x="428625" y="5357813"/>
            <a:ext cx="4786313" cy="1214437"/>
            <a:chOff x="4980216" y="-865218"/>
            <a:chExt cx="4163783" cy="3508399"/>
          </a:xfrm>
        </p:grpSpPr>
        <p:pic>
          <p:nvPicPr>
            <p:cNvPr id="19461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0216" y="-865218"/>
              <a:ext cx="4163783" cy="350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Rectangle 3"/>
            <p:cNvSpPr>
              <a:spLocks noChangeArrowheads="1"/>
            </p:cNvSpPr>
            <p:nvPr/>
          </p:nvSpPr>
          <p:spPr bwMode="auto">
            <a:xfrm>
              <a:off x="5072955" y="-132137"/>
              <a:ext cx="3822459" cy="213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200" b="1">
                  <a:latin typeface="Bookman Old Style" pitchFamily="18" charset="0"/>
                  <a:cs typeface="Times New Roman" pitchFamily="18" charset="0"/>
                </a:rPr>
                <a:t>Баязід </a:t>
              </a:r>
              <a:r>
                <a:rPr lang="en-US" sz="2200" b="1">
                  <a:latin typeface="Bookman Old Style" pitchFamily="18" charset="0"/>
                  <a:cs typeface="Times New Roman" pitchFamily="18" charset="0"/>
                </a:rPr>
                <a:t>I </a:t>
              </a:r>
              <a:r>
                <a:rPr lang="uk-UA" sz="2200" b="1">
                  <a:latin typeface="Bookman Old Style" pitchFamily="18" charset="0"/>
                  <a:cs typeface="Times New Roman" pitchFamily="18" charset="0"/>
                </a:rPr>
                <a:t>Блискавичний</a:t>
              </a:r>
            </a:p>
            <a:p>
              <a:pPr algn="ctr"/>
              <a:r>
                <a:rPr lang="uk-UA" sz="2000">
                  <a:latin typeface="Bookman Old Style" pitchFamily="18" charset="0"/>
                  <a:cs typeface="Times New Roman" pitchFamily="18" charset="0"/>
                </a:rPr>
                <a:t>(1360-1403)</a:t>
              </a:r>
              <a:endParaRPr lang="ru-RU" sz="2000"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pic>
        <p:nvPicPr>
          <p:cNvPr id="32774" name="Picture 6" descr="Ð¤Ð°Ð¹Ð»:Bayezid I - Manyal Palace 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4714875" cy="4714875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</p:pic>
      <p:sp>
        <p:nvSpPr>
          <p:cNvPr id="19460" name="Прямоугольник 24"/>
          <p:cNvSpPr>
            <a:spLocks noChangeArrowheads="1"/>
          </p:cNvSpPr>
          <p:nvPr/>
        </p:nvSpPr>
        <p:spPr bwMode="auto">
          <a:xfrm>
            <a:off x="5500688" y="571500"/>
            <a:ext cx="3286125" cy="58483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200" b="1">
                <a:latin typeface="Calibri" pitchFamily="34" charset="0"/>
              </a:rPr>
              <a:t>Султан Османської імперії та військовик, який захопив значні території на Балканському півострові та в Анатолії. Відомим став завдяки участі у битві на Косовому полі  (28 червня 1389). Після загибелі батька він очолив османські війська та вщент знищив об'єднані сили Сербії та Боснії. Водночас стратив можливого суперника за владу — брата Якуба</a:t>
            </a:r>
            <a:r>
              <a:rPr lang="ru-RU" sz="2200" b="1">
                <a:latin typeface="Calibri" pitchFamily="34" charset="0"/>
              </a:rPr>
              <a:t>.</a:t>
            </a:r>
            <a:endParaRPr lang="uk-UA" sz="2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643438" y="3289300"/>
            <a:ext cx="4286250" cy="3354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 cmpd="dbl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Bookman Old Style" pitchFamily="18" charset="0"/>
                <a:cs typeface="Times New Roman" pitchFamily="18" charset="0"/>
              </a:rPr>
              <a:t>З указу султана Мехмеда II Фатиха </a:t>
            </a:r>
          </a:p>
          <a:p>
            <a:pPr algn="ctr"/>
            <a:r>
              <a:rPr lang="ru-RU" sz="2000" b="1">
                <a:latin typeface="Bookman Old Style" pitchFamily="18" charset="0"/>
                <a:cs typeface="Times New Roman" pitchFamily="18" charset="0"/>
              </a:rPr>
              <a:t>(1478 р.)</a:t>
            </a:r>
          </a:p>
          <a:p>
            <a:pPr algn="ctr"/>
            <a:r>
              <a:rPr lang="uk-UA" sz="2400" i="1">
                <a:latin typeface="Bookman Old Style" pitchFamily="18" charset="0"/>
                <a:cs typeface="Times New Roman" pitchFamily="18" charset="0"/>
              </a:rPr>
              <a:t>«…той з моїх синів, що вступить на престол, вправі </a:t>
            </a:r>
          </a:p>
          <a:p>
            <a:pPr algn="ctr"/>
            <a:r>
              <a:rPr lang="uk-UA" sz="2400" i="1">
                <a:latin typeface="Bookman Old Style" pitchFamily="18" charset="0"/>
                <a:cs typeface="Times New Roman" pitchFamily="18" charset="0"/>
              </a:rPr>
              <a:t>вбити своїх</a:t>
            </a:r>
          </a:p>
          <a:p>
            <a:pPr algn="ctr"/>
            <a:r>
              <a:rPr lang="uk-UA" sz="2400" i="1">
                <a:latin typeface="Bookman Old Style" pitchFamily="18" charset="0"/>
                <a:cs typeface="Times New Roman" pitchFamily="18" charset="0"/>
              </a:rPr>
              <a:t>братів, щоб був порядок на землі.»</a:t>
            </a:r>
          </a:p>
        </p:txBody>
      </p:sp>
      <p:pic>
        <p:nvPicPr>
          <p:cNvPr id="20483" name="Picture 3" descr="C:\Users\Nech\Desktop\Sarayi_Album_1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4102100" cy="5754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Прямоугольник 15"/>
          <p:cNvSpPr>
            <a:spLocks noChangeArrowheads="1"/>
          </p:cNvSpPr>
          <p:nvPr/>
        </p:nvSpPr>
        <p:spPr bwMode="auto">
          <a:xfrm>
            <a:off x="4643438" y="74613"/>
            <a:ext cx="4214812" cy="31400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alibri" pitchFamily="34" charset="0"/>
              </a:rPr>
              <a:t>Народився 30 березня 1432 — 3 травня 1481, османський султан (1444—1446, 1451—1481 рр.), найбільший полководець свого часу — завоював Константинополь, </a:t>
            </a:r>
          </a:p>
          <a:p>
            <a:pPr algn="ctr"/>
            <a:r>
              <a:rPr lang="uk-UA" b="1">
                <a:latin typeface="Calibri" pitchFamily="34" charset="0"/>
              </a:rPr>
              <a:t>поклавши кінець існуванню незалежних Візантійської імперії, Кримського ханства, Сербії, Мореї, Трапезундської імперії, Боснії, Албанії. У Туреччині його вважають своїм національним героєм.</a:t>
            </a:r>
          </a:p>
        </p:txBody>
      </p:sp>
      <p:grpSp>
        <p:nvGrpSpPr>
          <p:cNvPr id="20485" name="Группа 11"/>
          <p:cNvGrpSpPr>
            <a:grpSpLocks/>
          </p:cNvGrpSpPr>
          <p:nvPr/>
        </p:nvGrpSpPr>
        <p:grpSpPr bwMode="auto">
          <a:xfrm>
            <a:off x="214313" y="0"/>
            <a:ext cx="4286250" cy="857250"/>
            <a:chOff x="4980216" y="-865218"/>
            <a:chExt cx="4163783" cy="3508399"/>
          </a:xfrm>
        </p:grpSpPr>
        <p:pic>
          <p:nvPicPr>
            <p:cNvPr id="20486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80216" y="-865218"/>
              <a:ext cx="4163783" cy="350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3"/>
            <p:cNvSpPr>
              <a:spLocks noChangeArrowheads="1"/>
            </p:cNvSpPr>
            <p:nvPr/>
          </p:nvSpPr>
          <p:spPr bwMode="auto">
            <a:xfrm>
              <a:off x="5286349" y="-340529"/>
              <a:ext cx="3391305" cy="255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400" b="1">
                  <a:latin typeface="Bookman Old Style" pitchFamily="18" charset="0"/>
                </a:rPr>
                <a:t>Мехмед II Завойовник</a:t>
              </a:r>
              <a:r>
                <a:rPr lang="ru-RU" sz="2000">
                  <a:latin typeface="Calibri" pitchFamily="34" charset="0"/>
                </a:rPr>
                <a:t> </a:t>
              </a:r>
              <a:endParaRPr lang="ru-RU">
                <a:latin typeface="Bookman Old Style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9" name="Picture 5" descr="slide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2071688"/>
            <a:ext cx="7858125" cy="23082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Основні дати і події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0" y="428625"/>
            <a:ext cx="3786188" cy="25860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Основні дати і події:</a:t>
            </a:r>
            <a:endParaRPr lang="uk-UA" sz="54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  <p:grpSp>
        <p:nvGrpSpPr>
          <p:cNvPr id="22531" name="Группа 14"/>
          <p:cNvGrpSpPr>
            <a:grpSpLocks/>
          </p:cNvGrpSpPr>
          <p:nvPr/>
        </p:nvGrpSpPr>
        <p:grpSpPr bwMode="auto">
          <a:xfrm>
            <a:off x="428625" y="0"/>
            <a:ext cx="4143375" cy="3500438"/>
            <a:chOff x="4995701" y="2431333"/>
            <a:chExt cx="3857652" cy="1569182"/>
          </a:xfrm>
        </p:grpSpPr>
        <p:pic>
          <p:nvPicPr>
            <p:cNvPr id="22538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701" y="2431333"/>
              <a:ext cx="3857652" cy="156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Rectangle 3"/>
            <p:cNvSpPr>
              <a:spLocks noChangeArrowheads="1"/>
            </p:cNvSpPr>
            <p:nvPr/>
          </p:nvSpPr>
          <p:spPr bwMode="auto">
            <a:xfrm>
              <a:off x="5320866" y="2641390"/>
              <a:ext cx="3199931" cy="11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7200" b="1">
                  <a:latin typeface="Bookman Old Style" pitchFamily="18" charset="0"/>
                </a:rPr>
                <a:t>1302 </a:t>
              </a:r>
              <a:br>
                <a:rPr lang="uk-UA" sz="7200" b="1">
                  <a:latin typeface="Bookman Old Style" pitchFamily="18" charset="0"/>
                </a:rPr>
              </a:br>
              <a:r>
                <a:rPr lang="uk-UA" sz="2800">
                  <a:latin typeface="Bookman Old Style" pitchFamily="18" charset="0"/>
                </a:rPr>
                <a:t>Утворення Османської держави</a:t>
              </a:r>
            </a:p>
          </p:txBody>
        </p:sp>
      </p:grpSp>
      <p:grpSp>
        <p:nvGrpSpPr>
          <p:cNvPr id="22532" name="Группа 14"/>
          <p:cNvGrpSpPr>
            <a:grpSpLocks/>
          </p:cNvGrpSpPr>
          <p:nvPr/>
        </p:nvGrpSpPr>
        <p:grpSpPr bwMode="auto">
          <a:xfrm>
            <a:off x="5000625" y="3357563"/>
            <a:ext cx="4143375" cy="3500437"/>
            <a:chOff x="4995701" y="2431333"/>
            <a:chExt cx="3857652" cy="1569182"/>
          </a:xfrm>
        </p:grpSpPr>
        <p:pic>
          <p:nvPicPr>
            <p:cNvPr id="22536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701" y="2431333"/>
              <a:ext cx="3857652" cy="156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Rectangle 3"/>
            <p:cNvSpPr>
              <a:spLocks noChangeArrowheads="1"/>
            </p:cNvSpPr>
            <p:nvPr/>
          </p:nvSpPr>
          <p:spPr bwMode="auto">
            <a:xfrm>
              <a:off x="5320866" y="2641390"/>
              <a:ext cx="3199931" cy="111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7200" b="1">
                  <a:latin typeface="Bookman Old Style" pitchFamily="18" charset="0"/>
                </a:rPr>
                <a:t>1478 </a:t>
              </a:r>
              <a:br>
                <a:rPr lang="uk-UA" sz="7200" b="1">
                  <a:latin typeface="Bookman Old Style" pitchFamily="18" charset="0"/>
                </a:rPr>
              </a:br>
              <a:r>
                <a:rPr lang="uk-UA" sz="2800">
                  <a:latin typeface="Bookman Old Style" pitchFamily="18" charset="0"/>
                  <a:cs typeface="Times New Roman" pitchFamily="18" charset="0"/>
                </a:rPr>
                <a:t> васалом імперії стало Кримське ханство</a:t>
              </a:r>
              <a:endParaRPr lang="uk-UA" sz="2800">
                <a:latin typeface="Bookman Old Style" pitchFamily="18" charset="0"/>
              </a:endParaRPr>
            </a:p>
          </p:txBody>
        </p:sp>
      </p:grpSp>
      <p:grpSp>
        <p:nvGrpSpPr>
          <p:cNvPr id="22533" name="Группа 14"/>
          <p:cNvGrpSpPr>
            <a:grpSpLocks/>
          </p:cNvGrpSpPr>
          <p:nvPr/>
        </p:nvGrpSpPr>
        <p:grpSpPr bwMode="auto">
          <a:xfrm>
            <a:off x="428625" y="3357563"/>
            <a:ext cx="4143375" cy="3500437"/>
            <a:chOff x="4995701" y="2431333"/>
            <a:chExt cx="3857652" cy="1569182"/>
          </a:xfrm>
        </p:grpSpPr>
        <p:pic>
          <p:nvPicPr>
            <p:cNvPr id="22534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701" y="2431333"/>
              <a:ext cx="3857652" cy="156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Rectangle 3"/>
            <p:cNvSpPr>
              <a:spLocks noChangeArrowheads="1"/>
            </p:cNvSpPr>
            <p:nvPr/>
          </p:nvSpPr>
          <p:spPr bwMode="auto">
            <a:xfrm>
              <a:off x="5320866" y="2737969"/>
              <a:ext cx="3199931" cy="924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7200" b="1">
                  <a:latin typeface="Bookman Old Style" pitchFamily="18" charset="0"/>
                </a:rPr>
                <a:t>1389 </a:t>
              </a:r>
              <a:br>
                <a:rPr lang="uk-UA" sz="7200" b="1">
                  <a:latin typeface="Bookman Old Style" pitchFamily="18" charset="0"/>
                </a:rPr>
              </a:br>
              <a:r>
                <a:rPr lang="uk-UA" sz="2800">
                  <a:latin typeface="Bookman Old Style" pitchFamily="18" charset="0"/>
                  <a:cs typeface="Times New Roman" pitchFamily="18" charset="0"/>
                </a:rPr>
                <a:t> Битва на Косовому полі</a:t>
              </a:r>
              <a:endParaRPr lang="uk-UA" sz="280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0" y="428625"/>
            <a:ext cx="3786188" cy="25860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Основні дати і події:</a:t>
            </a:r>
            <a:endParaRPr lang="uk-UA" sz="54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  <p:grpSp>
        <p:nvGrpSpPr>
          <p:cNvPr id="23555" name="Группа 14"/>
          <p:cNvGrpSpPr>
            <a:grpSpLocks/>
          </p:cNvGrpSpPr>
          <p:nvPr/>
        </p:nvGrpSpPr>
        <p:grpSpPr bwMode="auto">
          <a:xfrm>
            <a:off x="5000625" y="3143250"/>
            <a:ext cx="4143375" cy="3500438"/>
            <a:chOff x="4995701" y="2431333"/>
            <a:chExt cx="3857652" cy="1569182"/>
          </a:xfrm>
        </p:grpSpPr>
        <p:pic>
          <p:nvPicPr>
            <p:cNvPr id="23560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5701" y="2431333"/>
              <a:ext cx="3857652" cy="156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Rectangle 3"/>
            <p:cNvSpPr>
              <a:spLocks noChangeArrowheads="1"/>
            </p:cNvSpPr>
            <p:nvPr/>
          </p:nvSpPr>
          <p:spPr bwMode="auto">
            <a:xfrm>
              <a:off x="5320866" y="2737968"/>
              <a:ext cx="3199931" cy="924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7200" b="1">
                  <a:latin typeface="Bookman Old Style" pitchFamily="18" charset="0"/>
                </a:rPr>
                <a:t>1453</a:t>
              </a:r>
              <a:r>
                <a:rPr lang="uk-UA" sz="2800" b="1">
                  <a:latin typeface="Bookman Old Style" pitchFamily="18" charset="0"/>
                </a:rPr>
                <a:t> </a:t>
              </a:r>
            </a:p>
            <a:p>
              <a:pPr algn="ctr"/>
              <a:r>
                <a:rPr lang="uk-UA" sz="2800">
                  <a:latin typeface="Bookman Old Style" pitchFamily="18" charset="0"/>
                </a:rPr>
                <a:t>Падіння Константинополя </a:t>
              </a:r>
            </a:p>
          </p:txBody>
        </p:sp>
      </p:grpSp>
      <p:grpSp>
        <p:nvGrpSpPr>
          <p:cNvPr id="23556" name="Группа 11"/>
          <p:cNvGrpSpPr>
            <a:grpSpLocks/>
          </p:cNvGrpSpPr>
          <p:nvPr/>
        </p:nvGrpSpPr>
        <p:grpSpPr bwMode="auto">
          <a:xfrm>
            <a:off x="0" y="5786438"/>
            <a:ext cx="4857750" cy="1000125"/>
            <a:chOff x="4980216" y="-865218"/>
            <a:chExt cx="4163783" cy="3508399"/>
          </a:xfrm>
        </p:grpSpPr>
        <p:pic>
          <p:nvPicPr>
            <p:cNvPr id="23558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80216" y="-865218"/>
              <a:ext cx="4163783" cy="350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Rectangle 3"/>
            <p:cNvSpPr>
              <a:spLocks noChangeArrowheads="1"/>
            </p:cNvSpPr>
            <p:nvPr/>
          </p:nvSpPr>
          <p:spPr bwMode="auto">
            <a:xfrm>
              <a:off x="5286349" y="-522723"/>
              <a:ext cx="3391305" cy="291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400" b="1">
                  <a:latin typeface="Bookman Old Style" pitchFamily="18" charset="0"/>
                  <a:cs typeface="Times New Roman" pitchFamily="18" charset="0"/>
                </a:rPr>
                <a:t>Вступ Мехмеда II у Константинополь</a:t>
              </a:r>
            </a:p>
          </p:txBody>
        </p:sp>
      </p:grpSp>
      <p:pic>
        <p:nvPicPr>
          <p:cNvPr id="44033" name="Picture 1" descr="C:\Users\Nech\Desktop\Zonaro_GatesofCon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06388"/>
            <a:ext cx="4000500" cy="542290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3" name="Picture 7" descr="slide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5" y="142875"/>
            <a:ext cx="4357688" cy="14462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Терміни і поняття</a:t>
            </a:r>
            <a:endParaRPr lang="uk-UA" sz="44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  <p:grpSp>
        <p:nvGrpSpPr>
          <p:cNvPr id="14339" name="Группа 15"/>
          <p:cNvGrpSpPr>
            <a:grpSpLocks/>
          </p:cNvGrpSpPr>
          <p:nvPr/>
        </p:nvGrpSpPr>
        <p:grpSpPr bwMode="auto">
          <a:xfrm>
            <a:off x="4572000" y="1571625"/>
            <a:ext cx="4500563" cy="2392363"/>
            <a:chOff x="4929190" y="1320875"/>
            <a:chExt cx="3857652" cy="3974409"/>
          </a:xfrm>
        </p:grpSpPr>
        <p:pic>
          <p:nvPicPr>
            <p:cNvPr id="14348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1320875"/>
              <a:ext cx="3857652" cy="261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5344211" y="1666362"/>
              <a:ext cx="3000395" cy="362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Bookman Old Style" pitchFamily="18" charset="0"/>
                  <a:cs typeface="+mn-cs"/>
                </a:rPr>
                <a:t>Муфтій</a:t>
              </a:r>
              <a:r>
                <a:rPr lang="uk-UA" sz="2400" dirty="0">
                  <a:latin typeface="Bookman Old Style" pitchFamily="18" charset="0"/>
                  <a:cs typeface="+mn-cs"/>
                </a:rPr>
                <a:t> — вища духовна особа у мусульман-сунітів</a:t>
              </a:r>
              <a:endParaRPr lang="ru-RU" sz="2400" dirty="0">
                <a:latin typeface="Bookman Old Style" pitchFamily="18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  <a:cs typeface="+mn-cs"/>
                </a:rPr>
                <a:t/>
              </a:r>
              <a:br>
                <a:rPr lang="ru-RU" sz="2000" dirty="0">
                  <a:latin typeface="+mn-lt"/>
                  <a:cs typeface="+mn-cs"/>
                </a:rPr>
              </a:br>
              <a:r>
                <a:rPr lang="ru-RU" sz="2000" dirty="0">
                  <a:latin typeface="+mn-lt"/>
                  <a:cs typeface="+mn-cs"/>
                </a:rPr>
                <a:t> </a:t>
              </a: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itchFamily="18" charset="0"/>
                  <a:cs typeface="+mn-cs"/>
                </a:rPr>
                <a:t/>
              </a:r>
              <a:b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itchFamily="18" charset="0"/>
                  <a:cs typeface="+mn-cs"/>
                </a:rPr>
              </a:b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14340" name="Группа 15"/>
          <p:cNvGrpSpPr>
            <a:grpSpLocks/>
          </p:cNvGrpSpPr>
          <p:nvPr/>
        </p:nvGrpSpPr>
        <p:grpSpPr bwMode="auto">
          <a:xfrm>
            <a:off x="4500563" y="3143250"/>
            <a:ext cx="4643437" cy="1428750"/>
            <a:chOff x="4929190" y="1353005"/>
            <a:chExt cx="3857652" cy="3322577"/>
          </a:xfrm>
        </p:grpSpPr>
        <p:pic>
          <p:nvPicPr>
            <p:cNvPr id="14346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1353005"/>
              <a:ext cx="3857652" cy="33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Rectangle 3"/>
            <p:cNvSpPr>
              <a:spLocks noChangeArrowheads="1"/>
            </p:cNvSpPr>
            <p:nvPr/>
          </p:nvSpPr>
          <p:spPr bwMode="auto">
            <a:xfrm>
              <a:off x="5344629" y="2253795"/>
              <a:ext cx="3000397" cy="129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400" b="1">
                  <a:latin typeface="Bookman Old Style" pitchFamily="18" charset="0"/>
                </a:rPr>
                <a:t>Медресе</a:t>
              </a:r>
              <a:r>
                <a:rPr lang="uk-UA" sz="2400">
                  <a:latin typeface="Bookman Old Style" pitchFamily="18" charset="0"/>
                </a:rPr>
                <a:t> — школа в мусульманських країнах</a:t>
              </a:r>
              <a:endParaRPr lang="ru-RU" sz="2400">
                <a:latin typeface="Bookman Old Style" pitchFamily="18" charset="0"/>
              </a:endParaRPr>
            </a:p>
          </p:txBody>
        </p:sp>
      </p:grpSp>
      <p:grpSp>
        <p:nvGrpSpPr>
          <p:cNvPr id="14341" name="Группа 15"/>
          <p:cNvGrpSpPr>
            <a:grpSpLocks/>
          </p:cNvGrpSpPr>
          <p:nvPr/>
        </p:nvGrpSpPr>
        <p:grpSpPr bwMode="auto">
          <a:xfrm>
            <a:off x="4500563" y="4000500"/>
            <a:ext cx="4643437" cy="3143250"/>
            <a:chOff x="4929190" y="648390"/>
            <a:chExt cx="3857652" cy="4509123"/>
          </a:xfrm>
        </p:grpSpPr>
        <p:pic>
          <p:nvPicPr>
            <p:cNvPr id="14344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9190" y="1353005"/>
              <a:ext cx="3857652" cy="33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Rectangle 3"/>
            <p:cNvSpPr>
              <a:spLocks noChangeArrowheads="1"/>
            </p:cNvSpPr>
            <p:nvPr/>
          </p:nvSpPr>
          <p:spPr bwMode="auto">
            <a:xfrm>
              <a:off x="5344629" y="648390"/>
              <a:ext cx="3000397" cy="450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400" b="1">
                  <a:latin typeface="Bookman Old Style" pitchFamily="18" charset="0"/>
                </a:rPr>
                <a:t>Мечеть</a:t>
              </a:r>
              <a:r>
                <a:rPr lang="uk-UA" sz="2400">
                  <a:latin typeface="Bookman Old Style" pitchFamily="18" charset="0"/>
                </a:rPr>
                <a:t> — місце для молитви і богослужіння, молитовний дім у мусульман</a:t>
              </a:r>
              <a:endParaRPr lang="ru-RU" sz="2400">
                <a:latin typeface="Bookman Old Style" pitchFamily="18" charset="0"/>
              </a:endParaRPr>
            </a:p>
          </p:txBody>
        </p:sp>
      </p:grpSp>
      <p:pic>
        <p:nvPicPr>
          <p:cNvPr id="12289" name="Picture 1" descr="C:\Users\Nech\Desktop\393px-Türkischer_Muf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3786188" cy="578008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14343" name="Прямоугольник 42"/>
          <p:cNvSpPr>
            <a:spLocks noChangeArrowheads="1"/>
          </p:cNvSpPr>
          <p:nvPr/>
        </p:nvSpPr>
        <p:spPr bwMode="auto">
          <a:xfrm>
            <a:off x="0" y="5929313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Bookman Old Style" pitchFamily="18" charset="0"/>
              </a:rPr>
              <a:t>Турецький муфтій, </a:t>
            </a:r>
          </a:p>
          <a:p>
            <a:pPr algn="ctr"/>
            <a:r>
              <a:rPr lang="uk-UA">
                <a:latin typeface="Bookman Old Style" pitchFamily="18" charset="0"/>
              </a:rPr>
              <a:t>малюнок іспанського художника</a:t>
            </a:r>
          </a:p>
          <a:p>
            <a:pPr algn="ctr"/>
            <a:r>
              <a:rPr lang="uk-UA">
                <a:latin typeface="Bookman Old Style" pitchFamily="18" charset="0"/>
              </a:rPr>
              <a:t>17 століття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88"/>
            <a:ext cx="9144000" cy="12001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«Завоювання Османської імперії Х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IV — </a:t>
            </a:r>
            <a:r>
              <a:rPr lang="uk-UA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сер.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XVI </a:t>
            </a:r>
            <a:r>
              <a:rPr lang="uk-UA" sz="36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ст.».</a:t>
            </a:r>
            <a:endParaRPr lang="uk-UA" sz="36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3" y="1785938"/>
          <a:ext cx="8720137" cy="3913187"/>
        </p:xfrm>
        <a:graphic>
          <a:graphicData uri="http://schemas.openxmlformats.org/drawingml/2006/table">
            <a:tbl>
              <a:tblPr/>
              <a:tblGrid>
                <a:gridCol w="2906712"/>
                <a:gridCol w="2906713"/>
                <a:gridCol w="290671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Османська імперія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Європа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Азія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Болгарія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Сербія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Молдавія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Валахія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Угорщина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Месопотамія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Вірменія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Грузія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Сирія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Аравія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Єгипет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Алжир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(Згодом вся Північна Африка, окрім Марокко)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2071688"/>
            <a:ext cx="7858125" cy="23082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Карти і таблиці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Nech\Desktop\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928938" cy="13239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Турецькі завоювання та утворення Османської імперії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XIV-XV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 ст.)</a:t>
            </a:r>
          </a:p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5" name="Picture 5" descr="slide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Nech\Desktop\Janica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14563"/>
            <a:ext cx="3497263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 descr="1481 Ð³. ÐÑÑÐ¾Ð´Ð°ÑÐµ (ÑÐ¾Ð¶Ð¶ÐµÐ½Ð¸Ðµ ÐµÑÐµÑÐ¸ÐºÐ¾Ð²) ÑÐ¾ÑÑÐ¾ÑÐ»Ð¾ÑÑ Ð²Ð¿ÐµÑÐ²ÑÐµ Ð² Ð¡ÐµÐ²Ð¸Ð»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5" y="142875"/>
            <a:ext cx="4357688" cy="1446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  <a:cs typeface="+mn-cs"/>
              </a:rPr>
              <a:t>Терміни і поняття</a:t>
            </a:r>
            <a:endParaRPr lang="uk-UA" sz="4400" b="1" dirty="0">
              <a:solidFill>
                <a:schemeClr val="bg1">
                  <a:lumMod val="95000"/>
                </a:schemeClr>
              </a:solidFill>
              <a:latin typeface="Bookman Old Style" pitchFamily="18" charset="0"/>
              <a:cs typeface="+mn-cs"/>
            </a:endParaRPr>
          </a:p>
        </p:txBody>
      </p:sp>
      <p:grpSp>
        <p:nvGrpSpPr>
          <p:cNvPr id="15364" name="Группа 15"/>
          <p:cNvGrpSpPr>
            <a:grpSpLocks/>
          </p:cNvGrpSpPr>
          <p:nvPr/>
        </p:nvGrpSpPr>
        <p:grpSpPr bwMode="auto">
          <a:xfrm>
            <a:off x="4572000" y="1571625"/>
            <a:ext cx="4500563" cy="2392363"/>
            <a:chOff x="4929190" y="1320875"/>
            <a:chExt cx="3857652" cy="3974410"/>
          </a:xfrm>
        </p:grpSpPr>
        <p:pic>
          <p:nvPicPr>
            <p:cNvPr id="15374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1320875"/>
              <a:ext cx="3857652" cy="261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5344211" y="1666362"/>
              <a:ext cx="3000395" cy="36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>
                  <a:latin typeface="Bookman Old Style" pitchFamily="18" charset="0"/>
                  <a:cs typeface="+mn-cs"/>
                </a:rPr>
                <a:t>Султан</a:t>
              </a:r>
              <a:r>
                <a:rPr lang="uk-UA" sz="2400" dirty="0">
                  <a:latin typeface="Bookman Old Style" pitchFamily="18" charset="0"/>
                  <a:cs typeface="+mn-cs"/>
                </a:rPr>
                <a:t> —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latin typeface="Bookman Old Style" pitchFamily="18" charset="0"/>
                  <a:cs typeface="+mn-cs"/>
                </a:rPr>
                <a:t>титул правителя Османської імперії.</a:t>
              </a:r>
              <a:endParaRPr lang="ru-RU" sz="2400" dirty="0">
                <a:latin typeface="Bookman Old Style" pitchFamily="18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+mn-lt"/>
                  <a:cs typeface="+mn-cs"/>
                </a:rPr>
                <a:t/>
              </a:r>
              <a:br>
                <a:rPr lang="ru-RU" sz="2000" dirty="0">
                  <a:latin typeface="+mn-lt"/>
                  <a:cs typeface="+mn-cs"/>
                </a:rPr>
              </a:br>
              <a:r>
                <a:rPr lang="ru-RU" sz="2000" dirty="0">
                  <a:latin typeface="+mn-lt"/>
                  <a:cs typeface="+mn-cs"/>
                </a:rPr>
                <a:t> </a:t>
              </a: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itchFamily="18" charset="0"/>
                  <a:cs typeface="+mn-cs"/>
                </a:rPr>
                <a:t/>
              </a:r>
              <a:b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ookman Old Style" pitchFamily="18" charset="0"/>
                  <a:cs typeface="+mn-cs"/>
                </a:rPr>
              </a:b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15365" name="Группа 15"/>
          <p:cNvGrpSpPr>
            <a:grpSpLocks/>
          </p:cNvGrpSpPr>
          <p:nvPr/>
        </p:nvGrpSpPr>
        <p:grpSpPr bwMode="auto">
          <a:xfrm>
            <a:off x="4500563" y="3143250"/>
            <a:ext cx="4643437" cy="1428750"/>
            <a:chOff x="4929190" y="1353005"/>
            <a:chExt cx="3857652" cy="3322577"/>
          </a:xfrm>
        </p:grpSpPr>
        <p:pic>
          <p:nvPicPr>
            <p:cNvPr id="15372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1353005"/>
              <a:ext cx="3857652" cy="33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Rectangle 3"/>
            <p:cNvSpPr>
              <a:spLocks noChangeArrowheads="1"/>
            </p:cNvSpPr>
            <p:nvPr/>
          </p:nvSpPr>
          <p:spPr bwMode="auto">
            <a:xfrm>
              <a:off x="5344629" y="1507272"/>
              <a:ext cx="3000397" cy="279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400" b="1">
                  <a:latin typeface="Bookman Old Style" pitchFamily="18" charset="0"/>
                </a:rPr>
                <a:t>Візир</a:t>
              </a:r>
              <a:r>
                <a:rPr lang="uk-UA" sz="2400">
                  <a:latin typeface="Bookman Old Style" pitchFamily="18" charset="0"/>
                </a:rPr>
                <a:t> — </a:t>
              </a:r>
            </a:p>
            <a:p>
              <a:pPr algn="ctr"/>
              <a:r>
                <a:rPr lang="uk-UA" sz="2400">
                  <a:latin typeface="Bookman Old Style" pitchFamily="18" charset="0"/>
                </a:rPr>
                <a:t>друга особа в державі після султана.</a:t>
              </a:r>
              <a:endParaRPr lang="ru-RU" sz="2400">
                <a:latin typeface="Bookman Old Style" pitchFamily="18" charset="0"/>
              </a:endParaRPr>
            </a:p>
          </p:txBody>
        </p:sp>
      </p:grpSp>
      <p:grpSp>
        <p:nvGrpSpPr>
          <p:cNvPr id="15366" name="Группа 15"/>
          <p:cNvGrpSpPr>
            <a:grpSpLocks/>
          </p:cNvGrpSpPr>
          <p:nvPr/>
        </p:nvGrpSpPr>
        <p:grpSpPr bwMode="auto">
          <a:xfrm>
            <a:off x="0" y="142875"/>
            <a:ext cx="4643438" cy="2316163"/>
            <a:chOff x="4929190" y="1353005"/>
            <a:chExt cx="3857652" cy="3322577"/>
          </a:xfrm>
        </p:grpSpPr>
        <p:pic>
          <p:nvPicPr>
            <p:cNvPr id="15370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1353005"/>
              <a:ext cx="3857652" cy="33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3"/>
            <p:cNvSpPr>
              <a:spLocks noChangeArrowheads="1"/>
            </p:cNvSpPr>
            <p:nvPr/>
          </p:nvSpPr>
          <p:spPr bwMode="auto">
            <a:xfrm>
              <a:off x="5225908" y="1887583"/>
              <a:ext cx="3204841" cy="256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000" b="1">
                  <a:latin typeface="Bookman Old Style" pitchFamily="18" charset="0"/>
                </a:rPr>
                <a:t>Яничари </a:t>
              </a:r>
              <a:r>
                <a:rPr lang="uk-UA" sz="2000">
                  <a:latin typeface="Bookman Old Style" pitchFamily="18" charset="0"/>
                </a:rPr>
                <a:t>— </a:t>
              </a:r>
              <a:r>
                <a:rPr lang="uk-UA" b="1">
                  <a:latin typeface="Bookman Old Style" pitchFamily="18" charset="0"/>
                </a:rPr>
                <a:t> </a:t>
              </a:r>
              <a:r>
                <a:rPr lang="uk-UA">
                  <a:latin typeface="Bookman Old Style" pitchFamily="18" charset="0"/>
                </a:rPr>
                <a:t>особливе військо в Туреччині з XIV ст.,</a:t>
              </a:r>
              <a:r>
                <a:rPr lang="uk-UA" b="1">
                  <a:latin typeface="Bookman Old Style" pitchFamily="18" charset="0"/>
                </a:rPr>
                <a:t> </a:t>
              </a:r>
              <a:r>
                <a:rPr lang="uk-UA">
                  <a:latin typeface="Bookman Old Style" pitchFamily="18" charset="0"/>
                </a:rPr>
                <a:t>спершу набиралися з полонених, потім поповнювалася примусовим набором дітей підданих християн </a:t>
              </a:r>
              <a:endParaRPr lang="ru-RU">
                <a:latin typeface="Bookman Old Style" pitchFamily="18" charset="0"/>
              </a:endParaRPr>
            </a:p>
          </p:txBody>
        </p:sp>
      </p:grpSp>
      <p:grpSp>
        <p:nvGrpSpPr>
          <p:cNvPr id="15367" name="Группа 15"/>
          <p:cNvGrpSpPr>
            <a:grpSpLocks/>
          </p:cNvGrpSpPr>
          <p:nvPr/>
        </p:nvGrpSpPr>
        <p:grpSpPr bwMode="auto">
          <a:xfrm>
            <a:off x="4652963" y="4643438"/>
            <a:ext cx="4643437" cy="2316162"/>
            <a:chOff x="4929190" y="1353005"/>
            <a:chExt cx="3857652" cy="3322577"/>
          </a:xfrm>
        </p:grpSpPr>
        <p:pic>
          <p:nvPicPr>
            <p:cNvPr id="15368" name="Picture 3" descr="C:\Users\Nech\Desktop\1557c53a79706d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1353005"/>
              <a:ext cx="3857652" cy="33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tangle 3"/>
            <p:cNvSpPr>
              <a:spLocks noChangeArrowheads="1"/>
            </p:cNvSpPr>
            <p:nvPr/>
          </p:nvSpPr>
          <p:spPr bwMode="auto">
            <a:xfrm>
              <a:off x="5344632" y="1570718"/>
              <a:ext cx="3000397" cy="278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uk-UA" sz="2000" b="1">
                  <a:latin typeface="Bookman Old Style" pitchFamily="18" charset="0"/>
                </a:rPr>
                <a:t>Османи</a:t>
              </a:r>
              <a:r>
                <a:rPr lang="uk-UA" sz="2000">
                  <a:latin typeface="Bookman Old Style" pitchFamily="18" charset="0"/>
                </a:rPr>
                <a:t> — турецька династія, представники якої правили Османською імперією протягом всього часу її існування </a:t>
              </a:r>
            </a:p>
            <a:p>
              <a:pPr algn="ctr"/>
              <a:r>
                <a:rPr lang="uk-UA" sz="2000">
                  <a:latin typeface="Bookman Old Style" pitchFamily="18" charset="0"/>
                </a:rPr>
                <a:t>(1299–1922).</a:t>
              </a:r>
              <a:endParaRPr lang="ru-RU" sz="200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7" name="Picture 5" descr="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1" name="Picture 5" descr="slid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5" name="Picture 5" descr="slide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9" name="Picture 5" descr="slide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3" name="Picture 5" descr="slide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7" name="Picture 5" descr="slide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725</TotalTime>
  <Words>342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Bookman Old Style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Nech</dc:creator>
  <cp:lastModifiedBy>Сергей</cp:lastModifiedBy>
  <cp:revision>82</cp:revision>
  <dcterms:created xsi:type="dcterms:W3CDTF">2019-02-16T10:27:03Z</dcterms:created>
  <dcterms:modified xsi:type="dcterms:W3CDTF">2020-03-17T16:00:48Z</dcterms:modified>
</cp:coreProperties>
</file>