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entury Gothic" pitchFamily="34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8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9459" name="Google Shape;4;n"/>
          <p:cNvSpPr txBox="1">
            <a:spLocks noGrp="1"/>
          </p:cNvSpPr>
          <p:nvPr/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endParaRPr lang="ru-RU" sz="1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0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61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9462" name="Google Shape;7;n"/>
          <p:cNvSpPr txBox="1">
            <a:spLocks noGrp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 sz="1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463" name="Google Shape;8;n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8640DF04-A2B7-41F0-B15B-5C4C6528CECE}" type="slidenum">
              <a:rPr lang="uk-UA" sz="1200"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1200">
              <a:latin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40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1506" name="Google Shape;141;p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Google Shape;271;p1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9938" name="Google Shape;272;p10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Google Shape;282;p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1986" name="Google Shape;283;p11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50;p2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3554" name="Google Shape;151;p2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63;p3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5602" name="Google Shape;164;p3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84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7650" name="Google Shape;185;p4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95;p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9698" name="Google Shape;196;p5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200;p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1746" name="Google Shape;201;p6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212;p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3794" name="Google Shape;213;p7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223;p8:notes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35842" name="Google Shape;224;p8:notes"/>
          <p:cNvSpPr txBox="1"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5843" name="Google Shape;225;p8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54C575E0-633A-49F2-8EB5-B91B678D1979}" type="slidenum">
              <a:rPr lang="uk-UA"/>
              <a:pPr algn="r">
                <a:buClr>
                  <a:srgbClr val="000000"/>
                </a:buClr>
                <a:buFont typeface="Arial" charset="0"/>
                <a:buNone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242;p9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7890" name="Google Shape;243;p9:notes"/>
          <p:cNvSpPr>
            <a:spLocks noGrp="1" noRot="1" noChangeAspec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oogle Shape;27;p2"/>
          <p:cNvCxnSpPr>
            <a:cxnSpLocks noChangeShapeType="1"/>
          </p:cNvCxnSpPr>
          <p:nvPr/>
        </p:nvCxnSpPr>
        <p:spPr bwMode="auto">
          <a:xfrm flipH="1">
            <a:off x="8228013" y="7938"/>
            <a:ext cx="3810000" cy="381000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cxnSp>
        <p:nvCxnSpPr>
          <p:cNvPr id="5" name="Google Shape;28;p2"/>
          <p:cNvCxnSpPr>
            <a:cxnSpLocks noChangeShapeType="1"/>
          </p:cNvCxnSpPr>
          <p:nvPr/>
        </p:nvCxnSpPr>
        <p:spPr bwMode="auto">
          <a:xfrm flipH="1">
            <a:off x="6108700" y="92075"/>
            <a:ext cx="6080125" cy="6080125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cxnSp>
        <p:nvCxnSpPr>
          <p:cNvPr id="6" name="Google Shape;29;p2"/>
          <p:cNvCxnSpPr>
            <a:cxnSpLocks noChangeShapeType="1"/>
          </p:cNvCxnSpPr>
          <p:nvPr/>
        </p:nvCxnSpPr>
        <p:spPr bwMode="auto"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cxnSp>
        <p:nvCxnSpPr>
          <p:cNvPr id="7" name="Google Shape;30;p2"/>
          <p:cNvCxnSpPr>
            <a:cxnSpLocks noChangeShapeType="1"/>
          </p:cNvCxnSpPr>
          <p:nvPr/>
        </p:nvCxnSpPr>
        <p:spPr bwMode="auto">
          <a:xfrm flipH="1">
            <a:off x="7335838" y="31750"/>
            <a:ext cx="4852987" cy="4852988"/>
          </a:xfrm>
          <a:prstGeom prst="straightConnector1">
            <a:avLst/>
          </a:prstGeom>
          <a:noFill/>
          <a:ln w="317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cxnSp>
        <p:nvCxnSpPr>
          <p:cNvPr id="8" name="Google Shape;31;p2"/>
          <p:cNvCxnSpPr>
            <a:cxnSpLocks noChangeShapeType="1"/>
          </p:cNvCxnSpPr>
          <p:nvPr/>
        </p:nvCxnSpPr>
        <p:spPr bwMode="auto">
          <a:xfrm flipH="1">
            <a:off x="7845425" y="609600"/>
            <a:ext cx="4343400" cy="4343400"/>
          </a:xfrm>
          <a:prstGeom prst="straightConnector1">
            <a:avLst/>
          </a:prstGeom>
          <a:noFill/>
          <a:ln w="317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24;p2"/>
          <p:cNvSpPr txBox="1">
            <a:spLocks noGrp="1"/>
          </p:cNvSpPr>
          <p:nvPr>
            <p:ph type="dt" idx="10"/>
          </p:nvPr>
        </p:nvSpPr>
        <p:spPr bwMode="auto">
          <a:xfrm>
            <a:off x="9904413" y="6172200"/>
            <a:ext cx="1600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000">
                <a:solidFill>
                  <a:srgbClr val="09304A"/>
                </a:solidFill>
                <a:latin typeface="Century Gothic" pitchFamily="34" charset="0"/>
                <a:sym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10" name="Google Shape;25;p2"/>
          <p:cNvSpPr txBox="1">
            <a:spLocks noGrp="1"/>
          </p:cNvSpPr>
          <p:nvPr>
            <p:ph type="ftr" idx="11"/>
          </p:nvPr>
        </p:nvSpPr>
        <p:spPr bwMode="auto">
          <a:xfrm>
            <a:off x="684213" y="6172200"/>
            <a:ext cx="7543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000">
                <a:solidFill>
                  <a:srgbClr val="09304A"/>
                </a:solidFill>
                <a:latin typeface="Century Gothic" pitchFamily="34" charset="0"/>
                <a:sym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11" name="Google Shape;26;p2"/>
          <p:cNvSpPr txBox="1">
            <a:spLocks noGrp="1"/>
          </p:cNvSpPr>
          <p:nvPr>
            <p:ph type="sldNum" idx="12"/>
          </p:nvPr>
        </p:nvSpPr>
        <p:spPr bwMode="auto">
          <a:xfrm>
            <a:off x="10363200" y="5578475"/>
            <a:ext cx="1143000" cy="669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3200">
                <a:solidFill>
                  <a:srgbClr val="09304A"/>
                </a:solidFill>
                <a:latin typeface="Century Gothic" pitchFamily="34" charset="0"/>
                <a:sym typeface="Century Gothic" pitchFamily="34" charset="0"/>
              </a:defRPr>
            </a:lvl1pPr>
          </a:lstStyle>
          <a:p>
            <a:fld id="{3E7F4EF1-A593-489A-A3B2-1F9DB08FBF46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ая фотография с подписью">
  <p:cSld name="Панорамная фотография с подписью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anchor="t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endParaRPr noProof="0">
              <a:sym typeface="Century Gothic"/>
            </a:endParaRPr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Цитата с подписью">
  <p:cSld name="Цитата с подписью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;p1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9" cy="3208867"/>
          </a:xfrm>
        </p:grpSpPr>
        <p:cxnSp>
          <p:nvCxnSpPr>
            <p:cNvPr id="6" name="Google Shape;11;p1"/>
            <p:cNvCxnSpPr>
              <a:cxnSpLocks noChangeShapeType="1"/>
            </p:cNvCxnSpPr>
            <p:nvPr/>
          </p:nvCxnSpPr>
          <p:spPr bwMode="auto"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7" name="Google Shape;12;p1"/>
            <p:cNvCxnSpPr>
              <a:cxnSpLocks noChangeShapeType="1"/>
            </p:cNvCxnSpPr>
            <p:nvPr/>
          </p:nvCxnSpPr>
          <p:spPr bwMode="auto"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13;p1"/>
            <p:cNvCxnSpPr>
              <a:cxnSpLocks noChangeShapeType="1"/>
            </p:cNvCxnSpPr>
            <p:nvPr/>
          </p:nvCxnSpPr>
          <p:spPr bwMode="auto"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14;p1"/>
            <p:cNvCxnSpPr>
              <a:cxnSpLocks noChangeShapeType="1"/>
            </p:cNvCxnSpPr>
            <p:nvPr/>
          </p:nvCxnSpPr>
          <p:spPr bwMode="auto"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15;p1"/>
            <p:cNvCxnSpPr>
              <a:cxnSpLocks noChangeShapeType="1"/>
            </p:cNvCxnSpPr>
            <p:nvPr/>
          </p:nvCxnSpPr>
          <p:spPr bwMode="auto"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03;p13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80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“</a:t>
            </a:r>
            <a:endParaRPr lang="ru-RU"/>
          </a:p>
        </p:txBody>
      </p:sp>
      <p:sp>
        <p:nvSpPr>
          <p:cNvPr id="12" name="Google Shape;104;p13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uk-UA" sz="80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”</a:t>
            </a:r>
            <a:endParaRPr lang="ru-RU"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00;p13"/>
          <p:cNvSpPr txBox="1">
            <a:spLocks noGrp="1"/>
          </p:cNvSpPr>
          <p:nvPr>
            <p:ph type="dt" idx="10"/>
          </p:nvPr>
        </p:nvSpPr>
        <p:spPr bwMode="auto">
          <a:xfrm>
            <a:off x="9904413" y="6172200"/>
            <a:ext cx="1600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000">
                <a:solidFill>
                  <a:srgbClr val="09304A"/>
                </a:solidFill>
                <a:latin typeface="Century Gothic" pitchFamily="34" charset="0"/>
                <a:sym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14" name="Google Shape;101;p13"/>
          <p:cNvSpPr txBox="1">
            <a:spLocks noGrp="1"/>
          </p:cNvSpPr>
          <p:nvPr>
            <p:ph type="ftr" idx="11"/>
          </p:nvPr>
        </p:nvSpPr>
        <p:spPr bwMode="auto">
          <a:xfrm>
            <a:off x="684213" y="6172200"/>
            <a:ext cx="7543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000">
                <a:solidFill>
                  <a:srgbClr val="09304A"/>
                </a:solidFill>
                <a:latin typeface="Century Gothic" pitchFamily="34" charset="0"/>
                <a:sym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15" name="Google Shape;102;p13"/>
          <p:cNvSpPr txBox="1">
            <a:spLocks noGrp="1"/>
          </p:cNvSpPr>
          <p:nvPr>
            <p:ph type="sldNum" idx="12"/>
          </p:nvPr>
        </p:nvSpPr>
        <p:spPr bwMode="auto">
          <a:xfrm>
            <a:off x="10363200" y="5578475"/>
            <a:ext cx="1143000" cy="669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3200">
                <a:solidFill>
                  <a:srgbClr val="09304A"/>
                </a:solidFill>
                <a:latin typeface="Century Gothic" pitchFamily="34" charset="0"/>
                <a:sym typeface="Century Gothic" pitchFamily="34" charset="0"/>
              </a:defRPr>
            </a:lvl1pPr>
          </a:lstStyle>
          <a:p>
            <a:fld id="{C2BBE013-63A5-4C32-BD3B-9C06A4A22CB1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Цитата карточки имени">
  <p:cSld name="Цитата карточки имени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;p1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9" cy="3208867"/>
          </a:xfrm>
        </p:grpSpPr>
        <p:cxnSp>
          <p:nvCxnSpPr>
            <p:cNvPr id="6" name="Google Shape;11;p1"/>
            <p:cNvCxnSpPr>
              <a:cxnSpLocks noChangeShapeType="1"/>
            </p:cNvCxnSpPr>
            <p:nvPr/>
          </p:nvCxnSpPr>
          <p:spPr bwMode="auto"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7" name="Google Shape;12;p1"/>
            <p:cNvCxnSpPr>
              <a:cxnSpLocks noChangeShapeType="1"/>
            </p:cNvCxnSpPr>
            <p:nvPr/>
          </p:nvCxnSpPr>
          <p:spPr bwMode="auto"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13;p1"/>
            <p:cNvCxnSpPr>
              <a:cxnSpLocks noChangeShapeType="1"/>
            </p:cNvCxnSpPr>
            <p:nvPr/>
          </p:nvCxnSpPr>
          <p:spPr bwMode="auto"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14;p1"/>
            <p:cNvCxnSpPr>
              <a:cxnSpLocks noChangeShapeType="1"/>
            </p:cNvCxnSpPr>
            <p:nvPr/>
          </p:nvCxnSpPr>
          <p:spPr bwMode="auto"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15;p1"/>
            <p:cNvCxnSpPr>
              <a:cxnSpLocks noChangeShapeType="1"/>
            </p:cNvCxnSpPr>
            <p:nvPr/>
          </p:nvCxnSpPr>
          <p:spPr bwMode="auto"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11" name="Google Shape;118;p15"/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80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“</a:t>
            </a:r>
            <a:endParaRPr lang="ru-RU"/>
          </a:p>
        </p:txBody>
      </p:sp>
      <p:sp>
        <p:nvSpPr>
          <p:cNvPr id="12" name="Google Shape;119;p15"/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uk-UA" sz="80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”</a:t>
            </a:r>
            <a:endParaRPr lang="ru-RU"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15;p15"/>
          <p:cNvSpPr txBox="1">
            <a:spLocks noGrp="1"/>
          </p:cNvSpPr>
          <p:nvPr>
            <p:ph type="dt" idx="10"/>
          </p:nvPr>
        </p:nvSpPr>
        <p:spPr bwMode="auto">
          <a:xfrm>
            <a:off x="9904413" y="6172200"/>
            <a:ext cx="1600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000">
                <a:solidFill>
                  <a:srgbClr val="09304A"/>
                </a:solidFill>
                <a:latin typeface="Century Gothic" pitchFamily="34" charset="0"/>
                <a:sym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14" name="Google Shape;116;p15"/>
          <p:cNvSpPr txBox="1">
            <a:spLocks noGrp="1"/>
          </p:cNvSpPr>
          <p:nvPr>
            <p:ph type="ftr" idx="11"/>
          </p:nvPr>
        </p:nvSpPr>
        <p:spPr bwMode="auto">
          <a:xfrm>
            <a:off x="684213" y="6172200"/>
            <a:ext cx="7543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000">
                <a:solidFill>
                  <a:srgbClr val="09304A"/>
                </a:solidFill>
                <a:latin typeface="Century Gothic" pitchFamily="34" charset="0"/>
                <a:sym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15" name="Google Shape;117;p15"/>
          <p:cNvSpPr txBox="1">
            <a:spLocks noGrp="1"/>
          </p:cNvSpPr>
          <p:nvPr>
            <p:ph type="sldNum" idx="12"/>
          </p:nvPr>
        </p:nvSpPr>
        <p:spPr bwMode="auto">
          <a:xfrm>
            <a:off x="10363200" y="5578475"/>
            <a:ext cx="1143000" cy="669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3200">
                <a:solidFill>
                  <a:srgbClr val="09304A"/>
                </a:solidFill>
                <a:latin typeface="Century Gothic" pitchFamily="34" charset="0"/>
                <a:sym typeface="Century Gothic" pitchFamily="34" charset="0"/>
              </a:defRPr>
            </a:lvl1pPr>
          </a:lstStyle>
          <a:p>
            <a:fld id="{AEE680DE-F50D-40B8-A94C-3C56FA458577}" type="slidenum">
              <a:rPr lang="uk-UA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anchor="t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lvl="0"/>
            <a:endParaRPr noProof="0">
              <a:sym typeface="Century Gothic"/>
            </a:endParaRPr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2D2EF"/>
            </a:gs>
            <a:gs pos="10001">
              <a:srgbClr val="62D2EF"/>
            </a:gs>
            <a:gs pos="100000">
              <a:srgbClr val="05578D"/>
            </a:gs>
          </a:gsLst>
          <a:lin ang="6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;p1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9" cy="3208867"/>
          </a:xfrm>
        </p:grpSpPr>
        <p:cxnSp>
          <p:nvCxnSpPr>
            <p:cNvPr id="1032" name="Google Shape;11;p1"/>
            <p:cNvCxnSpPr>
              <a:cxnSpLocks noChangeShapeType="1"/>
            </p:cNvCxnSpPr>
            <p:nvPr/>
          </p:nvCxnSpPr>
          <p:spPr bwMode="auto"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033" name="Google Shape;12;p1"/>
            <p:cNvCxnSpPr>
              <a:cxnSpLocks noChangeShapeType="1"/>
            </p:cNvCxnSpPr>
            <p:nvPr/>
          </p:nvCxnSpPr>
          <p:spPr bwMode="auto"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034" name="Google Shape;13;p1"/>
            <p:cNvCxnSpPr>
              <a:cxnSpLocks noChangeShapeType="1"/>
            </p:cNvCxnSpPr>
            <p:nvPr/>
          </p:nvCxnSpPr>
          <p:spPr bwMode="auto"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035" name="Google Shape;14;p1"/>
            <p:cNvCxnSpPr>
              <a:cxnSpLocks noChangeShapeType="1"/>
            </p:cNvCxnSpPr>
            <p:nvPr/>
          </p:nvCxnSpPr>
          <p:spPr bwMode="auto"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1036" name="Google Shape;15;p1"/>
            <p:cNvCxnSpPr>
              <a:cxnSpLocks noChangeShapeType="1"/>
            </p:cNvCxnSpPr>
            <p:nvPr/>
          </p:nvCxnSpPr>
          <p:spPr bwMode="auto"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</p:cxnSp>
      </p:grpSp>
      <p:sp>
        <p:nvSpPr>
          <p:cNvPr id="1027" name="Google Shape;16;p1"/>
          <p:cNvSpPr txBox="1">
            <a:spLocks noGrp="1"/>
          </p:cNvSpPr>
          <p:nvPr>
            <p:ph type="title"/>
          </p:nvPr>
        </p:nvSpPr>
        <p:spPr bwMode="auto">
          <a:xfrm>
            <a:off x="684213" y="4487863"/>
            <a:ext cx="8534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17;p1"/>
          <p:cNvSpPr txBox="1"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9" name="Google Shape;18;p1"/>
          <p:cNvSpPr txBox="1">
            <a:spLocks noGrp="1"/>
          </p:cNvSpPr>
          <p:nvPr/>
        </p:nvSpPr>
        <p:spPr bwMode="auto">
          <a:xfrm>
            <a:off x="9904413" y="6172200"/>
            <a:ext cx="1600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</a:pPr>
            <a:endParaRPr lang="ru-RU" sz="1000">
              <a:solidFill>
                <a:srgbClr val="09304A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1030" name="Google Shape;19;p1"/>
          <p:cNvSpPr txBox="1">
            <a:spLocks noGrp="1"/>
          </p:cNvSpPr>
          <p:nvPr/>
        </p:nvSpPr>
        <p:spPr bwMode="auto">
          <a:xfrm>
            <a:off x="684213" y="6172200"/>
            <a:ext cx="7543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</a:pPr>
            <a:endParaRPr lang="ru-RU" sz="1000">
              <a:solidFill>
                <a:srgbClr val="09304A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1031" name="Google Shape;20;p1"/>
          <p:cNvSpPr txBox="1">
            <a:spLocks noGrp="1"/>
          </p:cNvSpPr>
          <p:nvPr/>
        </p:nvSpPr>
        <p:spPr bwMode="auto">
          <a:xfrm>
            <a:off x="10363200" y="5578475"/>
            <a:ext cx="1143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0ED46497-5B61-4F1A-A240-37D9D4D20CED}" type="slidenum">
              <a:rPr lang="uk-UA" sz="3200">
                <a:solidFill>
                  <a:srgbClr val="09304A"/>
                </a:solidFill>
                <a:latin typeface="Century Gothic" pitchFamily="34" charset="0"/>
                <a:sym typeface="Century Gothic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</a:pPr>
              <a:t>‹#›</a:t>
            </a:fld>
            <a:endParaRPr lang="ru-RU" sz="3200">
              <a:solidFill>
                <a:srgbClr val="09304A"/>
              </a:solidFill>
              <a:latin typeface="Century Gothic" pitchFamily="34" charset="0"/>
              <a:sym typeface="Century Gothic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  <p:sldLayoutId id="2147483684" r:id="rId12"/>
    <p:sldLayoutId id="2147483672" r:id="rId13"/>
    <p:sldLayoutId id="2147483685" r:id="rId14"/>
    <p:sldLayoutId id="2147483671" r:id="rId15"/>
    <p:sldLayoutId id="2147483670" r:id="rId16"/>
    <p:sldLayoutId id="214748366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43;p19"/>
          <p:cNvSpPr txBox="1">
            <a:spLocks noGrp="1"/>
          </p:cNvSpPr>
          <p:nvPr>
            <p:ph type="ctrTitle"/>
          </p:nvPr>
        </p:nvSpPr>
        <p:spPr>
          <a:xfrm>
            <a:off x="315913" y="276225"/>
            <a:ext cx="9893300" cy="16748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Times New Roman" pitchFamily="18" charset="0"/>
              <a:buNone/>
            </a:pPr>
            <a:r>
              <a:rPr lang="uk-UA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Україна – член європейського та світового співтовариства</a:t>
            </a:r>
            <a:endParaRPr lang="ru-RU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0482" name="Google Shape;144;p19"/>
          <p:cNvSpPr txBox="1">
            <a:spLocks noGrp="1"/>
          </p:cNvSpPr>
          <p:nvPr>
            <p:ph type="subTitle" idx="1"/>
          </p:nvPr>
        </p:nvSpPr>
        <p:spPr>
          <a:xfrm>
            <a:off x="315913" y="2697163"/>
            <a:ext cx="6084887" cy="1519237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600"/>
              <a:buFont typeface="Noto Sans Symbols"/>
              <a:buNone/>
            </a:pPr>
            <a:r>
              <a:rPr lang="uk-UA" sz="20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Інтеграція: </a:t>
            </a:r>
            <a:r>
              <a:rPr lang="uk-UA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поєднання, взаємопроникнення. Це процес об'єднання будь-яких елементів (частин) в одне ціле</a:t>
            </a:r>
            <a:endParaRPr lang="ru-RU" sz="20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0483" name="Google Shape;145;p19"/>
          <p:cNvSpPr>
            <a:spLocks noChangeArrowheads="1"/>
          </p:cNvSpPr>
          <p:nvPr/>
        </p:nvSpPr>
        <p:spPr bwMode="auto">
          <a:xfrm>
            <a:off x="1150938" y="4573588"/>
            <a:ext cx="609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20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Глобаліза́ція: </a:t>
            </a:r>
            <a:r>
              <a:rPr lang="uk-UA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процес всесвітньої економічної, політичної та культурної інтеграції та уніфікації. У ширшому розумінні — перетворення певного явища на планетарне, таке, що стосується всієї Землі.</a:t>
            </a:r>
            <a:endParaRPr lang="ru-RU"/>
          </a:p>
        </p:txBody>
      </p:sp>
      <p:pic>
        <p:nvPicPr>
          <p:cNvPr id="20484" name="Google Shape;146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6975" y="4567238"/>
            <a:ext cx="23479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Google Shape;147;p1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0838" y="2165350"/>
            <a:ext cx="2532062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Google Shape;148;p1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94875" y="2732088"/>
            <a:ext cx="1792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274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95567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600"/>
              <a:buFont typeface="Century Gothic" pitchFamily="34" charset="0"/>
              <a:buNone/>
            </a:pPr>
            <a:r>
              <a:rPr lang="uk-UA" sz="3600" smtClean="0">
                <a:solidFill>
                  <a:srgbClr val="FFFFFF"/>
                </a:solidFill>
                <a:latin typeface="Century Gothic" pitchFamily="34" charset="0"/>
                <a:cs typeface="Arial" charset="0"/>
                <a:sym typeface="Century Gothic" pitchFamily="34" charset="0"/>
              </a:rPr>
              <a:t>МІЖНАРОДНА СИСТЕМА БЕЗПЕКИ</a:t>
            </a:r>
            <a:endParaRPr lang="ru-RU" sz="3600" smtClean="0">
              <a:solidFill>
                <a:srgbClr val="FFFFFF"/>
              </a:solidFill>
              <a:latin typeface="Century Gothic" pitchFamily="34" charset="0"/>
              <a:cs typeface="Arial" charset="0"/>
              <a:sym typeface="Century Gothic" pitchFamily="34" charset="0"/>
            </a:endParaRPr>
          </a:p>
        </p:txBody>
      </p:sp>
      <p:pic>
        <p:nvPicPr>
          <p:cNvPr id="38914" name="Google Shape;275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955675"/>
            <a:ext cx="5953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Google Shape;276;p28"/>
          <p:cNvSpPr>
            <a:spLocks noChangeArrowheads="1"/>
          </p:cNvSpPr>
          <p:nvPr/>
        </p:nvSpPr>
        <p:spPr bwMode="auto">
          <a:xfrm>
            <a:off x="6096000" y="987425"/>
            <a:ext cx="58864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• Політика, що сприяє створенню ефективних гарантій миру як для окремої країни, так і всього світового співтовариства;</a:t>
            </a:r>
            <a:endParaRPr lang="ru-RU" sz="20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8916" name="Google Shape;277;p28"/>
          <p:cNvSpPr>
            <a:spLocks noChangeArrowheads="1"/>
          </p:cNvSpPr>
          <p:nvPr/>
        </p:nvSpPr>
        <p:spPr bwMode="auto">
          <a:xfrm>
            <a:off x="6096000" y="2279650"/>
            <a:ext cx="6096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• Стан економічних, політичних, соціальних, військових, міжнародних відносин, що гарантують захист від зовнішніх загроз, унеможливлюють війни, конфлікти та сутички;</a:t>
            </a:r>
            <a:endParaRPr lang="ru-RU" sz="20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8917" name="Google Shape;278;p28"/>
          <p:cNvSpPr>
            <a:spLocks noChangeArrowheads="1"/>
          </p:cNvSpPr>
          <p:nvPr/>
        </p:nvSpPr>
        <p:spPr bwMode="auto">
          <a:xfrm>
            <a:off x="142875" y="3878263"/>
            <a:ext cx="609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 • Умови, необхідні для існування і функціонування держав, забезпечення їхнього повного суверенітету та рівноправних відносин з іншими країнами</a:t>
            </a:r>
            <a:endParaRPr lang="ru-RU"/>
          </a:p>
        </p:txBody>
      </p:sp>
      <p:sp>
        <p:nvSpPr>
          <p:cNvPr id="38918" name="Google Shape;279;p28"/>
          <p:cNvSpPr>
            <a:spLocks noChangeArrowheads="1"/>
          </p:cNvSpPr>
          <p:nvPr/>
        </p:nvSpPr>
        <p:spPr bwMode="auto">
          <a:xfrm>
            <a:off x="142875" y="5630863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• Метод захисту безпеки громадян, суспільства та національних інтересів держав.</a:t>
            </a:r>
            <a:endParaRPr lang="ru-RU" sz="20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38919" name="Google Shape;280;p2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7713" y="4002088"/>
            <a:ext cx="3479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285;p29"/>
          <p:cNvSpPr txBox="1">
            <a:spLocks noGrp="1"/>
          </p:cNvSpPr>
          <p:nvPr>
            <p:ph type="title"/>
          </p:nvPr>
        </p:nvSpPr>
        <p:spPr>
          <a:xfrm>
            <a:off x="0" y="-398463"/>
            <a:ext cx="12192000" cy="15065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600"/>
              <a:buFont typeface="Century Gothic" pitchFamily="34" charset="0"/>
              <a:buNone/>
            </a:pPr>
            <a:r>
              <a:rPr lang="uk-UA" sz="3600" smtClean="0">
                <a:solidFill>
                  <a:srgbClr val="FFFFFF"/>
                </a:solidFill>
                <a:latin typeface="Century Gothic" pitchFamily="34" charset="0"/>
                <a:cs typeface="Arial" charset="0"/>
                <a:sym typeface="Century Gothic" pitchFamily="34" charset="0"/>
              </a:rPr>
              <a:t>МІЖНАРОДНЕ ГУМАНІТАРНЕ ПРАВО</a:t>
            </a:r>
            <a:endParaRPr lang="ru-RU" sz="3600" smtClean="0">
              <a:solidFill>
                <a:srgbClr val="FFFFFF"/>
              </a:solidFill>
              <a:latin typeface="Century Gothic" pitchFamily="34" charset="0"/>
              <a:cs typeface="Arial" charset="0"/>
              <a:sym typeface="Century Gothic" pitchFamily="34" charset="0"/>
            </a:endParaRPr>
          </a:p>
        </p:txBody>
      </p:sp>
      <p:sp>
        <p:nvSpPr>
          <p:cNvPr id="40962" name="Google Shape;286;p29"/>
          <p:cNvSpPr>
            <a:spLocks noChangeArrowheads="1"/>
          </p:cNvSpPr>
          <p:nvPr/>
        </p:nvSpPr>
        <p:spPr bwMode="auto">
          <a:xfrm>
            <a:off x="277813" y="1108075"/>
            <a:ext cx="5918200" cy="1631950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Міжнародне гуманітарне право (право війни, право збройних конфліктів) — сукупність міжнародно-правових норм і принципів, які регулюють захист жертв війни, обмежують методи і засоби ведення війни.</a:t>
            </a:r>
            <a:endParaRPr lang="ru-RU"/>
          </a:p>
        </p:txBody>
      </p:sp>
      <p:pic>
        <p:nvPicPr>
          <p:cNvPr id="287" name="Google Shape;287;p29"/>
          <p:cNvPicPr preferRelativeResize="0"/>
          <p:nvPr/>
        </p:nvPicPr>
        <p:blipFill rotWithShape="1">
          <a:blip r:embed="rId3"/>
          <a:srcRect l="11554" t="24158" r="16166" b="47588"/>
          <a:stretch/>
        </p:blipFill>
        <p:spPr>
          <a:xfrm>
            <a:off x="6473825" y="1235075"/>
            <a:ext cx="5413375" cy="137795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8" name="Google Shape;288;p29"/>
          <p:cNvSpPr/>
          <p:nvPr/>
        </p:nvSpPr>
        <p:spPr>
          <a:xfrm>
            <a:off x="3836988" y="3086100"/>
            <a:ext cx="4995862" cy="708025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Міжнародне право збройних конфліктів кодифіковано </a:t>
            </a:r>
            <a:endParaRPr lang="ru-RU" sz="20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89" name="Google Shape;289;p29"/>
          <p:cNvSpPr txBox="1"/>
          <p:nvPr/>
        </p:nvSpPr>
        <p:spPr>
          <a:xfrm>
            <a:off x="3162300" y="4140200"/>
            <a:ext cx="6345238" cy="400050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Гаазькими конвенціями та деклараціями 1899 – 1907 рр.</a:t>
            </a:r>
            <a:endParaRPr lang="ru-RU" sz="20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8459788" y="646113"/>
            <a:ext cx="1439862" cy="461962"/>
          </a:xfrm>
          <a:prstGeom prst="rect">
            <a:avLst/>
          </a:prstGeom>
          <a:solidFill>
            <a:schemeClr val="lt1"/>
          </a:solidFill>
          <a:ln w="15875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Символи </a:t>
            </a:r>
            <a:endParaRPr lang="ru-RU" sz="240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cxnSp>
        <p:nvCxnSpPr>
          <p:cNvPr id="40967" name="Google Shape;291;p29"/>
          <p:cNvCxnSpPr>
            <a:cxnSpLocks noChangeShapeType="1"/>
            <a:stCxn id="288" idx="2"/>
            <a:endCxn id="289" idx="0"/>
          </p:cNvCxnSpPr>
          <p:nvPr/>
        </p:nvCxnSpPr>
        <p:spPr bwMode="auto">
          <a:xfrm>
            <a:off x="6334125" y="3794125"/>
            <a:ext cx="0" cy="346075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sp>
        <p:nvSpPr>
          <p:cNvPr id="292" name="Google Shape;292;p29"/>
          <p:cNvSpPr txBox="1"/>
          <p:nvPr/>
        </p:nvSpPr>
        <p:spPr>
          <a:xfrm>
            <a:off x="2922588" y="4926013"/>
            <a:ext cx="6824662" cy="368300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Женевськими конвенціями про захист жертв війни 1949 р.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40969" name="Google Shape;293;p29"/>
          <p:cNvCxnSpPr>
            <a:cxnSpLocks noChangeShapeType="1"/>
            <a:stCxn id="289" idx="2"/>
            <a:endCxn id="292" idx="0"/>
          </p:cNvCxnSpPr>
          <p:nvPr/>
        </p:nvCxnSpPr>
        <p:spPr bwMode="auto">
          <a:xfrm>
            <a:off x="6334125" y="4540250"/>
            <a:ext cx="0" cy="385763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sp>
        <p:nvSpPr>
          <p:cNvPr id="294" name="Google Shape;294;p29"/>
          <p:cNvSpPr/>
          <p:nvPr/>
        </p:nvSpPr>
        <p:spPr>
          <a:xfrm>
            <a:off x="2446338" y="5680075"/>
            <a:ext cx="7777162" cy="369888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Резолюціями Генеральної Асамблеї ООН та інших документах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40971" name="Google Shape;295;p29"/>
          <p:cNvCxnSpPr>
            <a:cxnSpLocks noChangeShapeType="1"/>
            <a:stCxn id="292" idx="2"/>
            <a:endCxn id="294" idx="0"/>
          </p:cNvCxnSpPr>
          <p:nvPr/>
        </p:nvCxnSpPr>
        <p:spPr bwMode="auto">
          <a:xfrm>
            <a:off x="6334125" y="5294313"/>
            <a:ext cx="0" cy="385762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53;p20"/>
          <p:cNvSpPr txBox="1">
            <a:spLocks noGrp="1"/>
          </p:cNvSpPr>
          <p:nvPr>
            <p:ph type="body" idx="1"/>
          </p:nvPr>
        </p:nvSpPr>
        <p:spPr>
          <a:xfrm>
            <a:off x="204788" y="-815975"/>
            <a:ext cx="11987212" cy="2439988"/>
          </a:xfrm>
        </p:spPr>
        <p:txBody>
          <a:bodyPr/>
          <a:lstStyle/>
          <a:p>
            <a:pPr marL="285750" indent="-285750"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200"/>
              <a:buFont typeface="Noto Sans Symbols"/>
              <a:buChar char="▶"/>
            </a:pPr>
            <a:r>
              <a:rPr lang="uk-UA" sz="2800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Впливи</a:t>
            </a:r>
            <a:r>
              <a:rPr lang="uk-UA" sz="2400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uk-UA" sz="2800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глобалізаційних</a:t>
            </a:r>
            <a:r>
              <a:rPr lang="uk-UA" sz="2400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uk-UA" sz="2800" u="sng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процесів</a:t>
            </a:r>
            <a:endParaRPr lang="ru-RU" sz="2800" u="sng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2530" name="Google Shape;154;p20"/>
          <p:cNvSpPr>
            <a:spLocks noChangeArrowheads="1"/>
          </p:cNvSpPr>
          <p:nvPr/>
        </p:nvSpPr>
        <p:spPr bwMode="auto">
          <a:xfrm>
            <a:off x="204788" y="1271588"/>
            <a:ext cx="8624887" cy="708025"/>
          </a:xfrm>
          <a:prstGeom prst="rect">
            <a:avLst/>
          </a:prstGeom>
          <a:noFill/>
          <a:ln w="9525">
            <a:solidFill>
              <a:srgbClr val="ACE9F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Економія на масштабах виробництва, призводить до скорочення витрат і зниження цін, а, отже, до економічного зростання.</a:t>
            </a:r>
            <a:endParaRPr lang="ru-RU" sz="2000">
              <a:solidFill>
                <a:srgbClr val="F2F2F2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2531" name="Google Shape;155;p20"/>
          <p:cNvSpPr>
            <a:spLocks noChangeArrowheads="1"/>
          </p:cNvSpPr>
          <p:nvPr/>
        </p:nvSpPr>
        <p:spPr bwMode="auto">
          <a:xfrm>
            <a:off x="204788" y="3001963"/>
            <a:ext cx="8624887" cy="1014412"/>
          </a:xfrm>
          <a:prstGeom prst="rect">
            <a:avLst/>
          </a:prstGeom>
          <a:noFill/>
          <a:ln w="9525">
            <a:solidFill>
              <a:srgbClr val="ACE9F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Глобалізація вирішує проблеми людства, загалом екологічні, обумовлено об'єднанням зусиль світової спільноти, консолідацією ресурсів, координацією дій в різних сферах.</a:t>
            </a:r>
            <a:endParaRPr lang="ru-RU"/>
          </a:p>
        </p:txBody>
      </p:sp>
      <p:sp>
        <p:nvSpPr>
          <p:cNvPr id="22532" name="Google Shape;156;p20"/>
          <p:cNvSpPr>
            <a:spLocks noChangeArrowheads="1"/>
          </p:cNvSpPr>
          <p:nvPr/>
        </p:nvSpPr>
        <p:spPr bwMode="auto">
          <a:xfrm>
            <a:off x="204788" y="5035550"/>
            <a:ext cx="8624887" cy="1016000"/>
          </a:xfrm>
          <a:prstGeom prst="rect">
            <a:avLst/>
          </a:prstGeom>
          <a:noFill/>
          <a:ln w="9525">
            <a:solidFill>
              <a:srgbClr val="ACE9F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Поглиблює спеціалізації міжнародного поділу праці. Ефективніше розподіляються засоби і ресурси, підвищує середній рівня життя і розширює  життєві перспектив населення (при нижчих для нього витратах).</a:t>
            </a:r>
            <a:endParaRPr lang="ru-RU"/>
          </a:p>
        </p:txBody>
      </p:sp>
      <p:pic>
        <p:nvPicPr>
          <p:cNvPr id="22533" name="Google Shape;157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5413" y="647700"/>
            <a:ext cx="26924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Google Shape;158;p2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4300" y="3667125"/>
            <a:ext cx="33337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Google Shape;159;p20"/>
          <p:cNvSpPr txBox="1">
            <a:spLocks noChangeArrowheads="1"/>
          </p:cNvSpPr>
          <p:nvPr/>
        </p:nvSpPr>
        <p:spPr bwMode="auto">
          <a:xfrm>
            <a:off x="3749675" y="790575"/>
            <a:ext cx="1839913" cy="461963"/>
          </a:xfrm>
          <a:prstGeom prst="rect">
            <a:avLst/>
          </a:prstGeom>
          <a:noFill/>
          <a:ln w="9525">
            <a:solidFill>
              <a:srgbClr val="ACE9F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Економіка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2536" name="Google Shape;160;p20"/>
          <p:cNvSpPr txBox="1">
            <a:spLocks noChangeArrowheads="1"/>
          </p:cNvSpPr>
          <p:nvPr/>
        </p:nvSpPr>
        <p:spPr bwMode="auto">
          <a:xfrm>
            <a:off x="3051175" y="2530475"/>
            <a:ext cx="4090988" cy="461963"/>
          </a:xfrm>
          <a:prstGeom prst="rect">
            <a:avLst/>
          </a:prstGeom>
          <a:noFill/>
          <a:ln w="9525">
            <a:solidFill>
              <a:srgbClr val="ACE9F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Культура та довкілля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2537" name="Google Shape;161;p20"/>
          <p:cNvSpPr txBox="1">
            <a:spLocks noChangeArrowheads="1"/>
          </p:cNvSpPr>
          <p:nvPr/>
        </p:nvSpPr>
        <p:spPr bwMode="auto">
          <a:xfrm>
            <a:off x="2405063" y="4573588"/>
            <a:ext cx="4224337" cy="461962"/>
          </a:xfrm>
          <a:prstGeom prst="rect">
            <a:avLst/>
          </a:prstGeom>
          <a:noFill/>
          <a:ln w="9525">
            <a:solidFill>
              <a:srgbClr val="ACE9F8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Зв’язок людини та глобалізації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66;p21"/>
          <p:cNvSpPr txBox="1">
            <a:spLocks noGrp="1"/>
          </p:cNvSpPr>
          <p:nvPr>
            <p:ph type="title"/>
          </p:nvPr>
        </p:nvSpPr>
        <p:spPr>
          <a:xfrm>
            <a:off x="1747838" y="-239713"/>
            <a:ext cx="8978900" cy="12176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Times New Roman" pitchFamily="18" charset="0"/>
              <a:buNone/>
            </a:pPr>
            <a:r>
              <a:rPr lang="uk-UA" sz="2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ВИТОКИ ТА ПРОЦЕС ЄВРОПЕЙСЬКОЇ ІНТЕГРАЦІЇ</a:t>
            </a:r>
            <a:endParaRPr lang="ru-RU" sz="28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24578" name="Google Shape;167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9200" y="3248025"/>
            <a:ext cx="3211513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Google Shape;168;p21"/>
          <p:cNvSpPr txBox="1"/>
          <p:nvPr/>
        </p:nvSpPr>
        <p:spPr>
          <a:xfrm>
            <a:off x="4691063" y="3136900"/>
            <a:ext cx="3087687" cy="646113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Римський договір 1957 р.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    Об’єднав 6 країн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1962150" y="1671638"/>
            <a:ext cx="906463" cy="369887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Бельгія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6276975" y="1670050"/>
            <a:ext cx="1154113" cy="369888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Голландія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3341688" y="1679575"/>
            <a:ext cx="755650" cy="368300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Італія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4470400" y="1679575"/>
            <a:ext cx="1409700" cy="368300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Люксембург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7778750" y="1665288"/>
            <a:ext cx="1060450" cy="368300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Франція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9323388" y="1665288"/>
            <a:ext cx="661987" cy="368300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ФРН</a:t>
            </a:r>
            <a:endParaRPr lang="ru-RU" sz="18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cxnSp>
        <p:nvCxnSpPr>
          <p:cNvPr id="24586" name="Google Shape;175;p21"/>
          <p:cNvCxnSpPr>
            <a:cxnSpLocks noChangeShapeType="1"/>
          </p:cNvCxnSpPr>
          <p:nvPr/>
        </p:nvCxnSpPr>
        <p:spPr bwMode="auto">
          <a:xfrm flipH="1">
            <a:off x="6532563" y="2044700"/>
            <a:ext cx="339725" cy="1046163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4587" name="Google Shape;176;p21"/>
          <p:cNvCxnSpPr>
            <a:cxnSpLocks noChangeShapeType="1"/>
          </p:cNvCxnSpPr>
          <p:nvPr/>
        </p:nvCxnSpPr>
        <p:spPr bwMode="auto">
          <a:xfrm flipH="1">
            <a:off x="7751763" y="2033588"/>
            <a:ext cx="528637" cy="1098550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4588" name="Google Shape;177;p21"/>
          <p:cNvCxnSpPr>
            <a:cxnSpLocks noChangeShapeType="1"/>
          </p:cNvCxnSpPr>
          <p:nvPr/>
        </p:nvCxnSpPr>
        <p:spPr bwMode="auto">
          <a:xfrm>
            <a:off x="3775075" y="2020888"/>
            <a:ext cx="944563" cy="1116012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4589" name="Google Shape;178;p21"/>
          <p:cNvCxnSpPr>
            <a:cxnSpLocks noChangeShapeType="1"/>
            <a:endCxn id="168" idx="3"/>
          </p:cNvCxnSpPr>
          <p:nvPr/>
        </p:nvCxnSpPr>
        <p:spPr bwMode="auto">
          <a:xfrm flipH="1">
            <a:off x="7778750" y="2033588"/>
            <a:ext cx="1854200" cy="1427162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4590" name="Google Shape;179;p21"/>
          <p:cNvCxnSpPr>
            <a:cxnSpLocks noChangeShapeType="1"/>
            <a:stCxn id="172" idx="2"/>
          </p:cNvCxnSpPr>
          <p:nvPr/>
        </p:nvCxnSpPr>
        <p:spPr bwMode="auto">
          <a:xfrm>
            <a:off x="5175250" y="2047875"/>
            <a:ext cx="692150" cy="1073150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24591" name="Google Shape;180;p21"/>
          <p:cNvCxnSpPr>
            <a:cxnSpLocks noChangeShapeType="1"/>
            <a:stCxn id="169" idx="2"/>
            <a:endCxn id="168" idx="1"/>
          </p:cNvCxnSpPr>
          <p:nvPr/>
        </p:nvCxnSpPr>
        <p:spPr bwMode="auto">
          <a:xfrm>
            <a:off x="2414588" y="2041525"/>
            <a:ext cx="2276475" cy="1419225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pic>
        <p:nvPicPr>
          <p:cNvPr id="24592" name="Google Shape;181;p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3" y="3246438"/>
            <a:ext cx="33893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Google Shape;182;p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6050" y="3713163"/>
            <a:ext cx="456406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oogle Shape;187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1025" y="1344613"/>
            <a:ext cx="44291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Google Shape;188;p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25938" y="4937125"/>
            <a:ext cx="4522787" cy="1598613"/>
          </a:xfrm>
          <a:prstGeom prst="rect">
            <a:avLst/>
          </a:prstGeom>
          <a:noFill/>
          <a:ln w="9525">
            <a:solidFill>
              <a:srgbClr val="ACE9F8"/>
            </a:solidFill>
            <a:round/>
            <a:headEnd type="none" w="sm" len="sm"/>
            <a:tailEnd type="none" w="sm" len="sm"/>
          </a:ln>
        </p:spPr>
      </p:pic>
      <p:pic>
        <p:nvPicPr>
          <p:cNvPr id="26627" name="Google Shape;189;p2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63" y="1063625"/>
            <a:ext cx="2798762" cy="768350"/>
          </a:xfrm>
          <a:prstGeom prst="rect">
            <a:avLst/>
          </a:prstGeom>
          <a:noFill/>
          <a:ln w="9525">
            <a:solidFill>
              <a:srgbClr val="ACE9F8"/>
            </a:solidFill>
            <a:round/>
            <a:headEnd type="none" w="sm" len="sm"/>
            <a:tailEnd type="none" w="sm" len="sm"/>
          </a:ln>
        </p:spPr>
      </p:pic>
      <p:pic>
        <p:nvPicPr>
          <p:cNvPr id="26628" name="Google Shape;190;p2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3138" y="3970338"/>
            <a:ext cx="2474912" cy="768350"/>
          </a:xfrm>
          <a:prstGeom prst="rect">
            <a:avLst/>
          </a:prstGeom>
          <a:noFill/>
          <a:ln w="9525">
            <a:solidFill>
              <a:srgbClr val="ACE9F8"/>
            </a:solidFill>
            <a:round/>
            <a:headEnd type="none" w="sm" len="sm"/>
            <a:tailEnd type="none" w="sm" len="sm"/>
          </a:ln>
        </p:spPr>
      </p:pic>
      <p:sp>
        <p:nvSpPr>
          <p:cNvPr id="26629" name="Google Shape;191;p22"/>
          <p:cNvSpPr txBox="1">
            <a:spLocks noChangeArrowheads="1"/>
          </p:cNvSpPr>
          <p:nvPr/>
        </p:nvSpPr>
        <p:spPr bwMode="auto">
          <a:xfrm>
            <a:off x="1611313" y="2151063"/>
            <a:ext cx="3986212" cy="1477962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2) Митний союз(1968)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Узгодження дій щодо: 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• Охорони навколишнього середовища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• Технологічний розвиток</a:t>
            </a:r>
            <a:endParaRPr lang="ru-RU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• Наукові дослідження </a:t>
            </a:r>
            <a:endParaRPr lang="ru-RU" sz="18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6630" name="Google Shape;192;p22"/>
          <p:cNvSpPr txBox="1">
            <a:spLocks noChangeArrowheads="1"/>
          </p:cNvSpPr>
          <p:nvPr/>
        </p:nvSpPr>
        <p:spPr bwMode="auto">
          <a:xfrm>
            <a:off x="3616325" y="79375"/>
            <a:ext cx="4926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Етапи Європейської інтеграції </a:t>
            </a:r>
            <a:endParaRPr lang="ru-RU" sz="28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26631" name="Google Shape;193;p22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800" y="4870450"/>
            <a:ext cx="32131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Google Shape;198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6213" y="1050925"/>
            <a:ext cx="9390062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203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5065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800"/>
              <a:buFont typeface="Times New Roman" pitchFamily="18" charset="0"/>
              <a:buNone/>
            </a:pPr>
            <a:r>
              <a:rPr lang="uk-UA" sz="2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ВИДИ ТА ФОРМИ МІГРАЦІЇ</a:t>
            </a:r>
            <a:endParaRPr lang="ru-RU" sz="28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0722" name="Google Shape;204;p24"/>
          <p:cNvSpPr txBox="1">
            <a:spLocks noChangeArrowheads="1"/>
          </p:cNvSpPr>
          <p:nvPr/>
        </p:nvSpPr>
        <p:spPr bwMode="auto">
          <a:xfrm>
            <a:off x="4740275" y="1557338"/>
            <a:ext cx="2711450" cy="400050"/>
          </a:xfrm>
          <a:prstGeom prst="rect">
            <a:avLst/>
          </a:prstGeom>
          <a:gradFill rotWithShape="0">
            <a:gsLst>
              <a:gs pos="0">
                <a:srgbClr val="2B5E8E"/>
              </a:gs>
              <a:gs pos="100000">
                <a:srgbClr val="032752"/>
              </a:gs>
            </a:gsLst>
            <a:lin ang="5400000"/>
          </a:gradFill>
          <a:ln w="9525" cap="rnd">
            <a:solidFill>
              <a:srgbClr val="858E99">
                <a:alpha val="59999"/>
              </a:srgbClr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За правовим статусом: </a:t>
            </a:r>
            <a:endParaRPr lang="ru-RU" sz="20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2514600" y="2581275"/>
            <a:ext cx="2225675" cy="400050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Легальна міграція </a:t>
            </a:r>
            <a:endParaRPr lang="ru-RU" sz="20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7451725" y="2581275"/>
            <a:ext cx="2619375" cy="369888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Нелегальна міграція 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30725" name="Google Shape;207;p24"/>
          <p:cNvCxnSpPr>
            <a:cxnSpLocks noChangeShapeType="1"/>
            <a:stCxn id="30722" idx="1"/>
            <a:endCxn id="205" idx="0"/>
          </p:cNvCxnSpPr>
          <p:nvPr/>
        </p:nvCxnSpPr>
        <p:spPr bwMode="auto">
          <a:xfrm flipH="1">
            <a:off x="3627438" y="1757363"/>
            <a:ext cx="1112837" cy="823912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0726" name="Google Shape;208;p24"/>
          <p:cNvCxnSpPr>
            <a:cxnSpLocks noChangeShapeType="1"/>
            <a:stCxn id="30722" idx="3"/>
            <a:endCxn id="206" idx="0"/>
          </p:cNvCxnSpPr>
          <p:nvPr/>
        </p:nvCxnSpPr>
        <p:spPr bwMode="auto">
          <a:xfrm>
            <a:off x="7451725" y="1757363"/>
            <a:ext cx="1309688" cy="823912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pic>
        <p:nvPicPr>
          <p:cNvPr id="30727" name="Google Shape;209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163" y="3432175"/>
            <a:ext cx="40005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Google Shape;210;p2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4813" y="3432175"/>
            <a:ext cx="39036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215;p25"/>
          <p:cNvSpPr txBox="1">
            <a:spLocks noGrp="1"/>
          </p:cNvSpPr>
          <p:nvPr>
            <p:ph type="title"/>
          </p:nvPr>
        </p:nvSpPr>
        <p:spPr>
          <a:xfrm>
            <a:off x="3657600" y="-247650"/>
            <a:ext cx="8534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600"/>
              <a:buFont typeface="Times New Roman" pitchFamily="18" charset="0"/>
              <a:buNone/>
            </a:pPr>
            <a:r>
              <a:rPr lang="uk-UA" sz="36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НАПРЯМКИ МІГРАЦІЇ</a:t>
            </a:r>
            <a:endParaRPr lang="ru-RU" sz="36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2770" name="Google Shape;216;p25"/>
          <p:cNvSpPr>
            <a:spLocks noChangeArrowheads="1"/>
          </p:cNvSpPr>
          <p:nvPr/>
        </p:nvSpPr>
        <p:spPr bwMode="auto">
          <a:xfrm>
            <a:off x="274638" y="1400175"/>
            <a:ext cx="9442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• Міграція з країн, що розвиваються, до промислово розвинутих країн;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2771" name="Google Shape;217;p25"/>
          <p:cNvSpPr>
            <a:spLocks noChangeArrowheads="1"/>
          </p:cNvSpPr>
          <p:nvPr/>
        </p:nvSpPr>
        <p:spPr bwMode="auto">
          <a:xfrm>
            <a:off x="274638" y="2287588"/>
            <a:ext cx="68437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• Міграція в рамках промислово розвинутих країн;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2772" name="Google Shape;218;p25"/>
          <p:cNvSpPr>
            <a:spLocks noChangeArrowheads="1"/>
          </p:cNvSpPr>
          <p:nvPr/>
        </p:nvSpPr>
        <p:spPr bwMode="auto">
          <a:xfrm>
            <a:off x="274638" y="3114675"/>
            <a:ext cx="7666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• Міграція робочої сили між країнами, що розвиваються;</a:t>
            </a:r>
            <a:endParaRPr lang="ru-RU"/>
          </a:p>
        </p:txBody>
      </p:sp>
      <p:sp>
        <p:nvSpPr>
          <p:cNvPr id="32773" name="Google Shape;219;p25"/>
          <p:cNvSpPr>
            <a:spLocks noChangeArrowheads="1"/>
          </p:cNvSpPr>
          <p:nvPr/>
        </p:nvSpPr>
        <p:spPr bwMode="auto">
          <a:xfrm>
            <a:off x="274638" y="3927475"/>
            <a:ext cx="82597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• Міграція наукових працівників та кваліфікованих фахівців з промислово розвинутих країн до країн, що розвиваються;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32774" name="Google Shape;220;p25"/>
          <p:cNvSpPr>
            <a:spLocks noChangeArrowheads="1"/>
          </p:cNvSpPr>
          <p:nvPr/>
        </p:nvSpPr>
        <p:spPr bwMode="auto">
          <a:xfrm>
            <a:off x="274638" y="5108575"/>
            <a:ext cx="8961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• Міграція з колишніх соціалістичних країн до розвинутих країн</a:t>
            </a: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;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32775" name="Google Shape;221;p25"/>
          <p:cNvSpPr>
            <a:spLocks noChangeArrowheads="1"/>
          </p:cNvSpPr>
          <p:nvPr/>
        </p:nvSpPr>
        <p:spPr bwMode="auto">
          <a:xfrm>
            <a:off x="274638" y="5921375"/>
            <a:ext cx="7083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• Міграція робочої сили в рамках колишнього СРСР</a:t>
            </a: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.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Google Shape;227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-274638"/>
            <a:ext cx="1101090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" name="Google Shape;228;p26"/>
          <p:cNvSpPr txBox="1"/>
          <p:nvPr/>
        </p:nvSpPr>
        <p:spPr>
          <a:xfrm>
            <a:off x="4562475" y="1236663"/>
            <a:ext cx="2930525" cy="369887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Кількість мігрантів України</a:t>
            </a:r>
            <a:endParaRPr lang="ru-RU" sz="18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358775" y="3173413"/>
            <a:ext cx="1389063" cy="830262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Канада: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1209 тис.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2903538" y="3173413"/>
            <a:ext cx="1158875" cy="830262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США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930тис.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5216525" y="3173413"/>
            <a:ext cx="1622425" cy="830262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Польща 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38 – 51 тис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7808913" y="3173413"/>
            <a:ext cx="1352550" cy="830262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Франція </a:t>
            </a:r>
            <a:endParaRPr lang="ru-RU"/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35 тис.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10133013" y="3173413"/>
            <a:ext cx="1822450" cy="830262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Німеччина</a:t>
            </a:r>
            <a:endParaRPr lang="ru-RU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20 – 40 тис</a:t>
            </a:r>
            <a:endParaRPr lang="ru-RU"/>
          </a:p>
        </p:txBody>
      </p:sp>
      <p:pic>
        <p:nvPicPr>
          <p:cNvPr id="34824" name="Google Shape;234;p2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775" y="4216400"/>
            <a:ext cx="3170238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Google Shape;235;p26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97900" y="4216400"/>
            <a:ext cx="318452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826" name="Google Shape;236;p26"/>
          <p:cNvCxnSpPr>
            <a:cxnSpLocks noChangeShapeType="1"/>
            <a:stCxn id="228" idx="1"/>
            <a:endCxn id="229" idx="0"/>
          </p:cNvCxnSpPr>
          <p:nvPr/>
        </p:nvCxnSpPr>
        <p:spPr bwMode="auto">
          <a:xfrm flipH="1">
            <a:off x="1052513" y="1422400"/>
            <a:ext cx="3509962" cy="1751013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4827" name="Google Shape;237;p26"/>
          <p:cNvCxnSpPr>
            <a:cxnSpLocks noChangeShapeType="1"/>
          </p:cNvCxnSpPr>
          <p:nvPr/>
        </p:nvCxnSpPr>
        <p:spPr bwMode="auto">
          <a:xfrm flipH="1">
            <a:off x="3343275" y="1606550"/>
            <a:ext cx="2660650" cy="1566863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4828" name="Google Shape;238;p26"/>
          <p:cNvCxnSpPr>
            <a:cxnSpLocks noChangeShapeType="1"/>
            <a:stCxn id="228" idx="2"/>
            <a:endCxn id="231" idx="0"/>
          </p:cNvCxnSpPr>
          <p:nvPr/>
        </p:nvCxnSpPr>
        <p:spPr bwMode="auto">
          <a:xfrm>
            <a:off x="6027738" y="1606550"/>
            <a:ext cx="0" cy="1566863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4829" name="Google Shape;239;p26"/>
          <p:cNvCxnSpPr>
            <a:cxnSpLocks noChangeShapeType="1"/>
            <a:stCxn id="228" idx="2"/>
            <a:endCxn id="232" idx="0"/>
          </p:cNvCxnSpPr>
          <p:nvPr/>
        </p:nvCxnSpPr>
        <p:spPr bwMode="auto">
          <a:xfrm>
            <a:off x="6027738" y="1606550"/>
            <a:ext cx="2457450" cy="1566863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4830" name="Google Shape;240;p26"/>
          <p:cNvCxnSpPr>
            <a:cxnSpLocks noChangeShapeType="1"/>
            <a:stCxn id="228" idx="3"/>
            <a:endCxn id="233" idx="0"/>
          </p:cNvCxnSpPr>
          <p:nvPr/>
        </p:nvCxnSpPr>
        <p:spPr bwMode="auto">
          <a:xfrm>
            <a:off x="7493000" y="1422400"/>
            <a:ext cx="3551238" cy="1751013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245;p27"/>
          <p:cNvSpPr txBox="1">
            <a:spLocks noGrp="1"/>
          </p:cNvSpPr>
          <p:nvPr>
            <p:ph type="title"/>
          </p:nvPr>
        </p:nvSpPr>
        <p:spPr>
          <a:xfrm>
            <a:off x="0" y="-330200"/>
            <a:ext cx="12296775" cy="15065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600"/>
              <a:buFont typeface="Times New Roman" pitchFamily="18" charset="0"/>
              <a:buNone/>
            </a:pPr>
            <a:r>
              <a:rPr lang="uk-UA" sz="36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МІЖНАРОДНІ ВІДНОСИНИ ТА ПРАВО</a:t>
            </a:r>
            <a:endParaRPr lang="ru-RU" sz="360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pic>
        <p:nvPicPr>
          <p:cNvPr id="36866" name="Google Shape;246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2568575"/>
            <a:ext cx="508635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Google Shape;247;p27"/>
          <p:cNvSpPr>
            <a:spLocks noChangeArrowheads="1"/>
          </p:cNvSpPr>
          <p:nvPr/>
        </p:nvSpPr>
        <p:spPr bwMode="auto">
          <a:xfrm>
            <a:off x="222250" y="1176338"/>
            <a:ext cx="5086350" cy="1016000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/>
          <a:lstStyle/>
          <a:p>
            <a:pPr algn="just">
              <a:buClr>
                <a:srgbClr val="000000"/>
              </a:buClr>
              <a:buFont typeface="Arial" charset="0"/>
              <a:buNone/>
            </a:pPr>
            <a:r>
              <a:rPr lang="uk-UA" sz="2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Міжнародні відносини  — система транскордонних соціальних взаємодій, суб’єктами яких є держави</a:t>
            </a:r>
            <a:endParaRPr lang="ru-RU" sz="200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48" name="Google Shape;248;p27"/>
          <p:cNvSpPr txBox="1"/>
          <p:nvPr/>
        </p:nvSpPr>
        <p:spPr>
          <a:xfrm flipH="1">
            <a:off x="7118350" y="1316038"/>
            <a:ext cx="3554413" cy="368300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Види міжнародних відносин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249" name="Google Shape;249;p27"/>
          <p:cNvSpPr txBox="1"/>
          <p:nvPr/>
        </p:nvSpPr>
        <p:spPr>
          <a:xfrm>
            <a:off x="7158038" y="2198688"/>
            <a:ext cx="1468437" cy="369887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Економічні 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250" name="Google Shape;250;p27"/>
          <p:cNvSpPr txBox="1"/>
          <p:nvPr/>
        </p:nvSpPr>
        <p:spPr>
          <a:xfrm>
            <a:off x="7118350" y="2867025"/>
            <a:ext cx="1252538" cy="369888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Політичні 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9336088" y="2198688"/>
            <a:ext cx="1377950" cy="369887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Ідеологічні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7158038" y="3762375"/>
            <a:ext cx="1185862" cy="369888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Військові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253" name="Google Shape;253;p27"/>
          <p:cNvSpPr txBox="1"/>
          <p:nvPr/>
        </p:nvSpPr>
        <p:spPr>
          <a:xfrm>
            <a:off x="8894763" y="2874963"/>
            <a:ext cx="1819275" cy="368300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Інформаційні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9478963" y="3757613"/>
            <a:ext cx="1235075" cy="369887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Культурні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36875" name="Google Shape;255;p27"/>
          <p:cNvCxnSpPr>
            <a:cxnSpLocks noChangeShapeType="1"/>
            <a:stCxn id="248" idx="2"/>
            <a:endCxn id="249" idx="0"/>
          </p:cNvCxnSpPr>
          <p:nvPr/>
        </p:nvCxnSpPr>
        <p:spPr bwMode="auto">
          <a:xfrm flipH="1">
            <a:off x="7891463" y="1684338"/>
            <a:ext cx="1003300" cy="514350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6876" name="Google Shape;256;p27"/>
          <p:cNvCxnSpPr>
            <a:cxnSpLocks noChangeShapeType="1"/>
            <a:stCxn id="248" idx="2"/>
            <a:endCxn id="251" idx="0"/>
          </p:cNvCxnSpPr>
          <p:nvPr/>
        </p:nvCxnSpPr>
        <p:spPr bwMode="auto">
          <a:xfrm>
            <a:off x="8894763" y="1684338"/>
            <a:ext cx="1130300" cy="514350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6877" name="Google Shape;257;p27"/>
          <p:cNvCxnSpPr>
            <a:cxnSpLocks noChangeShapeType="1"/>
          </p:cNvCxnSpPr>
          <p:nvPr/>
        </p:nvCxnSpPr>
        <p:spPr bwMode="auto">
          <a:xfrm flipH="1">
            <a:off x="7158038" y="2524125"/>
            <a:ext cx="0" cy="350838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6878" name="Google Shape;258;p27"/>
          <p:cNvCxnSpPr>
            <a:cxnSpLocks noChangeShapeType="1"/>
          </p:cNvCxnSpPr>
          <p:nvPr/>
        </p:nvCxnSpPr>
        <p:spPr bwMode="auto">
          <a:xfrm flipH="1">
            <a:off x="10672763" y="2524125"/>
            <a:ext cx="0" cy="373063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6879" name="Google Shape;259;p27"/>
          <p:cNvCxnSpPr>
            <a:cxnSpLocks noChangeShapeType="1"/>
          </p:cNvCxnSpPr>
          <p:nvPr/>
        </p:nvCxnSpPr>
        <p:spPr bwMode="auto">
          <a:xfrm flipH="1">
            <a:off x="7158038" y="3267075"/>
            <a:ext cx="0" cy="490538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6880" name="Google Shape;260;p27"/>
          <p:cNvCxnSpPr>
            <a:cxnSpLocks noChangeShapeType="1"/>
          </p:cNvCxnSpPr>
          <p:nvPr/>
        </p:nvCxnSpPr>
        <p:spPr bwMode="auto">
          <a:xfrm>
            <a:off x="10663238" y="3243263"/>
            <a:ext cx="0" cy="514350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sp>
        <p:nvSpPr>
          <p:cNvPr id="261" name="Google Shape;261;p27"/>
          <p:cNvSpPr txBox="1"/>
          <p:nvPr/>
        </p:nvSpPr>
        <p:spPr>
          <a:xfrm>
            <a:off x="5487988" y="4629150"/>
            <a:ext cx="3406775" cy="368300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Типи міжнародних відносин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262" name="Google Shape;262;p27"/>
          <p:cNvSpPr txBox="1"/>
          <p:nvPr/>
        </p:nvSpPr>
        <p:spPr>
          <a:xfrm>
            <a:off x="9151938" y="4635500"/>
            <a:ext cx="1304925" cy="369888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Глобальні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9069388" y="5143500"/>
            <a:ext cx="1470025" cy="369888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Регіональні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264" name="Google Shape;264;p27"/>
          <p:cNvSpPr txBox="1"/>
          <p:nvPr/>
        </p:nvSpPr>
        <p:spPr>
          <a:xfrm>
            <a:off x="8974138" y="5665788"/>
            <a:ext cx="1698625" cy="369887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Двосторонні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sp>
        <p:nvSpPr>
          <p:cNvPr id="265" name="Google Shape;265;p27"/>
          <p:cNvSpPr txBox="1"/>
          <p:nvPr/>
        </p:nvSpPr>
        <p:spPr>
          <a:xfrm>
            <a:off x="9045575" y="6186488"/>
            <a:ext cx="1555750" cy="369887"/>
          </a:xfrm>
          <a:prstGeom prst="rect">
            <a:avLst/>
          </a:prstGeom>
          <a:gradFill>
            <a:gsLst>
              <a:gs pos="0">
                <a:srgbClr val="2B5E8E"/>
              </a:gs>
              <a:gs pos="100000">
                <a:srgbClr val="032752"/>
              </a:gs>
            </a:gsLst>
            <a:lin ang="5400000" scaled="0"/>
          </a:gradFill>
          <a:ln>
            <a:noFill/>
          </a:ln>
          <a:effectLst>
            <a:outerShdw blurRad="50800" dist="38100" dir="5400000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uk-UA" sz="1800">
                <a:solidFill>
                  <a:srgbClr val="FFFFFF"/>
                </a:solidFill>
                <a:latin typeface="Century Gothic" pitchFamily="34" charset="0"/>
                <a:sym typeface="Century Gothic" pitchFamily="34" charset="0"/>
              </a:rPr>
              <a:t>Певних осіб</a:t>
            </a:r>
            <a:endParaRPr lang="ru-RU" sz="1800">
              <a:solidFill>
                <a:srgbClr val="FFFFFF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36886" name="Google Shape;266;p27"/>
          <p:cNvCxnSpPr>
            <a:cxnSpLocks noChangeShapeType="1"/>
            <a:stCxn id="261" idx="3"/>
            <a:endCxn id="262" idx="1"/>
          </p:cNvCxnSpPr>
          <p:nvPr/>
        </p:nvCxnSpPr>
        <p:spPr bwMode="auto">
          <a:xfrm>
            <a:off x="8894763" y="4813300"/>
            <a:ext cx="257175" cy="6350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none" w="sm" len="sm"/>
            <a:tailEnd type="triangle" w="med" len="med"/>
          </a:ln>
        </p:spPr>
      </p:cxnSp>
      <p:cxnSp>
        <p:nvCxnSpPr>
          <p:cNvPr id="36887" name="Google Shape;267;p27"/>
          <p:cNvCxnSpPr>
            <a:cxnSpLocks noChangeShapeType="1"/>
            <a:stCxn id="249" idx="3"/>
            <a:endCxn id="251" idx="1"/>
          </p:cNvCxnSpPr>
          <p:nvPr/>
        </p:nvCxnSpPr>
        <p:spPr bwMode="auto">
          <a:xfrm>
            <a:off x="8626475" y="2382838"/>
            <a:ext cx="709613" cy="0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6888" name="Google Shape;268;p27"/>
          <p:cNvCxnSpPr>
            <a:cxnSpLocks noChangeShapeType="1"/>
            <a:stCxn id="250" idx="3"/>
            <a:endCxn id="253" idx="1"/>
          </p:cNvCxnSpPr>
          <p:nvPr/>
        </p:nvCxnSpPr>
        <p:spPr bwMode="auto">
          <a:xfrm>
            <a:off x="8370888" y="3052763"/>
            <a:ext cx="523875" cy="6350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36889" name="Google Shape;269;p27"/>
          <p:cNvCxnSpPr>
            <a:cxnSpLocks noChangeShapeType="1"/>
            <a:stCxn id="252" idx="3"/>
            <a:endCxn id="254" idx="1"/>
          </p:cNvCxnSpPr>
          <p:nvPr/>
        </p:nvCxnSpPr>
        <p:spPr bwMode="auto">
          <a:xfrm rot="10800000" flipH="1">
            <a:off x="8343900" y="3943350"/>
            <a:ext cx="1135063" cy="4763"/>
          </a:xfrm>
          <a:prstGeom prst="straightConnector1">
            <a:avLst/>
          </a:prstGeom>
          <a:noFill/>
          <a:ln w="28575" cap="rnd">
            <a:solidFill>
              <a:schemeClr val="accent1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377</Words>
  <Application>Microsoft Office PowerPoint</Application>
  <PresentationFormat>Произвольный</PresentationFormat>
  <Paragraphs>74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Century Gothic</vt:lpstr>
      <vt:lpstr>Calibri</vt:lpstr>
      <vt:lpstr>Times New Roman</vt:lpstr>
      <vt:lpstr>Noto Sans Symbols</vt:lpstr>
      <vt:lpstr>Сектор</vt:lpstr>
      <vt:lpstr>Сектор</vt:lpstr>
      <vt:lpstr>Сектор</vt:lpstr>
      <vt:lpstr>Сектор</vt:lpstr>
      <vt:lpstr>Україна – член європейського та світового співтовариства</vt:lpstr>
      <vt:lpstr>Слайд 2</vt:lpstr>
      <vt:lpstr>ВИТОКИ ТА ПРОЦЕС ЄВРОПЕЙСЬКОЇ ІНТЕГРАЦІЇ</vt:lpstr>
      <vt:lpstr>Слайд 4</vt:lpstr>
      <vt:lpstr>Слайд 5</vt:lpstr>
      <vt:lpstr>ВИДИ ТА ФОРМИ МІГРАЦІЇ</vt:lpstr>
      <vt:lpstr>НАПРЯМКИ МІГРАЦІЇ</vt:lpstr>
      <vt:lpstr>Слайд 8</vt:lpstr>
      <vt:lpstr>МІЖНАРОДНІ ВІДНОСИНИ ТА ПРАВО</vt:lpstr>
      <vt:lpstr>МІЖНАРОДНА СИСТЕМА БЕЗПЕКИ</vt:lpstr>
      <vt:lpstr>МІЖНАРОДНЕ ГУМАНІТАРНЕ ПРАВО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– член європейського та світового співтовариства</dc:title>
  <cp:lastModifiedBy>Сергей</cp:lastModifiedBy>
  <cp:revision>2</cp:revision>
  <dcterms:modified xsi:type="dcterms:W3CDTF">2020-05-17T16:20:47Z</dcterms:modified>
</cp:coreProperties>
</file>