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8" r:id="rId3"/>
    <p:sldId id="260" r:id="rId4"/>
    <p:sldId id="267" r:id="rId5"/>
    <p:sldId id="26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C27CD3-0708-4927-A1CF-930C1EA3C6C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B46CD0-0AF0-4F5E-9C1D-DBE22E3EA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EC6FD0-319E-41BD-9F2F-1619B5ACB621}" type="slidenum">
              <a:rPr lang="uk-UA" sz="1200"/>
              <a:pPr algn="r"/>
              <a:t>5</a:t>
            </a:fld>
            <a:endParaRPr lang="uk-UA" sz="120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2A86-E2A2-426D-8067-555BF078780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776158B-83C6-4684-B61C-46EDA539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5DAD-FA38-44CF-956B-6769C0A1A58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1E7-EC11-4450-8E80-76B29156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11D2-EF50-425B-A95C-A2FDD0206DF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54C2-203B-42D4-9139-3924ED604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E0D5-9A95-49F8-A0D0-56F03A749FB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72BB-DE99-41B1-B09B-0E151B948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40D1-254E-4AE2-91DF-A52A25753D7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F486-3274-4A48-8135-3087C23D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4BF0-A333-4968-B34C-7F55AF04336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A604-C3BC-4B9A-B014-95DE28680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3EC3-6740-4E6F-8FB2-102ABEB4D540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AF78-34CC-491D-A5B6-C5CF3825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03DE-251E-428D-865C-51A9D4C0BA5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83EB-882F-4E50-A1D1-5AC996FB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8E5D-4C0D-42B2-B362-0F7FDFA9872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3839-B1B9-4816-B165-AEA52AB52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0BE1-7EF4-44E2-B2AB-A49D03F69D7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5094-83B0-4C6E-82EE-6D2470A4E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EFAF-4DBB-48DC-8846-9799E0D503E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B230-C89C-416E-A407-D90C9E95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29C4C477-ED12-45C7-80AF-90DF195A3AD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989143D3-9584-4798-A9AE-09F4D91DF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817563"/>
            <a:ext cx="7159625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Стратегія сталого розвитку природи й суспільства</a:t>
            </a:r>
            <a:endParaRPr lang="uk-UA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075" y="2133600"/>
            <a:ext cx="55245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1125538"/>
            <a:ext cx="7024688" cy="790575"/>
          </a:xfrm>
        </p:spPr>
        <p:txBody>
          <a:bodyPr anchor="b"/>
          <a:lstStyle/>
          <a:p>
            <a:pPr eaLnBrk="1" hangingPunct="1"/>
            <a:r>
              <a:rPr lang="uk-UA" sz="4000" b="1" smtClean="0"/>
              <a:t>Що таке сталий розвиток?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900113" y="1989138"/>
            <a:ext cx="6777037" cy="3508375"/>
          </a:xfrm>
        </p:spPr>
        <p:txBody>
          <a:bodyPr/>
          <a:lstStyle/>
          <a:p>
            <a:pPr marL="342900" algn="just" eaLnBrk="1" hangingPunct="1">
              <a:lnSpc>
                <a:spcPct val="90000"/>
              </a:lnSpc>
            </a:pPr>
            <a:r>
              <a:rPr lang="uk-UA" sz="2000" b="1" smtClean="0"/>
              <a:t>Поява терміну «сталий розвиток»</a:t>
            </a:r>
            <a:endParaRPr lang="en-US" sz="2000" smtClean="0">
              <a:latin typeface="Arial" charset="0"/>
            </a:endParaRPr>
          </a:p>
          <a:p>
            <a:pPr marL="342900" algn="just" eaLnBrk="1" hangingPunct="1">
              <a:lnSpc>
                <a:spcPct val="90000"/>
              </a:lnSpc>
            </a:pPr>
            <a:r>
              <a:rPr lang="uk-UA" sz="2000" smtClean="0"/>
              <a:t>1987 рік - прем′єр-міністр Норвегії Гру Харлем Брундланд сформулювала поняття «</a:t>
            </a:r>
            <a:r>
              <a:rPr lang="en-US" sz="2000" smtClean="0">
                <a:latin typeface="Arial" charset="0"/>
              </a:rPr>
              <a:t>sustainable development</a:t>
            </a:r>
            <a:r>
              <a:rPr lang="ru-RU" sz="2000" smtClean="0"/>
              <a:t>» (сталий розвиток) </a:t>
            </a:r>
            <a:r>
              <a:rPr lang="uk-UA" sz="2000" smtClean="0"/>
              <a:t>в звіті «Наше спільне майбутнє».</a:t>
            </a:r>
          </a:p>
          <a:p>
            <a:pPr marL="342900" algn="just" eaLnBrk="1" hangingPunct="1">
              <a:lnSpc>
                <a:spcPct val="90000"/>
              </a:lnSpc>
            </a:pPr>
            <a:endParaRPr lang="en-US" sz="2000" smtClean="0">
              <a:latin typeface="Arial" charset="0"/>
            </a:endParaRPr>
          </a:p>
          <a:p>
            <a:pPr marL="342900" algn="just" eaLnBrk="1" hangingPunct="1">
              <a:lnSpc>
                <a:spcPct val="90000"/>
              </a:lnSpc>
            </a:pPr>
            <a:r>
              <a:rPr lang="uk-UA" sz="2000" b="1" i="1" smtClean="0">
                <a:solidFill>
                  <a:schemeClr val="accent1"/>
                </a:solidFill>
              </a:rPr>
              <a:t>Сталий розвиток у формулюванні ООН</a:t>
            </a:r>
            <a:r>
              <a:rPr lang="uk-UA" sz="2000" b="1" i="1" smtClean="0"/>
              <a:t> </a:t>
            </a:r>
            <a:r>
              <a:rPr lang="uk-UA" sz="2000" smtClean="0"/>
              <a:t>– це розвиток суспільства, що дозволяє задовольняти потреби нинішнього покоління, не наносячи при цьому шкоди можливостям майбутніх поколінь для задоволення їхніх власних потреб.</a:t>
            </a:r>
            <a:endParaRPr lang="en-US" sz="2000" smtClean="0">
              <a:latin typeface="Arial" charset="0"/>
            </a:endParaRPr>
          </a:p>
          <a:p>
            <a:pPr marL="342900"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7041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755650" y="620713"/>
            <a:ext cx="7632700" cy="5545137"/>
          </a:xfrm>
        </p:spPr>
        <p:txBody>
          <a:bodyPr/>
          <a:lstStyle/>
          <a:p>
            <a:pPr marL="0" indent="0" algn="just" eaLnBrk="1" hangingPunct="1">
              <a:buFont typeface="Brush Script MT" pitchFamily="66" charset="0"/>
              <a:buNone/>
            </a:pPr>
            <a:r>
              <a:rPr lang="uk-UA" b="1" u="sng" smtClean="0"/>
              <a:t>ЮНЕП</a:t>
            </a:r>
            <a:r>
              <a:rPr lang="uk-UA" smtClean="0"/>
              <a:t> - </a:t>
            </a:r>
            <a:r>
              <a:rPr lang="uk-UA" i="1" smtClean="0"/>
              <a:t>програма спрямована на вирішення найгостріших проблем сучасної екологічної кризи (опустелювання, деградації ґрунтів, погіршення якості і зменшення кількості прісних вод, забруднення Світового океану).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636838"/>
            <a:ext cx="44640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rgbClr val="CC0000"/>
                </a:solidFill>
              </a:rPr>
              <a:t>Що потрібно для впровадження принципів сталого розвитку?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78013" y="2163763"/>
            <a:ext cx="5746750" cy="355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Розуміння необхідності впровадження принципів сталості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Партнерство між гілками влади на місцевому, регіональному та державному рівні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Партнерство між владою, громадянами і громадськими об</a:t>
            </a:r>
            <a:r>
              <a:rPr lang="en-US" sz="2000" b="1" smtClean="0">
                <a:latin typeface="Arial" charset="0"/>
              </a:rPr>
              <a:t>’</a:t>
            </a:r>
            <a:r>
              <a:rPr lang="uk-UA" sz="2000" b="1" smtClean="0"/>
              <a:t>єднаннями, приватним сектором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Наявність громадянського суспільства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Доступ громадськості до обговорення та прийняття рішень</a:t>
            </a:r>
          </a:p>
          <a:p>
            <a:pPr eaLnBrk="1" hangingPunct="1">
              <a:lnSpc>
                <a:spcPct val="80000"/>
              </a:lnSpc>
            </a:pPr>
            <a:endParaRPr lang="uk-UA" sz="2000" b="1" smtClean="0"/>
          </a:p>
        </p:txBody>
      </p:sp>
      <p:pic>
        <p:nvPicPr>
          <p:cNvPr id="23555" name="Picture 5" descr="Прир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868863"/>
            <a:ext cx="23034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126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Кнопка</vt:lpstr>
      <vt:lpstr>Стратегія сталого розвитку природи й суспільства</vt:lpstr>
      <vt:lpstr>Що таке сталий розвиток?  </vt:lpstr>
      <vt:lpstr>Слайд 3</vt:lpstr>
      <vt:lpstr>Слайд 4</vt:lpstr>
      <vt:lpstr>Що потрібно для впровадження принципів сталого розвитку?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сталого розвитку природи й суспільства</dc:title>
  <dc:creator>Павло Пантелеєнко</dc:creator>
  <cp:lastModifiedBy>Сергей</cp:lastModifiedBy>
  <cp:revision>7</cp:revision>
  <dcterms:created xsi:type="dcterms:W3CDTF">2019-07-30T17:34:12Z</dcterms:created>
  <dcterms:modified xsi:type="dcterms:W3CDTF">2020-04-09T20:25:48Z</dcterms:modified>
</cp:coreProperties>
</file>