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71" r:id="rId11"/>
    <p:sldId id="278" r:id="rId12"/>
    <p:sldId id="277" r:id="rId13"/>
    <p:sldId id="276" r:id="rId14"/>
    <p:sldId id="279" r:id="rId15"/>
    <p:sldId id="272" r:id="rId16"/>
    <p:sldId id="273" r:id="rId17"/>
    <p:sldId id="256" r:id="rId18"/>
    <p:sldId id="280" r:id="rId19"/>
    <p:sldId id="27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C2F150F-0C2E-4FB7-ADD5-86DB28DB57D7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2DE0C96-7FCC-473D-A327-1E8B10E96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C39E-AE43-45BD-B117-7F1EDC5B2223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EC654-5744-46D0-AB0E-E3D610979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CDB0-19C3-4A75-8C5B-9A3162B43C67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5AC2C-6937-4372-8EBB-5C9461152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712-8BFF-42C4-91D2-59730FC3E1C7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25EE8-E01F-4C68-B9B9-6BE745DBE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B1836B-6F26-425F-9247-DDF46A24D227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A952AE-CE20-4BEB-B68E-E23341B00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F53F-EDCE-4A56-9E4E-E91CC923F3F6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F6478-0F05-4E28-995E-6B4476A3C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FCE6AF-6557-42B4-8E61-D6F9740166EF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0D064F-BB05-48E8-9BC0-2D38AD097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ECD8-D4A7-4D22-BCFC-0D04FCBBAF04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FA072-BD63-4952-814B-B70B607E8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2E65-7208-4C36-9EA6-96B6DB2FB852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3C179-E8E0-46F7-9629-FD0D07D0B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019D7E-7785-47CC-8B61-1A641F22CE44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4D9D1E-AA85-44EE-A1A5-835B7087D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B3D3E0-EE24-4798-8C37-7C3F62F972DB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372D6D-2209-4E43-BD72-427672E73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FD6FAF3-EADA-42CB-B8E1-73C87DA69471}" type="datetimeFigureOut">
              <a:rPr lang="ru-RU"/>
              <a:pPr>
                <a:defRPr/>
              </a:pPr>
              <a:t>20.03.2020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1C4E829-C40C-4906-B2BF-3E0677C3F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9" name="Picture 5" descr="slid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3538538" cy="4525962"/>
          </a:xfrm>
        </p:spPr>
        <p:txBody>
          <a:bodyPr/>
          <a:lstStyle/>
          <a:p>
            <a:r>
              <a:rPr lang="ru-RU" smtClean="0"/>
              <a:t>Виробництво</a:t>
            </a:r>
          </a:p>
          <a:p>
            <a:r>
              <a:rPr lang="ru-RU" smtClean="0"/>
              <a:t>Розподіл </a:t>
            </a:r>
          </a:p>
          <a:p>
            <a:r>
              <a:rPr lang="ru-RU" smtClean="0"/>
              <a:t>Обмін </a:t>
            </a:r>
          </a:p>
          <a:p>
            <a:r>
              <a:rPr lang="ru-RU" smtClean="0"/>
              <a:t>Споживання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Процеси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 потреб</a:t>
            </a:r>
            <a:endParaRPr lang="ru-RU" dirty="0"/>
          </a:p>
        </p:txBody>
      </p:sp>
      <p:pic>
        <p:nvPicPr>
          <p:cNvPr id="27651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12875"/>
            <a:ext cx="3562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179388" y="3716338"/>
            <a:ext cx="4572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Lucida Sans Unicode" pitchFamily="34" charset="0"/>
              </a:rPr>
              <a:t>Процес отримання благ за гроші називають    </a:t>
            </a:r>
            <a:r>
              <a:rPr lang="ru-RU" sz="3200" b="1">
                <a:latin typeface="Lucida Sans Unicode" pitchFamily="34" charset="0"/>
              </a:rPr>
              <a:t>обміном.</a:t>
            </a:r>
            <a:endParaRPr lang="ru-RU" sz="3200">
              <a:latin typeface="Lucida Sans Unicode" pitchFamily="34" charset="0"/>
            </a:endParaRPr>
          </a:p>
        </p:txBody>
      </p:sp>
      <p:pic>
        <p:nvPicPr>
          <p:cNvPr id="27653" name="Picture 2" descr="ÐÐ°ÑÑÐ¸Ð½ÐºÐ¸ Ð¿Ð¾ Ð·Ð°Ð¿ÑÐ¾ÑÑ Ð·Ð°Ð´Ð¾Ð²Ð¾Ð»ÐµÐ½Ð½Ñ Ð¿Ð¾ÑÑÐµÐ± Ð»ÑÐ´Ð¸Ð½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4221163"/>
            <a:ext cx="4662488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41" name="Picture 5" descr="slid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7" name="Picture 5" descr="slid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3" name="Picture 5" descr="slid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5" name="Picture 5" descr="slide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Домашні господарства (родини)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як власники</a:t>
            </a:r>
          </a:p>
          <a:p>
            <a:pPr>
              <a:buFont typeface="Wingdings 3" pitchFamily="18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виробничих ресурсів і підприємці — користувачі цих ресурсів;</a:t>
            </a:r>
          </a:p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Працедавці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, що наймають на роботу, і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наймані працівники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Власники землі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, нерухомості та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орендарі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, що беруть землю та нерухомість у користування;</a:t>
            </a:r>
          </a:p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Платники податків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 фінансової влади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Кредитори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боржники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тощо.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Суб’єкт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endParaRPr lang="ru-RU" dirty="0"/>
          </a:p>
        </p:txBody>
      </p:sp>
      <p:sp>
        <p:nvSpPr>
          <p:cNvPr id="28676" name="AutoShape 2" descr="ÐÐ°ÑÑÐ¸Ð½ÐºÐ¸ Ð¿Ð¾ Ð·Ð°Ð¿ÑÐ¾ÑÑ ÐµÐºÐ¾Ð½Ð¾Ð¼Ñ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8677" name="AutoShape 4" descr="ÐÐ°ÑÑÐ¸Ð½ÐºÐ¸ Ð¿Ð¾ Ð·Ð°Ð¿ÑÐ¾ÑÑ ÐµÐºÐ¾Ð½Ð¾Ð¼Ñ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8678" name="AutoShape 6" descr="ÐÐ°ÑÑÐ¸Ð½ÐºÐ¸ Ð¿Ð¾ Ð·Ð°Ð¿ÑÐ¾ÑÑ ÐµÐºÐ¾Ð½Ð¾Ð¼Ñ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8679" name="Picture 10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013325"/>
            <a:ext cx="25923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3898900" cy="4525962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готові продукти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доходи державного бюджету або окремої родини;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матеріальні ресурси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фінансові ресурси 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прибутки підприємців.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Об’єкти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економічних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відносин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699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492375"/>
            <a:ext cx="41402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2"/>
            <a:ext cx="63935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Завдання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економ</a:t>
            </a:r>
            <a:r>
              <a:rPr lang="uk-UA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і</a:t>
            </a: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smtClean="0">
              <a:effectLst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9" name="Picture 5" descr="slide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3827463" cy="4525962"/>
          </a:xfrm>
        </p:spPr>
        <p:txBody>
          <a:bodyPr/>
          <a:lstStyle/>
          <a:p>
            <a:r>
              <a:rPr lang="ru-RU" b="1" smtClean="0"/>
              <a:t> </a:t>
            </a:r>
            <a:r>
              <a:rPr lang="ru-RU" b="1" i="1" smtClean="0"/>
              <a:t>земля </a:t>
            </a:r>
          </a:p>
          <a:p>
            <a:r>
              <a:rPr lang="ru-RU" b="1" smtClean="0"/>
              <a:t> </a:t>
            </a:r>
            <a:r>
              <a:rPr lang="ru-RU" b="1" i="1" smtClean="0"/>
              <a:t>праця </a:t>
            </a:r>
          </a:p>
          <a:p>
            <a:r>
              <a:rPr lang="ru-RU" b="1" i="1" smtClean="0"/>
              <a:t>капітал</a:t>
            </a:r>
          </a:p>
          <a:p>
            <a:r>
              <a:rPr lang="ru-RU" b="1" smtClean="0"/>
              <a:t> </a:t>
            </a:r>
            <a:r>
              <a:rPr lang="ru-RU" b="1" i="1" smtClean="0"/>
              <a:t>підприємницькі здібності </a:t>
            </a:r>
          </a:p>
          <a:p>
            <a:r>
              <a:rPr lang="ru-RU" b="1" i="1" smtClean="0"/>
              <a:t>інформація 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виробничі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ресурси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26627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908050"/>
            <a:ext cx="49784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ru-RU" smtClean="0"/>
              <a:t>Економіка — це наука про організацію та управління матеріальним виробництвом, ефективне використання ресурсів, розподіл, обмін,збут і споживання товарів та послуг.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Економіка</a:t>
            </a:r>
            <a:r>
              <a:rPr lang="ru-RU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як </a:t>
            </a:r>
            <a:r>
              <a:rPr lang="ru-RU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задоволення</a:t>
            </a:r>
            <a:r>
              <a:rPr lang="ru-RU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потреб </a:t>
            </a:r>
            <a:r>
              <a:rPr lang="ru-RU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людини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3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16338"/>
            <a:ext cx="43354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716338"/>
            <a:ext cx="397033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Піраміда </a:t>
            </a:r>
            <a:r>
              <a:rPr lang="uk-UA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Маслоу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7" name="Picture 2" descr="ÐÐ°ÑÑÐ¸Ð½ÐºÐ¸ Ð¿Ð¾ Ð·Ð°Ð¿ÑÐ¾ÑÑ Ð¿ÑÑÐ°Ð¼ÑÐ´Ð° Ð¼Ð°ÑÐ»Ð¾Ñ ÐµÐºÐ¾Ð½Ð¾Ð¼Ñ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549275"/>
            <a:ext cx="7273925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потреб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1" name="Picture 2" descr="ÐÐ°ÑÑÐ¸Ð½ÐºÐ¸ Ð¿Ð¾ Ð·Ð°Ð¿ÑÐ¾ÑÑ Ð²Ð¸Ð´Ð¸ Ð¿Ð¾ÑÑÐµÐ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82804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508500"/>
            <a:ext cx="26352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4114800" cy="2955925"/>
          </a:xfrm>
        </p:spPr>
        <p:txBody>
          <a:bodyPr/>
          <a:lstStyle/>
          <a:p>
            <a:r>
              <a:rPr lang="ru-RU" smtClean="0"/>
              <a:t>вік і стать людини,</a:t>
            </a:r>
          </a:p>
          <a:p>
            <a:r>
              <a:rPr lang="ru-RU" smtClean="0"/>
              <a:t>місце проживання,</a:t>
            </a:r>
          </a:p>
          <a:p>
            <a:r>
              <a:rPr lang="ru-RU" smtClean="0"/>
              <a:t> культурні традиції</a:t>
            </a:r>
          </a:p>
          <a:p>
            <a:r>
              <a:rPr lang="ru-RU" smtClean="0"/>
              <a:t> звички, </a:t>
            </a:r>
          </a:p>
          <a:p>
            <a:r>
              <a:rPr lang="ru-RU" smtClean="0"/>
              <a:t>рівень доходів </a:t>
            </a:r>
          </a:p>
          <a:p>
            <a:r>
              <a:rPr lang="ru-RU" smtClean="0"/>
              <a:t>тощо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Чинники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впливають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формування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потреб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179388" y="4221163"/>
            <a:ext cx="58324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Lucida Sans Unicode" pitchFamily="34" charset="0"/>
              </a:rPr>
              <a:t>Разом із розвитком людини відбувається</a:t>
            </a:r>
          </a:p>
          <a:p>
            <a:r>
              <a:rPr lang="ru-RU">
                <a:latin typeface="Lucida Sans Unicode" pitchFamily="34" charset="0"/>
              </a:rPr>
              <a:t>розвиток її потреб. Потреби людини не лише</a:t>
            </a:r>
          </a:p>
          <a:p>
            <a:r>
              <a:rPr lang="ru-RU">
                <a:latin typeface="Lucida Sans Unicode" pitchFamily="34" charset="0"/>
              </a:rPr>
              <a:t>кількісно збільшуються, але і якісно змінюються.</a:t>
            </a:r>
          </a:p>
          <a:p>
            <a:r>
              <a:rPr lang="ru-RU">
                <a:latin typeface="Lucida Sans Unicode" pitchFamily="34" charset="0"/>
              </a:rPr>
              <a:t>Можна зробити висновок, що потреби</a:t>
            </a:r>
          </a:p>
          <a:p>
            <a:r>
              <a:rPr lang="ru-RU">
                <a:latin typeface="Lucida Sans Unicode" pitchFamily="34" charset="0"/>
              </a:rPr>
              <a:t>людини безмежні у своєму розвитку.</a:t>
            </a:r>
          </a:p>
        </p:txBody>
      </p:sp>
      <p:pic>
        <p:nvPicPr>
          <p:cNvPr id="19461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628775"/>
            <a:ext cx="38893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4691063" cy="4525962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За ознакою часу потреби можна поділити на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перспективні.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Так, наприклад, для певного учня середньої школи потреба мати підручник з економіки є поточною, а, скажімо, придбання власного автомобіля-перспективною потребою.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потреб</a:t>
            </a:r>
            <a:endParaRPr lang="ru-RU" dirty="0"/>
          </a:p>
        </p:txBody>
      </p:sp>
      <p:pic>
        <p:nvPicPr>
          <p:cNvPr id="18435" name="Picture 2" descr="ÐÐ°ÑÑÐ¸Ð½ÐºÐ¸ Ð¿Ð¾ Ð·Ð°Ð¿ÑÐ¾ÑÑ ÐµÐºÐ¾Ð½Ð¾Ð¼Ñ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268413"/>
            <a:ext cx="381635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 Засобом для задоволення потреб є благо.</a:t>
            </a: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Процеси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забезпечують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задоволення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потреб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3" name="Picture 2" descr="ÐÐ°ÑÑÐ¸Ð½ÐºÐ¸ Ð¿Ð¾ Ð·Ð°Ð¿ÑÐ¾ÑÑ Ð²Ð¸Ð´Ð¸ Ð±Ð»Ð°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213100"/>
            <a:ext cx="67691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27784" y="2204864"/>
            <a:ext cx="36840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Види благ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4619625" cy="45259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i="1" dirty="0" err="1" smtClean="0"/>
              <a:t>доступні</a:t>
            </a:r>
            <a:r>
              <a:rPr lang="ru-RU" i="1" dirty="0" smtClean="0"/>
              <a:t> </a:t>
            </a:r>
            <a:r>
              <a:rPr lang="ru-RU" dirty="0" smtClean="0"/>
              <a:t>людям в </a:t>
            </a:r>
            <a:r>
              <a:rPr lang="ru-RU" dirty="0" err="1" smtClean="0"/>
              <a:t>обсязі</a:t>
            </a:r>
            <a:r>
              <a:rPr lang="ru-RU" dirty="0" smtClean="0"/>
              <a:t>,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більшому,ніж</a:t>
            </a:r>
            <a:r>
              <a:rPr lang="ru-RU" dirty="0" smtClean="0"/>
              <a:t> величина потреби в них. </a:t>
            </a:r>
            <a:r>
              <a:rPr lang="ru-RU" dirty="0" err="1" smtClean="0"/>
              <a:t>Ці</a:t>
            </a:r>
            <a:r>
              <a:rPr lang="ru-RU" dirty="0" smtClean="0"/>
              <a:t> блага не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виробляти</a:t>
            </a:r>
            <a:r>
              <a:rPr lang="ru-RU" dirty="0" smtClean="0"/>
              <a:t>, тому люди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споживати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безкоштовно</a:t>
            </a:r>
            <a:r>
              <a:rPr lang="ru-RU" dirty="0" smtClean="0"/>
              <a:t>: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сонячне</a:t>
            </a:r>
            <a:r>
              <a:rPr lang="ru-RU" dirty="0" smtClean="0"/>
              <a:t> </a:t>
            </a:r>
            <a:r>
              <a:rPr lang="ru-RU" dirty="0" err="1" smtClean="0"/>
              <a:t>світло</a:t>
            </a:r>
            <a:r>
              <a:rPr lang="ru-RU" dirty="0" smtClean="0"/>
              <a:t>, </a:t>
            </a:r>
            <a:r>
              <a:rPr lang="ru-RU" dirty="0" err="1" smtClean="0"/>
              <a:t>багатства</a:t>
            </a:r>
            <a:r>
              <a:rPr lang="ru-RU" dirty="0" smtClean="0"/>
              <a:t> </a:t>
            </a:r>
            <a:r>
              <a:rPr lang="ru-RU" dirty="0" err="1" smtClean="0"/>
              <a:t>океанів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Дарові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блага (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переважно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природні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7" name="Picture 2" descr="ÐÐ°ÑÑÐ¸Ð½ÐºÐ¸ Ð¿Ð¾ Ð·Ð°Ð¿ÑÐ¾ÑÑ Ð¾ÐºÐµÐ°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268413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ÐÐ°ÑÑÐ¸Ð½ÐºÐ¸ Ð¿Ð¾ Ð·Ð°Ð¿ÑÐ¾ÑÑ ÑÐ¾Ð½ÑÑÐ½Ðµ ÑÐ²ÑÑÐ»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005263"/>
            <a:ext cx="4140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3970338" cy="45259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i="1" smtClean="0"/>
              <a:t>Це ті товари й послуги,</a:t>
            </a:r>
            <a:r>
              <a:rPr lang="ru-RU" smtClean="0"/>
              <a:t>обсяг яких недостатній для задоволення потреб людей і може бути збільшений лише шляхом витрати праці та інших ресурсів.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Економічні</a:t>
            </a:r>
            <a:r>
              <a:rPr lang="ru-RU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блага</a:t>
            </a: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1" name="Picture 2" descr="ÐÐ°ÑÑÐ¸Ð½ÐºÐ¸ Ð¿Ð¾ Ð·Ð°Ð¿ÑÐ¾ÑÑ Ð°Ð²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412875"/>
            <a:ext cx="3781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ÐÐ°ÑÑÐ¸Ð½ÐºÐ¸ Ð¿Ð¾ Ð·Ð°Ð¿ÑÐ¾ÑÑ Ð»ÑÐºÐ°Ñ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149725"/>
            <a:ext cx="34591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</TotalTime>
  <Words>217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Сергей</cp:lastModifiedBy>
  <cp:revision>10</cp:revision>
  <dcterms:created xsi:type="dcterms:W3CDTF">2019-03-17T11:17:58Z</dcterms:created>
  <dcterms:modified xsi:type="dcterms:W3CDTF">2020-03-20T11:40:28Z</dcterms:modified>
</cp:coreProperties>
</file>