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258" r:id="rId4"/>
    <p:sldId id="259" r:id="rId5"/>
    <p:sldId id="265" r:id="rId6"/>
    <p:sldId id="267" r:id="rId7"/>
    <p:sldId id="266" r:id="rId8"/>
    <p:sldId id="273" r:id="rId9"/>
    <p:sldId id="269" r:id="rId10"/>
    <p:sldId id="274" r:id="rId11"/>
    <p:sldId id="275" r:id="rId12"/>
    <p:sldId id="276" r:id="rId13"/>
    <p:sldId id="262" r:id="rId14"/>
    <p:sldId id="270" r:id="rId15"/>
    <p:sldId id="271" r:id="rId16"/>
    <p:sldId id="272" r:id="rId17"/>
    <p:sldId id="27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2D1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7DAEFC3-E99C-4AD0-99A1-4ADB00BD628B}" type="datetimeFigureOut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55F923-7AD9-49E2-8F91-669B2FDEC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29A5-5B00-40B7-A5C7-32E2CBCE0F3A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7ACEB-D758-4917-9A43-8CE332F8D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3C76-99CC-4023-8182-CF8A06A1EB6E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49FF-A6FD-4A4D-A8D2-03DA27935E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EB681-B762-43EB-8547-539118979CD3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79903-7208-4526-897F-3688739BA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F64-5242-438C-A1C6-B9ACBF70F998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2EBC4-A9BB-45CF-BEC0-3B57DAB4F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CE7AB-5DAC-4602-A183-17698D1C7279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8298-F327-4811-BA38-58E547FAF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B64C-F8F6-4CD0-9D09-B80F7C1D9A1E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ACE4E-187C-47BB-8080-102656183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B9A9-29D3-4D8C-8A81-8E525D55801D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7F5C-D7E8-4EDF-B7A9-DAEEC37A5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7455-3F7C-43F0-B5C9-B12E018CCD03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B238-654B-4524-9AB2-33DA6E3A5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035B-6EFD-4393-97BD-426311BD3537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17B43-7672-4E89-BE66-89ECF82CE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AE472-1A44-43ED-BB0F-B4688AEE0667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68ACC-674C-4E3F-A85D-C112CCD38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039D9-608B-42C5-8534-20B2A9FD7AEA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8B42-2C84-4A85-AF7D-247D034DC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19D0A1-AB00-4732-A1D3-F3AAF764DC15}" type="datetime1">
              <a:rPr lang="ru-RU"/>
              <a:pPr>
                <a:defRPr/>
              </a:pPr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3A569D-DDE6-431D-96B0-C5688CE4F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050"/>
            <a:ext cx="7772400" cy="28813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>
                <a:solidFill>
                  <a:schemeClr val="tx2">
                    <a:lumMod val="75000"/>
                  </a:schemeClr>
                </a:solidFill>
              </a:rPr>
              <a:t>Що таке РИНОК ПРАЦІ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3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908050"/>
            <a:ext cx="2487612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3797" name="Picture 5" descr="img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4821" name="Picture 5" descr="img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5845" name="Picture 5" descr="img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uk-UA" sz="2800" smtClean="0"/>
              <a:t>Форми заробітної плати</a:t>
            </a:r>
            <a:endParaRPr lang="ru-RU" sz="2800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323850" y="836613"/>
            <a:ext cx="8640763" cy="5761037"/>
          </a:xfrm>
        </p:spPr>
        <p:txBody>
          <a:bodyPr/>
          <a:lstStyle/>
          <a:p>
            <a:pPr>
              <a:buFont typeface="Arial" charset="0"/>
              <a:buNone/>
            </a:pPr>
            <a:endParaRPr lang="uk-UA" sz="20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1125538"/>
            <a:ext cx="2160588" cy="25193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Погодинна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(</a:t>
            </a:r>
            <a:r>
              <a:rPr lang="uk-UA" dirty="0" err="1">
                <a:solidFill>
                  <a:schemeClr val="tx1"/>
                </a:solidFill>
              </a:rPr>
              <a:t>Hour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payment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labour</a:t>
            </a:r>
            <a:r>
              <a:rPr lang="uk-UA" dirty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2500" y="1125538"/>
            <a:ext cx="2232025" cy="2447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Відрядна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(Piece-</a:t>
            </a:r>
            <a:r>
              <a:rPr lang="uk-UA" dirty="0" err="1">
                <a:solidFill>
                  <a:schemeClr val="tx1"/>
                </a:solidFill>
              </a:rPr>
              <a:t>rate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pays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of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labour</a:t>
            </a:r>
            <a:r>
              <a:rPr lang="uk-UA" dirty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16688" y="1125538"/>
            <a:ext cx="2087562" cy="2447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За тарифною системою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(</a:t>
            </a:r>
            <a:r>
              <a:rPr lang="uk-UA" dirty="0" err="1">
                <a:solidFill>
                  <a:schemeClr val="tx1"/>
                </a:solidFill>
              </a:rPr>
              <a:t>Tariff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system</a:t>
            </a:r>
            <a:r>
              <a:rPr lang="uk-UA" dirty="0">
                <a:solidFill>
                  <a:schemeClr val="tx1"/>
                </a:solidFill>
              </a:rPr>
              <a:t>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331913" y="3716338"/>
            <a:ext cx="484187" cy="1008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356100" y="3644900"/>
            <a:ext cx="484188" cy="1008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380288" y="3644900"/>
            <a:ext cx="484187" cy="1008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95288" y="4797425"/>
            <a:ext cx="2520950" cy="165576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за відпрацьований час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987675" y="4797425"/>
            <a:ext cx="3097213" cy="172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за кількість</a:t>
            </a: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виготовленої /реалізованої продукції (робіт, послуг)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156325" y="4724400"/>
            <a:ext cx="2808288" cy="17287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</a:rPr>
              <a:t>диференціація щодо кваліфікації, умови, шкідливість праці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2800" smtClean="0"/>
              <a:t>Яким є склад населення щодо праці</a:t>
            </a:r>
            <a:endParaRPr lang="ru-RU" sz="2800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435975" cy="52181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	</a:t>
            </a:r>
            <a:r>
              <a:rPr lang="uk-UA" sz="2800" smtClean="0"/>
              <a:t>Міжнародна організація праці (МОП) усе населення поділяє на: </a:t>
            </a:r>
          </a:p>
          <a:p>
            <a:r>
              <a:rPr lang="uk-UA" sz="2800" smtClean="0"/>
              <a:t>зайнятих (люди, які мають роботу)</a:t>
            </a:r>
          </a:p>
          <a:p>
            <a:r>
              <a:rPr lang="uk-UA" sz="2800" smtClean="0"/>
              <a:t>безробітних (хто не має роботи, але активно її шукає)</a:t>
            </a:r>
          </a:p>
          <a:p>
            <a:r>
              <a:rPr lang="uk-UA" sz="2800" smtClean="0"/>
              <a:t>незайнятих (люди, які не мають роботи й не шукають її)</a:t>
            </a:r>
            <a:endParaRPr lang="ru-RU" sz="2800" smtClean="0"/>
          </a:p>
          <a:p>
            <a:pPr algn="r">
              <a:buFont typeface="Arial" charset="0"/>
              <a:buNone/>
            </a:pPr>
            <a:endParaRPr lang="ru-RU" sz="2800" i="1" smtClean="0"/>
          </a:p>
          <a:p>
            <a:pPr algn="r">
              <a:buFont typeface="Arial" charset="0"/>
              <a:buNone/>
            </a:pPr>
            <a:endParaRPr lang="uk-UA" i="1" smtClean="0"/>
          </a:p>
          <a:p>
            <a:endParaRPr lang="uk-UA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2800" smtClean="0"/>
              <a:t>У чому причини безробіття</a:t>
            </a:r>
            <a:endParaRPr lang="ru-RU" sz="2800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r>
              <a:rPr lang="uk-UA" sz="2800" smtClean="0"/>
              <a:t>певний рівень безробіття є природнім</a:t>
            </a:r>
          </a:p>
          <a:p>
            <a:r>
              <a:rPr lang="uk-UA" sz="2800" smtClean="0"/>
              <a:t>недостатня забезпеченість працездатного населення можливістю працювати й отримувати дохід (перевищення пропозиції робочої сили над попитом)</a:t>
            </a:r>
          </a:p>
          <a:p>
            <a:r>
              <a:rPr lang="uk-UA" sz="2800" smtClean="0"/>
              <a:t>існує певна кількість людей, які активно шукають роботу і яким потрібен певний час для переходу на нову роботу або отримання перепідготовки</a:t>
            </a:r>
          </a:p>
          <a:p>
            <a:pPr algn="r">
              <a:buFont typeface="Arial" charset="0"/>
              <a:buNone/>
            </a:pPr>
            <a:endParaRPr lang="ru-RU" sz="28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uk-UA" sz="2800" smtClean="0"/>
              <a:t>Якими є наслідки безробіття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/>
              <a:t>Економічні: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недовироблена продукція (суспільство не </a:t>
            </a:r>
            <a:r>
              <a:rPr lang="uk-UA" dirty="0" err="1" smtClean="0"/>
              <a:t>доотримує</a:t>
            </a:r>
            <a:r>
              <a:rPr lang="uk-UA" dirty="0" smtClean="0"/>
              <a:t> необхідний продукт)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зменшення податкових надходжень до бюджету збільшення навантаження на державний бюджет через необхідність соціальної допомоги безробітним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dirty="0" smtClean="0"/>
              <a:t>Соціальні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зниження рівня споживання, доходу домогосподарства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погіршення матеріального забезпечення людей, що може призводити до: депресії, стресу, підриву здоров’я, розпаду сімей, зростанню злочинності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6869" name="Picture 5" descr="im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Голубой 3D-человечек под лупой среди белых 3D-человечков; иллюстрация 3207143, иллюстратор Andres Rodriguez. Фотобанк Лори - Пр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Прямоугольник 1"/>
          <p:cNvSpPr>
            <a:spLocks noChangeArrowheads="1"/>
          </p:cNvSpPr>
          <p:nvPr/>
        </p:nvSpPr>
        <p:spPr bwMode="auto">
          <a:xfrm>
            <a:off x="228600" y="2209800"/>
            <a:ext cx="8610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 i="1">
                <a:latin typeface="Georgia" pitchFamily="18" charset="0"/>
              </a:rPr>
              <a:t>Праця</a:t>
            </a:r>
            <a:r>
              <a:rPr lang="uk-UA" sz="3600">
                <a:latin typeface="Georgia" pitchFamily="18" charset="0"/>
              </a:rPr>
              <a:t> – це ресурс невід</a:t>
            </a:r>
            <a:r>
              <a:rPr lang="en-US" sz="3600">
                <a:latin typeface="Georgia" pitchFamily="18" charset="0"/>
              </a:rPr>
              <a:t>`</a:t>
            </a:r>
            <a:r>
              <a:rPr lang="uk-UA" sz="3600">
                <a:latin typeface="Georgia" pitchFamily="18" charset="0"/>
              </a:rPr>
              <a:t>ємний від людини яка наділена специфічними особливостями: соціальними, психофізіологічними, культурними, релігійними та іншими.</a:t>
            </a:r>
            <a:endParaRPr lang="ru-RU" sz="360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uk-UA" sz="3200" smtClean="0"/>
              <a:t>Що називають ринком праці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000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uk-UA" sz="27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700" b="1" smtClean="0">
                <a:solidFill>
                  <a:srgbClr val="BC2D10"/>
                </a:solidFill>
              </a:rPr>
              <a:t>Ринок праці</a:t>
            </a:r>
            <a:r>
              <a:rPr lang="uk-UA" sz="2700" smtClean="0"/>
              <a:t> (labor market) </a:t>
            </a:r>
          </a:p>
          <a:p>
            <a:pPr>
              <a:lnSpc>
                <a:spcPct val="80000"/>
              </a:lnSpc>
            </a:pPr>
            <a:r>
              <a:rPr lang="uk-UA" sz="2700" smtClean="0"/>
              <a:t>сукупність економічних та юридичних відносин, які виникають у процесі купівлі та продажу трудових послуг працівників</a:t>
            </a:r>
          </a:p>
          <a:p>
            <a:pPr>
              <a:lnSpc>
                <a:spcPct val="80000"/>
              </a:lnSpc>
            </a:pPr>
            <a:r>
              <a:rPr lang="uk-UA" sz="2700" smtClean="0"/>
              <a:t>на ньому формуються попит і пропозиція на трудові ресурси </a:t>
            </a:r>
            <a:endParaRPr lang="ru-RU" sz="2700" smtClean="0"/>
          </a:p>
          <a:p>
            <a:pPr>
              <a:lnSpc>
                <a:spcPct val="80000"/>
              </a:lnSpc>
            </a:pPr>
            <a:r>
              <a:rPr lang="uk-UA" sz="2700" smtClean="0"/>
              <a:t>виникнення пов’язане з існуванням вільної конкуренції та вільної праці</a:t>
            </a:r>
            <a:endParaRPr lang="ru-RU" sz="2700" smtClean="0"/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4419600" y="324485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>
                <a:latin typeface="Calibri" pitchFamily="34" charset="0"/>
              </a:rPr>
              <a:t>«</a:t>
            </a:r>
            <a:endParaRPr lang="ru-RU">
              <a:latin typeface="Calibri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576263"/>
          </a:xfrm>
        </p:spPr>
        <p:txBody>
          <a:bodyPr/>
          <a:lstStyle/>
          <a:p>
            <a:r>
              <a:rPr lang="uk-UA" sz="2800" smtClean="0"/>
              <a:t>Хто є суб'єктами ринку праці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006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800" b="1" smtClean="0">
                <a:solidFill>
                  <a:srgbClr val="BC2D10"/>
                </a:solidFill>
              </a:rPr>
              <a:t>Наймані працівники</a:t>
            </a:r>
            <a:r>
              <a:rPr lang="uk-UA" sz="2800" smtClean="0"/>
              <a:t> </a:t>
            </a:r>
          </a:p>
          <a:p>
            <a:r>
              <a:rPr lang="uk-UA" sz="2600" smtClean="0"/>
              <a:t>особи, здатні виконувати суспільно корисну роботу</a:t>
            </a:r>
          </a:p>
          <a:p>
            <a:r>
              <a:rPr lang="uk-UA" sz="2600" smtClean="0"/>
              <a:t>пропонують власну робочу силу (продають фізичні та розумові здібності, досвід і практичні навички) для виробництва економічних благ</a:t>
            </a:r>
          </a:p>
          <a:p>
            <a:r>
              <a:rPr lang="uk-UA" sz="2600" smtClean="0"/>
              <a:t>формують пропозицію праці. </a:t>
            </a:r>
            <a:endParaRPr lang="ru-RU" sz="2600" smtClean="0"/>
          </a:p>
          <a:p>
            <a:pPr>
              <a:buFont typeface="Arial" charset="0"/>
              <a:buNone/>
            </a:pPr>
            <a:r>
              <a:rPr lang="uk-UA" sz="2800" smtClean="0"/>
              <a:t> </a:t>
            </a:r>
            <a:r>
              <a:rPr lang="uk-UA" sz="2800" b="1" smtClean="0">
                <a:solidFill>
                  <a:srgbClr val="BC2D10"/>
                </a:solidFill>
              </a:rPr>
              <a:t>Роботодавці </a:t>
            </a:r>
          </a:p>
          <a:p>
            <a:r>
              <a:rPr lang="uk-UA" sz="2600" smtClean="0"/>
              <a:t>покупці людських ресурсів на ринку праці (винаймають робочу силу)</a:t>
            </a:r>
            <a:endParaRPr lang="ru-RU" sz="2600" smtClean="0"/>
          </a:p>
          <a:p>
            <a:r>
              <a:rPr lang="uk-UA" sz="2600" smtClean="0"/>
              <a:t>мають потребу й використовують найману працю</a:t>
            </a:r>
          </a:p>
          <a:p>
            <a:r>
              <a:rPr lang="uk-UA" sz="2600" smtClean="0"/>
              <a:t>підприємства, громадські організації, державні установи, окремі особи тощо</a:t>
            </a:r>
            <a:endParaRPr lang="ru-RU" sz="26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2800" smtClean="0"/>
              <a:t>Що відбувається на ринку праці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600" b="1" smtClean="0">
                <a:solidFill>
                  <a:srgbClr val="BC2D10"/>
                </a:solidFill>
              </a:rPr>
              <a:t>Пропозиція праці</a:t>
            </a:r>
            <a:r>
              <a:rPr lang="uk-UA" sz="2600" smtClean="0"/>
              <a:t> – сукупність економічно активного населення, яке пропонує свою працю на ринку праці </a:t>
            </a:r>
          </a:p>
          <a:p>
            <a:pPr>
              <a:lnSpc>
                <a:spcPct val="80000"/>
              </a:lnSpc>
            </a:pPr>
            <a:r>
              <a:rPr lang="uk-UA" sz="2600" smtClean="0"/>
              <a:t>Продавати свою працю може лише </a:t>
            </a:r>
            <a:r>
              <a:rPr lang="uk-UA" sz="2600" i="1" smtClean="0"/>
              <a:t>економічно активне населення</a:t>
            </a:r>
            <a:endParaRPr lang="ru-RU" sz="2600" i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z="2600" smtClean="0"/>
              <a:t>На формування пропозиції робочої сили впливають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600" smtClean="0"/>
              <a:t>демографічні чинники  (склад населення, переважання в ньому різних вікових груп)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600" smtClean="0"/>
              <a:t>система підготовки й перепідготовки кадрів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uk-UA" sz="2600" smtClean="0"/>
              <a:t>доступ до професійно-технічної та вищої освіти, до освіти впродовж життя</a:t>
            </a:r>
          </a:p>
          <a:p>
            <a:pPr>
              <a:lnSpc>
                <a:spcPct val="80000"/>
              </a:lnSpc>
            </a:pPr>
            <a:r>
              <a:rPr lang="uk-UA" sz="2600" b="1" smtClean="0">
                <a:solidFill>
                  <a:srgbClr val="BC2D10"/>
                </a:solidFill>
              </a:rPr>
              <a:t>Попит на працю</a:t>
            </a:r>
            <a:r>
              <a:rPr lang="uk-UA" sz="2600" smtClean="0"/>
              <a:t> – платоспроможна потреба роботодавців у трудових ресурсах організації для здійснення виробництва </a:t>
            </a:r>
            <a:endParaRPr lang="ru-RU" sz="2600" smtClean="0"/>
          </a:p>
          <a:p>
            <a:pPr>
              <a:lnSpc>
                <a:spcPct val="80000"/>
              </a:lnSpc>
            </a:pPr>
            <a:endParaRPr lang="ru-RU" sz="2800" smtClean="0"/>
          </a:p>
          <a:p>
            <a:pPr>
              <a:lnSpc>
                <a:spcPct val="80000"/>
              </a:lnSpc>
            </a:pPr>
            <a:endParaRPr lang="ru-RU" sz="30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uk-UA" sz="2800" smtClean="0"/>
              <a:t>Як працевлаштуватися</a:t>
            </a:r>
            <a:endParaRPr lang="ru-RU" sz="2800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250825" y="908050"/>
            <a:ext cx="8435975" cy="52181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800" smtClean="0"/>
              <a:t>На ринку робочої сили:</a:t>
            </a:r>
          </a:p>
          <a:p>
            <a:pPr>
              <a:buFont typeface="Wingdings" pitchFamily="2" charset="2"/>
              <a:buChar char="ü"/>
            </a:pPr>
            <a:r>
              <a:rPr lang="uk-UA" sz="2800" smtClean="0"/>
              <a:t> відбувається працевлаштування </a:t>
            </a:r>
          </a:p>
          <a:p>
            <a:pPr>
              <a:buFont typeface="Wingdings" pitchFamily="2" charset="2"/>
              <a:buChar char="ü"/>
            </a:pPr>
            <a:r>
              <a:rPr lang="uk-UA" sz="2800" smtClean="0"/>
              <a:t>забезпечує ефективне використання трудових ресурсів </a:t>
            </a:r>
          </a:p>
          <a:p>
            <a:pPr>
              <a:buFont typeface="Wingdings" pitchFamily="2" charset="2"/>
              <a:buChar char="ü"/>
            </a:pPr>
            <a:endParaRPr lang="uk-UA" sz="2800" smtClean="0"/>
          </a:p>
          <a:p>
            <a:endParaRPr lang="ru-RU" sz="2800" smtClean="0"/>
          </a:p>
          <a:p>
            <a:endParaRPr lang="ru-RU" sz="28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792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>
                <a:latin typeface="+mn-lt"/>
                <a:ea typeface="+mn-ea"/>
                <a:cs typeface="+mn-cs"/>
              </a:rPr>
              <a:t>Що таке професія, спеціальність, спеціалізація, кваліфікація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4721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000" b="1" smtClean="0">
                <a:solidFill>
                  <a:srgbClr val="BC2D10"/>
                </a:solidFill>
              </a:rPr>
              <a:t>Професія</a:t>
            </a:r>
            <a:r>
              <a:rPr lang="uk-UA" sz="2000" smtClean="0"/>
              <a:t> – певний вид трудової діяльності, що потребує спеціальних теоретичних знань і практичних навичок, отриманих у процесі спеціальної підготовки (у «Міжнародному класифікаторі професій» описано 9333 професії)</a:t>
            </a:r>
            <a:endParaRPr lang="ru-RU" sz="20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uk-UA" sz="2000" smtClean="0"/>
              <a:t>	У межах певної професії виокремлюють спеціальність та спеціалізацію</a:t>
            </a:r>
            <a:endParaRPr lang="ru-RU" sz="2000" smtClean="0"/>
          </a:p>
          <a:p>
            <a:pPr>
              <a:lnSpc>
                <a:spcPct val="90000"/>
              </a:lnSpc>
            </a:pPr>
            <a:r>
              <a:rPr lang="uk-UA" sz="2000" b="1" smtClean="0">
                <a:solidFill>
                  <a:srgbClr val="BC2D10"/>
                </a:solidFill>
              </a:rPr>
              <a:t>Спеціальність</a:t>
            </a:r>
            <a:r>
              <a:rPr lang="uk-UA" sz="2000" smtClean="0"/>
              <a:t> (фах) – певний вид роботи в рамках однієї професії Приклад: професія лікаря має одну з таких спеціальностей: хірург, терапевт, невропатолог </a:t>
            </a:r>
            <a:endParaRPr lang="ru-RU" sz="2000" smtClean="0"/>
          </a:p>
          <a:p>
            <a:pPr>
              <a:lnSpc>
                <a:spcPct val="90000"/>
              </a:lnSpc>
            </a:pPr>
            <a:r>
              <a:rPr lang="uk-UA" sz="2000" b="1" smtClean="0">
                <a:solidFill>
                  <a:srgbClr val="BC2D10"/>
                </a:solidFill>
              </a:rPr>
              <a:t>Спеціалізація</a:t>
            </a:r>
            <a:r>
              <a:rPr lang="uk-UA" sz="2000" smtClean="0"/>
              <a:t> – вузько диференційована галузь трудових функцій, яка передбачає наявність знань, умінь та навичок для здійснення професійної діяльності у межах зазначеної спеціальності                                                      Приклад спеціалізації спеціальності хірурга: нейрохірург, кардіохірург, хірург-стоматолог</a:t>
            </a:r>
            <a:endParaRPr lang="ru-RU" sz="2000" smtClean="0"/>
          </a:p>
          <a:p>
            <a:pPr>
              <a:lnSpc>
                <a:spcPct val="90000"/>
              </a:lnSpc>
            </a:pPr>
            <a:r>
              <a:rPr lang="uk-UA" sz="2000" b="1" smtClean="0">
                <a:solidFill>
                  <a:srgbClr val="BC2D10"/>
                </a:solidFill>
              </a:rPr>
              <a:t>Кваліфікація</a:t>
            </a:r>
            <a:r>
              <a:rPr lang="uk-UA" sz="2000" smtClean="0"/>
              <a:t> – рівень професійної придатності працівника виконувати доручені йому професійні функції та завдання                                               Приклад: інженер-радіолог, економіст, токар, секретар-стенографіст            (у дипломі (посвідченні, сертифікаті) визначають через назву професії</a:t>
            </a:r>
            <a:endParaRPr lang="ru-RU" sz="20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2773" name="Picture 5" descr="img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endParaRPr lang="en-US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737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ru-RU" sz="2600" smtClean="0"/>
          </a:p>
          <a:p>
            <a:pPr>
              <a:lnSpc>
                <a:spcPct val="90000"/>
              </a:lnSpc>
            </a:pPr>
            <a:r>
              <a:rPr lang="uk-UA" sz="2600" b="1" i="1" smtClean="0">
                <a:solidFill>
                  <a:srgbClr val="BC2D10"/>
                </a:solidFill>
              </a:rPr>
              <a:t>Заробітна плата</a:t>
            </a:r>
            <a:r>
              <a:rPr lang="uk-UA" sz="2600" smtClean="0"/>
              <a:t> – це винагорода, обчислена, як правило, у грошовому виразі, яку за трудовим договором роботодавець виплачує працівникові за виконану ним роботу. Розмір заробітної плати залежить від складності та умов виконуваної роботи, професійно-ділових якостей працівника, результатів його праці та господарської діяльності підприємства. </a:t>
            </a:r>
          </a:p>
          <a:p>
            <a:pPr algn="r">
              <a:lnSpc>
                <a:spcPct val="90000"/>
              </a:lnSpc>
              <a:buFont typeface="Arial" charset="0"/>
              <a:buNone/>
            </a:pPr>
            <a:r>
              <a:rPr lang="uk-UA" sz="1600" smtClean="0"/>
              <a:t>(Стаття 1 Закону України «Про оплату праці»)</a:t>
            </a:r>
          </a:p>
          <a:p>
            <a:pPr>
              <a:lnSpc>
                <a:spcPct val="90000"/>
              </a:lnSpc>
            </a:pPr>
            <a:r>
              <a:rPr lang="uk-UA" sz="2600" smtClean="0"/>
              <a:t>На конкурентному ринку праці заробітна плата визначається попитом і пропозицією робочої сили</a:t>
            </a:r>
          </a:p>
          <a:p>
            <a:pPr>
              <a:lnSpc>
                <a:spcPct val="90000"/>
              </a:lnSpc>
            </a:pPr>
            <a:r>
              <a:rPr lang="uk-UA" sz="2600" smtClean="0"/>
              <a:t>Держава встановлює й гарантує найманим працівникам </a:t>
            </a:r>
            <a:r>
              <a:rPr lang="uk-UA" sz="2600" i="1" smtClean="0"/>
              <a:t>мінімальний рівень </a:t>
            </a:r>
            <a:r>
              <a:rPr lang="uk-UA" sz="2600" smtClean="0"/>
              <a:t>заробітної плати </a:t>
            </a:r>
            <a:endParaRPr lang="ru-RU" sz="2600" smtClean="0"/>
          </a:p>
          <a:p>
            <a:pPr>
              <a:lnSpc>
                <a:spcPct val="90000"/>
              </a:lnSpc>
            </a:pPr>
            <a:endParaRPr lang="ru-RU" sz="260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Громадянська освіта, 10 клас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591</Words>
  <Application>Microsoft Office PowerPoint</Application>
  <PresentationFormat>Экран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Calibri</vt:lpstr>
      <vt:lpstr>Arial</vt:lpstr>
      <vt:lpstr>Georgia</vt:lpstr>
      <vt:lpstr>Wingdings</vt:lpstr>
      <vt:lpstr>Тема Office</vt:lpstr>
      <vt:lpstr>  Що таке РИНОК ПРАЦІ</vt:lpstr>
      <vt:lpstr>Слайд 2</vt:lpstr>
      <vt:lpstr>Що називають ринком праці</vt:lpstr>
      <vt:lpstr>Хто є суб'єктами ринку праці</vt:lpstr>
      <vt:lpstr>Що відбувається на ринку праці</vt:lpstr>
      <vt:lpstr>Як працевлаштуватися</vt:lpstr>
      <vt:lpstr> Що таке професія, спеціальність, спеціалізація, кваліфікація </vt:lpstr>
      <vt:lpstr>Слайд 8</vt:lpstr>
      <vt:lpstr>Слайд 9</vt:lpstr>
      <vt:lpstr>Слайд 10</vt:lpstr>
      <vt:lpstr>Слайд 11</vt:lpstr>
      <vt:lpstr>Слайд 12</vt:lpstr>
      <vt:lpstr>Форми заробітної плати</vt:lpstr>
      <vt:lpstr>Яким є склад населення щодо праці</vt:lpstr>
      <vt:lpstr>У чому причини безробіття</vt:lpstr>
      <vt:lpstr>Якими є наслідки безробіття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Що регулює адміністративне право</dc:title>
  <dc:creator>Boss</dc:creator>
  <cp:lastModifiedBy>Сергей</cp:lastModifiedBy>
  <cp:revision>24</cp:revision>
  <dcterms:created xsi:type="dcterms:W3CDTF">2020-03-20T08:42:06Z</dcterms:created>
  <dcterms:modified xsi:type="dcterms:W3CDTF">2020-05-05T10:13:50Z</dcterms:modified>
</cp:coreProperties>
</file>