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68" r:id="rId3"/>
    <p:sldId id="269" r:id="rId4"/>
    <p:sldId id="257" r:id="rId5"/>
    <p:sldId id="258" r:id="rId6"/>
    <p:sldId id="263" r:id="rId7"/>
    <p:sldId id="270" r:id="rId8"/>
    <p:sldId id="259" r:id="rId9"/>
    <p:sldId id="271" r:id="rId10"/>
    <p:sldId id="261" r:id="rId11"/>
    <p:sldId id="272" r:id="rId12"/>
    <p:sldId id="273" r:id="rId13"/>
    <p:sldId id="260" r:id="rId14"/>
    <p:sldId id="264" r:id="rId15"/>
    <p:sldId id="274" r:id="rId16"/>
    <p:sldId id="275" r:id="rId17"/>
    <p:sldId id="276" r:id="rId18"/>
    <p:sldId id="265" r:id="rId19"/>
    <p:sldId id="266" r:id="rId20"/>
    <p:sldId id="267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660"/>
  </p:normalViewPr>
  <p:slideViewPr>
    <p:cSldViewPr>
      <p:cViewPr varScale="1">
        <p:scale>
          <a:sx n="101" d="100"/>
          <a:sy n="101" d="100"/>
        </p:scale>
        <p:origin x="-1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55A53D-A026-4E1E-B245-B5FF58AA84DF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F0D2804-3AB5-4E97-8F25-9E40697EAC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135E1C-5327-4AE3-96F5-25A5737C2524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42D15-7404-4409-A669-399A40C3F210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002AE-2E00-4588-BAA0-C649ECAFBF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BD2B5-9B2D-448D-A318-0C3CE5EA8178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F794B-AB4B-42D7-B1FC-192E764B96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D5E3F-97AD-4528-85C3-99A5E853DC0E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36035-4CF6-4202-BCB5-7E0CD92A43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65896-A494-48FC-9C62-08C6CEE3F5A8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302B2-8E4D-4801-951E-1E2E13F999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78486-81E3-4943-84BD-631FC43122CD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EBAE7-8206-4D7B-A1C5-E4A29E938A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6824B-3B43-4A3A-92A6-64ABE6666E41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4FC98-816A-467E-9599-CCB717411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D5FA6-770F-45DB-BEFB-F308173F13D9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F742C-22D3-4ADF-93B2-46F99DEADC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115FB-B676-4905-A998-9411B305BF9D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6D8A6-5EE0-435D-9571-BBA0EE3891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DA2C9-59BA-43F5-9BE3-4C7895E6AA12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22F38-8FF3-4E47-AA19-20A849DA65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D4978-862A-4991-B38E-A076BB7B67C0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1D858-D93A-4DA4-9835-630A0626B1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F2C98-6171-4032-BFC2-40F30A24F292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DCCCC-B77D-450D-9BEB-C7FF24FB27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4F77E1-E2FD-4BAE-8F2A-92EAAF04D44D}" type="datetimeFigureOut">
              <a:rPr lang="ru-RU"/>
              <a:pPr>
                <a:defRPr/>
              </a:pPr>
              <a:t>26.04.2020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EC5E98-1742-4348-B76B-45BEB37B35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/>
              <a:t>Події  революції </a:t>
            </a:r>
            <a:br>
              <a:rPr lang="uk-UA" dirty="0" smtClean="0"/>
            </a:br>
            <a:r>
              <a:rPr lang="uk-UA" dirty="0" smtClean="0"/>
              <a:t>1905-1907 рр.</a:t>
            </a:r>
            <a:endParaRPr lang="ru-RU" dirty="0"/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Апогей революційних виступів літа і осені  став політ. страйк</a:t>
            </a:r>
            <a:endParaRPr lang="ru-RU" dirty="0"/>
          </a:p>
        </p:txBody>
      </p:sp>
      <p:sp>
        <p:nvSpPr>
          <p:cNvPr id="19458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8258175" cy="4433888"/>
          </a:xfrm>
        </p:spPr>
        <p:txBody>
          <a:bodyPr/>
          <a:lstStyle/>
          <a:p>
            <a:pPr eaLnBrk="1" hangingPunct="1"/>
            <a:r>
              <a:rPr lang="uk-UA" smtClean="0"/>
              <a:t>20 (7) жовтня 1905 року</a:t>
            </a:r>
          </a:p>
          <a:p>
            <a:pPr eaLnBrk="1" hangingPunct="1"/>
            <a:r>
              <a:rPr lang="uk-UA" smtClean="0"/>
              <a:t>Ініціатори- залізничники Москви.</a:t>
            </a:r>
          </a:p>
          <a:p>
            <a:pPr eaLnBrk="1" hangingPunct="1"/>
            <a:r>
              <a:rPr lang="uk-UA" smtClean="0"/>
              <a:t>За кілька днів страйк став всеросійським (2 млн. осіб). В Україні страйкувало – 120 тис. </a:t>
            </a:r>
          </a:p>
          <a:p>
            <a:pPr eaLnBrk="1" hangingPunct="1"/>
            <a:endParaRPr lang="ru-RU" smtClean="0"/>
          </a:p>
        </p:txBody>
      </p:sp>
      <p:sp>
        <p:nvSpPr>
          <p:cNvPr id="19459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"/>
          <p:cNvSpPr>
            <a:spLocks noGrp="1"/>
          </p:cNvSpPr>
          <p:nvPr>
            <p:ph type="body" sz="half" idx="4294967295"/>
          </p:nvPr>
        </p:nvSpPr>
        <p:spPr>
          <a:xfrm>
            <a:off x="457200" y="1935163"/>
            <a:ext cx="8229600" cy="2124075"/>
          </a:xfrm>
        </p:spPr>
        <p:txBody>
          <a:bodyPr/>
          <a:lstStyle/>
          <a:p>
            <a:pPr marL="228600" indent="-228600" eaLnBrk="1" hangingPunct="1"/>
            <a:endParaRPr lang="en-US" sz="2200" smtClean="0"/>
          </a:p>
        </p:txBody>
      </p:sp>
      <p:sp>
        <p:nvSpPr>
          <p:cNvPr id="34819" name="Rectangle 5"/>
          <p:cNvSpPr>
            <a:spLocks noGrp="1"/>
          </p:cNvSpPr>
          <p:nvPr>
            <p:ph sz="half" idx="4294967295"/>
          </p:nvPr>
        </p:nvSpPr>
        <p:spPr>
          <a:xfrm>
            <a:off x="457200" y="4413250"/>
            <a:ext cx="8229600" cy="1911350"/>
          </a:xfrm>
        </p:spPr>
        <p:txBody>
          <a:bodyPr/>
          <a:lstStyle/>
          <a:p>
            <a:pPr marL="228600" indent="-228600"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Більшовики й меншовики по-різному ставилися до рад. Меншовики вважали ради тимчасовими органами керівництва страйковою боротьбою. Більшовики ж сприйняли їх як органи революційної диктатури й, відповідно, прагнули створювати ради всіх рівнів — від районних до загальнодержавних. </a:t>
            </a:r>
          </a:p>
          <a:p>
            <a:pPr marL="228600" indent="-228600"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 Згодом до робітничих виступів приєдналося селянство. </a:t>
            </a:r>
          </a:p>
        </p:txBody>
      </p:sp>
      <p:pic>
        <p:nvPicPr>
          <p:cNvPr id="34820" name="Picture 8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6413" y="195263"/>
            <a:ext cx="8096250" cy="365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Grp="1"/>
          </p:cNvSpPr>
          <p:nvPr>
            <p:ph type="title" idx="4294967295"/>
          </p:nvPr>
        </p:nvSpPr>
        <p:spPr/>
        <p:txBody>
          <a:bodyPr lIns="91440" rIns="91440" bIns="45720" anchor="ctr"/>
          <a:lstStyle/>
          <a:p>
            <a:pPr eaLnBrk="1" hangingPunct="1"/>
            <a:r>
              <a:rPr lang="ru-RU" sz="4600" smtClean="0">
                <a:latin typeface="Times New Roman" pitchFamily="18" charset="0"/>
                <a:cs typeface="Times New Roman" pitchFamily="18" charset="0"/>
              </a:rPr>
              <a:t>події жовтня 1905 р</a:t>
            </a:r>
          </a:p>
        </p:txBody>
      </p:sp>
      <p:sp>
        <p:nvSpPr>
          <p:cNvPr id="35843" name="Rectangle 5"/>
          <p:cNvSpPr>
            <a:spLocks noGrp="1"/>
          </p:cNvSpPr>
          <p:nvPr>
            <p:ph sz="half" idx="4294967295"/>
          </p:nvPr>
        </p:nvSpPr>
        <p:spPr>
          <a:xfrm>
            <a:off x="457200" y="1935163"/>
            <a:ext cx="3795713" cy="4389437"/>
          </a:xfrm>
        </p:spPr>
        <p:txBody>
          <a:bodyPr/>
          <a:lstStyle/>
          <a:p>
            <a:pPr marL="228600" indent="-228600" algn="ctr" eaLnBrk="1" hangingPunct="1">
              <a:buFont typeface="Wingdings 2" pitchFamily="18" charset="2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На початку місяця розпочався всеросійський політичний страйк, у якому взяли участь 2 млн осіб. Прагнучи придушити його, уряд 14 жовтня запровадив воєнний стан у багатьох містах. Університети було закрито. Фабрики й заводи взяли під свій контроль поліція та війська. Однак страйк поширювався. </a:t>
            </a:r>
          </a:p>
        </p:txBody>
      </p:sp>
      <p:pic>
        <p:nvPicPr>
          <p:cNvPr id="35844" name="Picture 8" descr="Ð ÐµÐ·ÑÐ»ÑÑÐ°Ñ Ð¿Ð¾ÑÑÐºÑ Ð·Ð¾Ð±ÑÐ°Ð¶ÐµÐ½Ñ Ð·Ð° Ð·Ð°Ð¿Ð¸ÑÐ¾Ð¼ &quot;ÑÐ°Ð´Ð¸ ÑÐ¾Ð±ÑÑÐ½Ð¸ÑÐ¸Ñ Ð´ÐµÐ¿ÑÑÐ°ÑÑÐ² 1905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73575" y="1620838"/>
            <a:ext cx="440055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5" name="Rectangle 9"/>
          <p:cNvSpPr>
            <a:spLocks noChangeArrowheads="1"/>
          </p:cNvSpPr>
          <p:nvPr/>
        </p:nvSpPr>
        <p:spPr bwMode="auto">
          <a:xfrm>
            <a:off x="4597400" y="5153025"/>
            <a:ext cx="39878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400" i="1"/>
              <a:t>Мітинг під час Всеросійського жовтневого страйку в м.Харк</a:t>
            </a:r>
            <a:r>
              <a:rPr lang="uk-UA" sz="1400" i="1"/>
              <a:t>ів </a:t>
            </a:r>
            <a:r>
              <a:rPr lang="en-US" sz="1400" i="1"/>
              <a:t>1905 р.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8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FF0000"/>
                </a:solidFill>
              </a:rPr>
              <a:t>Події в Наддніпрянській Україні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0482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071563"/>
            <a:ext cx="4038600" cy="52832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uk-UA" b="1" smtClean="0">
                <a:solidFill>
                  <a:srgbClr val="C00000"/>
                </a:solidFill>
              </a:rPr>
              <a:t>25 (12) січня </a:t>
            </a:r>
            <a:r>
              <a:rPr lang="uk-UA" smtClean="0"/>
              <a:t>– страйк на двох найбільших заводах Києва: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uk-UA" i="1" u="sng" smtClean="0"/>
              <a:t>Південноросійському машинобудівному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uk-UA" i="1" u="sng" smtClean="0"/>
              <a:t> заводі Гретера І Криваненка</a:t>
            </a:r>
            <a:endParaRPr lang="ru-RU" i="1" u="sng" smtClean="0"/>
          </a:p>
        </p:txBody>
      </p:sp>
      <p:sp>
        <p:nvSpPr>
          <p:cNvPr id="6" name="Стрелка вниз 5"/>
          <p:cNvSpPr/>
          <p:nvPr/>
        </p:nvSpPr>
        <p:spPr>
          <a:xfrm>
            <a:off x="1571625" y="4143375"/>
            <a:ext cx="214313" cy="642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857250" y="4500563"/>
            <a:ext cx="214313" cy="6429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2643188" y="4714875"/>
            <a:ext cx="214312" cy="642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3571875" y="4143375"/>
            <a:ext cx="214313" cy="642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42875" y="5500688"/>
            <a:ext cx="1714500" cy="50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Катеринослав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214438" y="4857750"/>
            <a:ext cx="1071562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Одеса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143125" y="5429250"/>
            <a:ext cx="1071563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 err="1"/>
              <a:t>Харков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071813" y="4857750"/>
            <a:ext cx="1357312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Миколаїв</a:t>
            </a:r>
            <a:endParaRPr lang="ru-RU" dirty="0"/>
          </a:p>
        </p:txBody>
      </p:sp>
      <p:pic>
        <p:nvPicPr>
          <p:cNvPr id="20491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03800" y="981075"/>
            <a:ext cx="3535363" cy="26527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305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88" y="3071813"/>
            <a:ext cx="828675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/>
              <a:t>Чорносотенці – члени </a:t>
            </a:r>
            <a:r>
              <a:rPr lang="uk-UA" sz="2800" dirty="0" err="1"/>
              <a:t>крайньо</a:t>
            </a:r>
            <a:r>
              <a:rPr lang="uk-UA" sz="2800" dirty="0"/>
              <a:t> правих організацій, які виступали під гаслами монархізму, великодержавного шовінізму та антисемітизму. 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500" y="642938"/>
            <a:ext cx="7786688" cy="21431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002060"/>
                </a:solidFill>
              </a:rPr>
              <a:t>	На підтримку царської влади створили Союз російського народу, </a:t>
            </a:r>
            <a:r>
              <a:rPr lang="uk-UA" dirty="0" err="1">
                <a:solidFill>
                  <a:srgbClr val="002060"/>
                </a:solidFill>
              </a:rPr>
              <a:t>Рорсійську</a:t>
            </a:r>
            <a:r>
              <a:rPr lang="uk-UA" dirty="0">
                <a:solidFill>
                  <a:srgbClr val="002060"/>
                </a:solidFill>
              </a:rPr>
              <a:t> монархічну партію…, що формували </a:t>
            </a:r>
            <a:r>
              <a:rPr lang="uk-UA" dirty="0" err="1">
                <a:solidFill>
                  <a:srgbClr val="002060"/>
                </a:solidFill>
              </a:rPr>
              <a:t>“чорні</a:t>
            </a: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err="1">
                <a:solidFill>
                  <a:srgbClr val="002060"/>
                </a:solidFill>
              </a:rPr>
              <a:t>сотні”</a:t>
            </a:r>
            <a:r>
              <a:rPr lang="uk-UA" dirty="0">
                <a:solidFill>
                  <a:srgbClr val="002060"/>
                </a:solidFill>
              </a:rPr>
              <a:t> для фізичної розправи з учасниками революції та </a:t>
            </a:r>
            <a:r>
              <a:rPr lang="uk-UA" dirty="0" err="1">
                <a:solidFill>
                  <a:srgbClr val="002060"/>
                </a:solidFill>
              </a:rPr>
              <a:t>“інородцями”є</a:t>
            </a:r>
            <a:endParaRPr lang="uk-UA" dirty="0">
              <a:solidFill>
                <a:srgbClr val="00206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002060"/>
                </a:solidFill>
              </a:rPr>
              <a:t>	Чорносотенці звинуватили євреїв у заворушеннях у державі й розпочали проти них погроми.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/>
          </p:cNvSpPr>
          <p:nvPr>
            <p:ph type="title" idx="4294967295"/>
          </p:nvPr>
        </p:nvSpPr>
        <p:spPr/>
        <p:txBody>
          <a:bodyPr lIns="91440" rIns="91440" bIns="45720" anchor="ctr"/>
          <a:lstStyle/>
          <a:p>
            <a:pPr algn="ctr" eaLnBrk="1" hangingPunct="1"/>
            <a:r>
              <a:rPr lang="uk-UA" sz="4200" b="1" i="1" smtClean="0">
                <a:solidFill>
                  <a:srgbClr val="660066"/>
                </a:solidFill>
              </a:rPr>
              <a:t>Маніфест від 17 жовтня 1905 р, "Про вдосконалення державного порядку..."</a:t>
            </a:r>
            <a:endParaRPr lang="ru-RU" sz="4200" b="1" i="1" smtClean="0">
              <a:solidFill>
                <a:srgbClr val="660066"/>
              </a:solidFill>
            </a:endParaRPr>
          </a:p>
        </p:txBody>
      </p:sp>
      <p:sp>
        <p:nvSpPr>
          <p:cNvPr id="36867" name="Rectangle 5"/>
          <p:cNvSpPr>
            <a:spLocks noGrp="1"/>
          </p:cNvSpPr>
          <p:nvPr>
            <p:ph sz="half" idx="4294967295"/>
          </p:nvPr>
        </p:nvSpPr>
        <p:spPr>
          <a:xfrm>
            <a:off x="457200" y="1935163"/>
            <a:ext cx="4033838" cy="4389437"/>
          </a:xfrm>
        </p:spPr>
        <p:txBody>
          <a:bodyPr/>
          <a:lstStyle/>
          <a:p>
            <a:pPr marL="228600" indent="-228600" eaLnBrk="1" hangingPunct="1"/>
            <a:endParaRPr lang="en-US" sz="2200" smtClean="0"/>
          </a:p>
        </p:txBody>
      </p:sp>
      <p:sp>
        <p:nvSpPr>
          <p:cNvPr id="36868" name="Rectangle 6"/>
          <p:cNvSpPr>
            <a:spLocks noGrp="1"/>
          </p:cNvSpPr>
          <p:nvPr>
            <p:ph sz="half" idx="4294967295"/>
          </p:nvPr>
        </p:nvSpPr>
        <p:spPr>
          <a:xfrm>
            <a:off x="4651375" y="1935163"/>
            <a:ext cx="4035425" cy="4389437"/>
          </a:xfrm>
        </p:spPr>
        <p:txBody>
          <a:bodyPr/>
          <a:lstStyle/>
          <a:p>
            <a:pPr marL="228600" indent="-228600" algn="ctr" eaLnBrk="1" hangingPunct="1">
              <a:buFont typeface="Wingdings 2" pitchFamily="18" charset="2"/>
              <a:buNone/>
            </a:pPr>
            <a:r>
              <a:rPr lang="ru-RU" sz="2000" b="1" u="sng" smtClean="0">
                <a:latin typeface="Times New Roman" pitchFamily="18" charset="0"/>
                <a:cs typeface="Times New Roman" pitchFamily="18" charset="0"/>
              </a:rPr>
              <a:t>17 жовтня 1905 р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28600" indent="-228600" algn="ctr" eaLnBrk="1" hangingPunct="1">
              <a:buFont typeface="Wingdings 2" pitchFamily="18" charset="2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Микола II підписав Маніфест, який дарував народу громадянські свободи — недоторканність особи, свободу совісті, друку, зборів, союзів. Проголошувалося скликання Державної думи (парламенту). </a:t>
            </a:r>
          </a:p>
          <a:p>
            <a:pPr marL="228600" indent="-228600" algn="ctr" eaLnBrk="1" hangingPunct="1">
              <a:buFont typeface="Wingdings 2" pitchFamily="18" charset="2"/>
              <a:buNone/>
            </a:pPr>
            <a:endParaRPr lang="ru-RU" sz="2200" smtClean="0"/>
          </a:p>
        </p:txBody>
      </p:sp>
      <p:pic>
        <p:nvPicPr>
          <p:cNvPr id="36869" name="Picture 8" descr="image3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6863" y="1450975"/>
            <a:ext cx="4287837" cy="503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0" name="Picture 10" descr="300px-Repin_17Octob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3625" y="4386263"/>
            <a:ext cx="3716338" cy="206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115888"/>
            <a:ext cx="8229600" cy="1143000"/>
          </a:xfrm>
        </p:spPr>
        <p:txBody>
          <a:bodyPr lIns="91440" rIns="91440" bIns="45720" anchor="ctr"/>
          <a:lstStyle/>
          <a:p>
            <a:pPr algn="ctr" eaLnBrk="1" hangingPunct="1"/>
            <a:r>
              <a:rPr lang="uk-UA" b="1" i="1" smtClean="0">
                <a:solidFill>
                  <a:srgbClr val="660066"/>
                </a:solidFill>
              </a:rPr>
              <a:t>Діяльність І Державної Думи</a:t>
            </a:r>
            <a:endParaRPr lang="ru-RU" b="1" i="1" smtClean="0">
              <a:solidFill>
                <a:srgbClr val="660066"/>
              </a:solidFill>
            </a:endParaRPr>
          </a:p>
        </p:txBody>
      </p:sp>
      <p:sp>
        <p:nvSpPr>
          <p:cNvPr id="37891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935163"/>
            <a:ext cx="4033838" cy="4389437"/>
          </a:xfrm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I Державна дума зібралась у квітні 1906 р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. Більшість у ній належала членам партії конституційних демократів — кадетів (партія лібералів). На другому тижні існування Думи між нею та урядом склалися напружені відносини, оскільки вона вимагала відставки уряду, а той просто бойкотував її.</a:t>
            </a:r>
          </a:p>
          <a:p>
            <a:pPr marL="228600" indent="-228600" eaLnBrk="1" hangingPunct="1">
              <a:lnSpc>
                <a:spcPct val="80000"/>
              </a:lnSpc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Коли ж Дума прийняла проект закону з аграрного питання, уряд заявив, що це питання не входить до її повноважень. </a:t>
            </a: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9 липня 1906 р. цар розпустив Думу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 та призначив нові вибори. Невдовзі було сформовано новий уряд на чолі з П. Столипіним.</a:t>
            </a:r>
          </a:p>
        </p:txBody>
      </p:sp>
      <p:sp>
        <p:nvSpPr>
          <p:cNvPr id="37892" name="Rectangle 4"/>
          <p:cNvSpPr>
            <a:spLocks noGrp="1"/>
          </p:cNvSpPr>
          <p:nvPr>
            <p:ph type="body" sz="half" idx="4294967295"/>
          </p:nvPr>
        </p:nvSpPr>
        <p:spPr>
          <a:xfrm>
            <a:off x="4651375" y="1935163"/>
            <a:ext cx="4035425" cy="4389437"/>
          </a:xfrm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en-US" sz="1800" smtClean="0"/>
          </a:p>
        </p:txBody>
      </p:sp>
      <p:pic>
        <p:nvPicPr>
          <p:cNvPr id="37893" name="Picture 6" descr="Ð ÐµÐ·ÑÐ»ÑÑÐ°Ñ Ð¿Ð¾ÑÑÐºÑ Ð·Ð¾Ð±ÑÐ°Ð¶ÐµÐ½Ñ Ð·Ð° Ð·Ð°Ð¿Ð¸ÑÐ¾Ð¼ &quot;Ð¿Ð¾Ð²ÑÑÐ°Ð½Ð½Ñ Ð² ÐÐ¾ÑÐºÐ²Ñ ÑÐ¾Ð·Ð¿Ð¾ÑÐ°Ð»Ð¾ÑÑ 7 Ð³ÑÑÐ´Ð½Ñ 1905 Ñ.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25" y="1385888"/>
            <a:ext cx="3876675" cy="481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/>
          </p:cNvSpPr>
          <p:nvPr>
            <p:ph type="title" idx="4294967295"/>
          </p:nvPr>
        </p:nvSpPr>
        <p:spPr>
          <a:xfrm>
            <a:off x="395288" y="188913"/>
            <a:ext cx="8229600" cy="1143000"/>
          </a:xfrm>
        </p:spPr>
        <p:txBody>
          <a:bodyPr lIns="91440" rIns="91440" bIns="45720" anchor="ctr"/>
          <a:lstStyle/>
          <a:p>
            <a:pPr algn="ctr" eaLnBrk="1" hangingPunct="1"/>
            <a:r>
              <a:rPr lang="ru-RU" smtClean="0">
                <a:solidFill>
                  <a:srgbClr val="660066"/>
                </a:solidFill>
              </a:rPr>
              <a:t>II Державна дума (20 лютого — 3 червня 1907 р.)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935163"/>
            <a:ext cx="4033838" cy="4389437"/>
          </a:xfrm>
        </p:spPr>
        <p:txBody>
          <a:bodyPr/>
          <a:lstStyle/>
          <a:p>
            <a:pPr marL="228600" indent="-228600"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800" smtClean="0"/>
              <a:t>виявилася ще радикальнішою, ніж перша. До її складу увійшли 100 депутатів-соціалістів. У ній розпочалася гостра дискусія із двох питань: аграрного та здійснення заходів боротьби проти революціонерів. «Непокірну» Думу знову було вирішено розпустити. Формальним приводом для цього стала сфабрикована справа проти 55 депутатів — соціал-демократів. </a:t>
            </a:r>
            <a:r>
              <a:rPr lang="ru-RU" sz="1800" b="1" smtClean="0"/>
              <a:t>3 червня 1907 р</a:t>
            </a:r>
            <a:r>
              <a:rPr lang="ru-RU" sz="1800" smtClean="0"/>
              <a:t>. їх заарештували, звинувативши в підготовці державного перевороту, та оголосили маніфест про розпуск Думи, а також про зміни у виборчому законі. Цей день вважається </a:t>
            </a:r>
            <a:r>
              <a:rPr lang="ru-RU" sz="1800" b="1" smtClean="0"/>
              <a:t>датою завершення Першої російської революції</a:t>
            </a:r>
            <a:r>
              <a:rPr lang="ru-RU" sz="1800" smtClean="0"/>
              <a:t>.</a:t>
            </a:r>
          </a:p>
          <a:p>
            <a:pPr marL="228600" indent="-228600" eaLnBrk="1" hangingPunct="1">
              <a:lnSpc>
                <a:spcPct val="80000"/>
              </a:lnSpc>
            </a:pPr>
            <a:endParaRPr lang="ru-RU" sz="1800" smtClean="0"/>
          </a:p>
        </p:txBody>
      </p:sp>
      <p:pic>
        <p:nvPicPr>
          <p:cNvPr id="38916" name="Picture 9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70400" y="1457325"/>
            <a:ext cx="448945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7143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i="1" dirty="0" smtClean="0">
                <a:solidFill>
                  <a:srgbClr val="002060"/>
                </a:solidFill>
              </a:rPr>
              <a:t>Діяльність </a:t>
            </a:r>
            <a:r>
              <a:rPr lang="uk-UA" b="1" i="1" dirty="0" err="1" smtClean="0">
                <a:solidFill>
                  <a:srgbClr val="002060"/>
                </a:solidFill>
              </a:rPr>
              <a:t>“Просвіти”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253037"/>
          </a:xfrm>
        </p:spPr>
        <p:txBody>
          <a:bodyPr/>
          <a:lstStyle/>
          <a:p>
            <a:pPr eaLnBrk="1" hangingPunct="1"/>
            <a:r>
              <a:rPr lang="uk-UA" smtClean="0"/>
              <a:t>Активізація українського руху у Російській імперії</a:t>
            </a:r>
          </a:p>
          <a:p>
            <a:pPr eaLnBrk="1" hangingPunct="1"/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571625"/>
            <a:ext cx="8715375" cy="1785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rgbClr val="C00000"/>
                </a:solidFill>
              </a:rPr>
              <a:t>Головна вимога  партій: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/>
              <a:t>відновлення  укр. держави у формі автономії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/>
              <a:t>Крім УНП- прагнула незалежності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000375"/>
            <a:ext cx="1928813" cy="10001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Ліквідація пом. землеволодінь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3125" y="2928938"/>
            <a:ext cx="1928813" cy="5715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Демократичні свободи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6250" y="3000375"/>
            <a:ext cx="2357438" cy="12858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Скасування попередніх заборон і мовно-культурних обмежень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86563" y="2500313"/>
            <a:ext cx="1928812" cy="13573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Усунення перепон на шляху </a:t>
            </a:r>
            <a:r>
              <a:rPr lang="uk-UA" dirty="0" err="1">
                <a:solidFill>
                  <a:schemeClr val="tx1"/>
                </a:solidFill>
              </a:rPr>
              <a:t>роз-ку</a:t>
            </a:r>
            <a:r>
              <a:rPr lang="uk-UA" dirty="0">
                <a:solidFill>
                  <a:schemeClr val="tx1"/>
                </a:solidFill>
              </a:rPr>
              <a:t> нац. культури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2214563" y="4357688"/>
            <a:ext cx="4357687" cy="13573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Під натиском </a:t>
            </a:r>
            <a:r>
              <a:rPr lang="uk-UA" dirty="0" err="1"/>
              <a:t>нац-возвол</a:t>
            </a:r>
            <a:r>
              <a:rPr lang="uk-UA" dirty="0"/>
              <a:t>. рухів </a:t>
            </a:r>
            <a:r>
              <a:rPr lang="uk-UA" dirty="0" err="1"/>
              <a:t>–поступки</a:t>
            </a:r>
            <a:r>
              <a:rPr lang="uk-UA" dirty="0"/>
              <a:t> царизму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5643563"/>
            <a:ext cx="9144000" cy="1214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C00000"/>
                </a:solidFill>
              </a:rPr>
              <a:t>Листопад  1905 </a:t>
            </a:r>
            <a:r>
              <a:rPr lang="uk-UA" sz="2400" dirty="0"/>
              <a:t>– закон , який дозволяв друк літератури нац. мовами, створення культурно-освітніх нац. товариств , відкриття нац. театрів.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-1000125"/>
            <a:ext cx="8229600" cy="7858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4578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857250"/>
            <a:ext cx="8362950" cy="5497513"/>
          </a:xfrm>
        </p:spPr>
        <p:txBody>
          <a:bodyPr/>
          <a:lstStyle/>
          <a:p>
            <a:pPr eaLnBrk="1" hangingPunct="1"/>
            <a:endParaRPr lang="uk-UA" sz="18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uk-UA" sz="1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Листопад 1905 р. – </a:t>
            </a: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перша укр. газета “Хлібороб”, яку видавала укр. громада  Лубен брати Шемети.</a:t>
            </a:r>
          </a:p>
          <a:p>
            <a:pPr eaLnBrk="1" hangingPunct="1"/>
            <a:r>
              <a:rPr lang="uk-UA" sz="1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Травень 1906 р. </a:t>
            </a: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– розпорядження про скасування обмежень проти укр.мови (Емський указ)</a:t>
            </a:r>
          </a:p>
          <a:p>
            <a:pPr eaLnBrk="1" hangingPunct="1"/>
            <a:r>
              <a:rPr lang="uk-UA" sz="1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1906 рік </a:t>
            </a: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– в Києві перша щоденна укр.газета”Громадська думка”, пізніше “Рада” Видавець – Є. Чикаленко. Фінансував -  Василь Симиренко.Виходила до 1914 року</a:t>
            </a:r>
            <a:endParaRPr lang="ru-RU" sz="1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9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" name="Стрелка вниз 6"/>
          <p:cNvSpPr/>
          <p:nvPr/>
        </p:nvSpPr>
        <p:spPr>
          <a:xfrm>
            <a:off x="827088" y="260350"/>
            <a:ext cx="7215187" cy="9286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/>
              <a:t>Поява укр. преси </a:t>
            </a:r>
            <a:endParaRPr lang="ru-RU" sz="2800" dirty="0"/>
          </a:p>
        </p:txBody>
      </p:sp>
      <p:sp>
        <p:nvSpPr>
          <p:cNvPr id="8" name="Стрелка вниз 7"/>
          <p:cNvSpPr/>
          <p:nvPr/>
        </p:nvSpPr>
        <p:spPr>
          <a:xfrm>
            <a:off x="2339975" y="3213100"/>
            <a:ext cx="4071938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Переслідування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627313" y="4005263"/>
            <a:ext cx="3786187" cy="221456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b="1" dirty="0">
                <a:solidFill>
                  <a:schemeClr val="tx2">
                    <a:lumMod val="50000"/>
                  </a:schemeClr>
                </a:solidFill>
              </a:rPr>
              <a:t>Переслідування </a:t>
            </a:r>
            <a:r>
              <a:rPr lang="uk-UA" b="1" dirty="0" err="1">
                <a:solidFill>
                  <a:schemeClr val="tx2">
                    <a:lumMod val="50000"/>
                  </a:schemeClr>
                </a:solidFill>
              </a:rPr>
              <a:t>ппередплатників</a:t>
            </a:r>
            <a:endParaRPr lang="uk-UA" b="1" dirty="0">
              <a:solidFill>
                <a:schemeClr val="tx2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b="1" dirty="0">
                <a:solidFill>
                  <a:schemeClr val="tx2">
                    <a:lumMod val="50000"/>
                  </a:schemeClr>
                </a:solidFill>
              </a:rPr>
              <a:t>Заборона передплачувати вчителям </a:t>
            </a:r>
            <a:r>
              <a:rPr lang="uk-UA" b="1" dirty="0" err="1">
                <a:solidFill>
                  <a:schemeClr val="tx2">
                    <a:lumMod val="50000"/>
                  </a:schemeClr>
                </a:solidFill>
              </a:rPr>
              <a:t>“Або</a:t>
            </a:r>
            <a:r>
              <a:rPr lang="uk-UA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b="1" dirty="0" err="1">
                <a:solidFill>
                  <a:schemeClr val="tx2">
                    <a:lumMod val="50000"/>
                  </a:schemeClr>
                </a:solidFill>
              </a:rPr>
              <a:t>“Рада”</a:t>
            </a:r>
            <a:r>
              <a:rPr lang="uk-UA" b="1" dirty="0">
                <a:solidFill>
                  <a:schemeClr val="tx2">
                    <a:lumMod val="50000"/>
                  </a:schemeClr>
                </a:solidFill>
              </a:rPr>
              <a:t>, або посада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b="1" dirty="0">
                <a:solidFill>
                  <a:schemeClr val="tx2">
                    <a:lumMod val="50000"/>
                  </a:schemeClr>
                </a:solidFill>
              </a:rPr>
              <a:t>Звільнення, відбирали газети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 idx="4294967295"/>
          </p:nvPr>
        </p:nvSpPr>
        <p:spPr>
          <a:xfrm>
            <a:off x="539750" y="188913"/>
            <a:ext cx="8229600" cy="733425"/>
          </a:xfrm>
        </p:spPr>
        <p:txBody>
          <a:bodyPr lIns="91440" rIns="91440" bIns="45720" anchor="ctr"/>
          <a:lstStyle/>
          <a:p>
            <a:pPr algn="ctr" eaLnBrk="1" hangingPunct="1"/>
            <a:r>
              <a:rPr lang="uk-UA" b="1" i="1" smtClean="0">
                <a:solidFill>
                  <a:srgbClr val="6600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Причини революції</a:t>
            </a:r>
            <a:endParaRPr lang="ru-RU" b="1" i="1" smtClean="0">
              <a:solidFill>
                <a:srgbClr val="66006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Rectangle 3"/>
          <p:cNvSpPr>
            <a:spLocks noGrp="1"/>
          </p:cNvSpPr>
          <p:nvPr>
            <p:ph type="body" idx="4294967295"/>
          </p:nvPr>
        </p:nvSpPr>
        <p:spPr>
          <a:xfrm>
            <a:off x="646113" y="1193800"/>
            <a:ext cx="7869237" cy="5440363"/>
          </a:xfrm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uk-UA" sz="1700" b="1" smtClean="0">
                <a:latin typeface="Times New Roman" pitchFamily="18" charset="0"/>
                <a:cs typeface="Times New Roman" pitchFamily="18" charset="0"/>
              </a:rPr>
              <a:t>1. Невирішеність аграрного питання</a:t>
            </a:r>
            <a:r>
              <a:rPr lang="uk-UA" sz="1700" smtClean="0">
                <a:latin typeface="Times New Roman" pitchFamily="18" charset="0"/>
                <a:cs typeface="Times New Roman" pitchFamily="18" charset="0"/>
              </a:rPr>
              <a:t> (безземелля селян, збереження поміщицького землеволодіння, більшість землі належить поміщикам, у тому числі дрібним та середнім, які не були спроможні організувати інтенсивне господарювання; велике соціальне розшарування серед селян — зростання селянського руху);</a:t>
            </a:r>
          </a:p>
          <a:p>
            <a:pPr marL="228600" indent="-2286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uk-UA" sz="1700" b="1" smtClean="0">
                <a:latin typeface="Times New Roman" pitchFamily="18" charset="0"/>
                <a:cs typeface="Times New Roman" pitchFamily="18" charset="0"/>
              </a:rPr>
              <a:t>2. Тяжке становище робітничого класу:</a:t>
            </a:r>
          </a:p>
          <a:p>
            <a:pPr marL="228600" indent="-2286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uk-UA" sz="1700" smtClean="0">
                <a:latin typeface="Times New Roman" pitchFamily="18" charset="0"/>
                <a:cs typeface="Times New Roman" pitchFamily="18" charset="0"/>
              </a:rPr>
              <a:t>а) закон 1897 р. встановлював норму праці на 11,5 годин для чоловіків та 8 годин для жінок та підлітків;</a:t>
            </a:r>
          </a:p>
          <a:p>
            <a:pPr marL="228600" indent="-2286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uk-UA" sz="1700" smtClean="0">
                <a:latin typeface="Times New Roman" pitchFamily="18" charset="0"/>
                <a:cs typeface="Times New Roman" pitchFamily="18" charset="0"/>
              </a:rPr>
              <a:t>б) заробітна платня низька, часто видавалася продуктами;</a:t>
            </a:r>
          </a:p>
          <a:p>
            <a:pPr marL="228600" indent="-2286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uk-UA" sz="1700" smtClean="0">
                <a:latin typeface="Times New Roman" pitchFamily="18" charset="0"/>
                <a:cs typeface="Times New Roman" pitchFamily="18" charset="0"/>
              </a:rPr>
              <a:t>в) антисанітарні умови, у яких мешкали робітники у заводських будинках;</a:t>
            </a:r>
          </a:p>
          <a:p>
            <a:pPr marL="228600" indent="-2286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uk-UA" sz="1700" smtClean="0">
                <a:latin typeface="Times New Roman" pitchFamily="18" charset="0"/>
                <a:cs typeface="Times New Roman" pitchFamily="18" charset="0"/>
              </a:rPr>
              <a:t>г) відсутність охорони праці;</a:t>
            </a:r>
          </a:p>
          <a:p>
            <a:pPr marL="228600" indent="-2286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uk-UA" sz="1700" smtClean="0">
                <a:latin typeface="Times New Roman" pitchFamily="18" charset="0"/>
                <a:cs typeface="Times New Roman" pitchFamily="18" charset="0"/>
              </a:rPr>
              <a:t>д) високий рівень безробіття, який особливо збільшився на початку XX ст. у зв’язку з загальноекономічною кризою тощо — сприятливе підгрунтя для поширення соціалістичних ідей;</a:t>
            </a:r>
          </a:p>
          <a:p>
            <a:pPr marL="228600" indent="-2286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uk-UA" sz="1700" b="1" smtClean="0">
                <a:latin typeface="Times New Roman" pitchFamily="18" charset="0"/>
                <a:cs typeface="Times New Roman" pitchFamily="18" charset="0"/>
              </a:rPr>
              <a:t>3. Панування самодержавства, </a:t>
            </a:r>
            <a:r>
              <a:rPr lang="uk-UA" sz="1700" smtClean="0">
                <a:latin typeface="Times New Roman" pitchFamily="18" charset="0"/>
                <a:cs typeface="Times New Roman" pitchFamily="18" charset="0"/>
              </a:rPr>
              <a:t>відсутність представницьких органів влади, відсутність демократичних прав та свобод;</a:t>
            </a:r>
          </a:p>
          <a:p>
            <a:pPr marL="228600" indent="-2286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uk-UA" sz="1700" b="1" smtClean="0">
                <a:latin typeface="Times New Roman" pitchFamily="18" charset="0"/>
                <a:cs typeface="Times New Roman" pitchFamily="18" charset="0"/>
              </a:rPr>
              <a:t>4. Національний гніт.</a:t>
            </a:r>
            <a:endParaRPr lang="ru-RU" sz="1700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uk-UA" sz="3200" b="1" smtClean="0"/>
              <a:t>За прикладом Галичини, у Наддніпрянщині почали організовувати освітні товариства “Просвіти”</a:t>
            </a:r>
            <a:endParaRPr lang="ru-RU" sz="3200" b="1" smtClean="0"/>
          </a:p>
        </p:txBody>
      </p:sp>
      <p:sp>
        <p:nvSpPr>
          <p:cNvPr id="25602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eaLnBrk="1" hangingPunct="1"/>
            <a:endParaRPr lang="uk-UA" smtClean="0"/>
          </a:p>
          <a:p>
            <a:pPr eaLnBrk="1" hangingPunct="1"/>
            <a:endParaRPr lang="uk-UA" smtClean="0"/>
          </a:p>
          <a:p>
            <a:pPr eaLnBrk="1" hangingPunct="1"/>
            <a:endParaRPr lang="uk-UA" smtClean="0"/>
          </a:p>
          <a:p>
            <a:pPr eaLnBrk="1" hangingPunct="1"/>
            <a:endParaRPr lang="ru-RU" smtClean="0"/>
          </a:p>
        </p:txBody>
      </p:sp>
      <p:sp>
        <p:nvSpPr>
          <p:cNvPr id="25603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4143375" y="1714500"/>
            <a:ext cx="4643438" cy="47148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2">
                    <a:lumMod val="50000"/>
                  </a:schemeClr>
                </a:solidFill>
              </a:rPr>
              <a:t>1905-1907 рр. – виникають Просвіти в Катеринославі, </a:t>
            </a:r>
            <a:r>
              <a:rPr lang="uk-UA" b="1" dirty="0" err="1">
                <a:solidFill>
                  <a:schemeClr val="tx2">
                    <a:lumMod val="50000"/>
                  </a:schemeClr>
                </a:solidFill>
              </a:rPr>
              <a:t>одесі</a:t>
            </a:r>
            <a:r>
              <a:rPr lang="uk-UA" b="1" dirty="0">
                <a:solidFill>
                  <a:schemeClr val="tx2">
                    <a:lumMod val="50000"/>
                  </a:schemeClr>
                </a:solidFill>
              </a:rPr>
              <a:t>, Києві, Чернігові, </a:t>
            </a:r>
            <a:r>
              <a:rPr lang="uk-UA" b="1" dirty="0" err="1">
                <a:solidFill>
                  <a:schemeClr val="tx2">
                    <a:lumMod val="50000"/>
                  </a:schemeClr>
                </a:solidFill>
              </a:rPr>
              <a:t>Кам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’</a:t>
            </a:r>
            <a:r>
              <a:rPr lang="uk-UA" b="1" dirty="0" err="1">
                <a:solidFill>
                  <a:schemeClr val="tx2">
                    <a:lumMod val="50000"/>
                  </a:schemeClr>
                </a:solidFill>
              </a:rPr>
              <a:t>янці-Подільському</a:t>
            </a:r>
            <a:r>
              <a:rPr lang="uk-UA" b="1" dirty="0">
                <a:solidFill>
                  <a:schemeClr val="tx2">
                    <a:lumMod val="50000"/>
                  </a:schemeClr>
                </a:solidFill>
              </a:rPr>
              <a:t>, Житомирі, Миколаєві…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b="1" dirty="0">
              <a:solidFill>
                <a:schemeClr val="tx2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2">
                    <a:lumMod val="50000"/>
                  </a:schemeClr>
                </a:solidFill>
              </a:rPr>
              <a:t>В Катеринославі  виникла перша Просвіта у 1905 році.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b="1" dirty="0">
              <a:solidFill>
                <a:schemeClr val="tx2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2">
                    <a:lumMod val="50000"/>
                  </a:schemeClr>
                </a:solidFill>
              </a:rPr>
              <a:t>Загалом – 35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b="1" dirty="0">
              <a:solidFill>
                <a:schemeClr val="tx2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2">
                    <a:lumMod val="50000"/>
                  </a:schemeClr>
                </a:solidFill>
              </a:rPr>
              <a:t>Кожна з організацій мала філії у сільській місцевості. Організовували укр. клуби, бібліотеки, читальні, літературні вечори, лекції, видавали укр. мовою книги, брошури, газети.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b="1" dirty="0">
              <a:solidFill>
                <a:schemeClr val="tx2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 idx="4294967295"/>
          </p:nvPr>
        </p:nvSpPr>
        <p:spPr/>
        <p:txBody>
          <a:bodyPr lIns="91440" rIns="91440" bIns="45720" anchor="ctr"/>
          <a:lstStyle/>
          <a:p>
            <a:pPr eaLnBrk="1" hangingPunct="1"/>
            <a:r>
              <a:rPr lang="ru-RU" b="1" i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РЕФОРМИ П. СТОЛИПІНА.</a:t>
            </a:r>
            <a:r>
              <a:rPr lang="ru-RU" smtClean="0"/>
              <a:t> </a:t>
            </a:r>
          </a:p>
        </p:txBody>
      </p:sp>
      <p:sp>
        <p:nvSpPr>
          <p:cNvPr id="39939" name="Rectangle 4"/>
          <p:cNvSpPr>
            <a:spLocks noGrp="1"/>
          </p:cNvSpPr>
          <p:nvPr>
            <p:ph sz="half" idx="4294967295"/>
          </p:nvPr>
        </p:nvSpPr>
        <p:spPr>
          <a:xfrm>
            <a:off x="457200" y="1935163"/>
            <a:ext cx="4033838" cy="4389437"/>
          </a:xfrm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en-US" sz="2000" smtClean="0"/>
          </a:p>
        </p:txBody>
      </p:sp>
      <p:sp>
        <p:nvSpPr>
          <p:cNvPr id="39940" name="Rectangle 5"/>
          <p:cNvSpPr>
            <a:spLocks noGrp="1"/>
          </p:cNvSpPr>
          <p:nvPr>
            <p:ph type="body" sz="half" idx="4294967295"/>
          </p:nvPr>
        </p:nvSpPr>
        <p:spPr>
          <a:xfrm>
            <a:off x="4651375" y="1935163"/>
            <a:ext cx="4035425" cy="4389437"/>
          </a:xfrm>
        </p:spPr>
        <p:txBody>
          <a:bodyPr/>
          <a:lstStyle/>
          <a:p>
            <a:pPr marL="228600" indent="-228600" algn="ctr" eaLnBrk="1" hangingPunct="1">
              <a:lnSpc>
                <a:spcPct val="80000"/>
              </a:lnSpc>
            </a:pP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П. Столипін запропонував провести </a:t>
            </a:r>
            <a:r>
              <a:rPr lang="uk-UA" sz="2000" u="sng" smtClean="0">
                <a:latin typeface="Times New Roman" pitchFamily="18" charset="0"/>
                <a:cs typeface="Times New Roman" pitchFamily="18" charset="0"/>
              </a:rPr>
              <a:t>аграрну реформу.</a:t>
            </a: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 Уряд вдався до руйнування "общини". Низкою   законодавчих актів було </a:t>
            </a:r>
            <a:r>
              <a:rPr lang="uk-UA" sz="2000" i="1" smtClean="0">
                <a:latin typeface="Times New Roman" pitchFamily="18" charset="0"/>
                <a:cs typeface="Times New Roman" pitchFamily="18" charset="0"/>
              </a:rPr>
              <a:t>дозволено закріплювати у приватну власність ділянки "общинної" землі, що були в користуванні селян.</a:t>
            </a: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 Одержавши надільну землю у власність, селянин мав можливість об'єднати свої ділянки в одну, так званий </a:t>
            </a:r>
            <a:r>
              <a:rPr lang="uk-UA" sz="2000" b="1" i="1" smtClean="0">
                <a:latin typeface="Times New Roman" pitchFamily="18" charset="0"/>
                <a:cs typeface="Times New Roman" pitchFamily="18" charset="0"/>
              </a:rPr>
              <a:t>відруб</a:t>
            </a: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, залишаючись на старому місці проживання, або ж переселявся на хутір, побудований на власній землі.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39941" name="Picture 7" descr="image25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0" y="1395413"/>
            <a:ext cx="3884613" cy="482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 idx="4294967295"/>
          </p:nvPr>
        </p:nvSpPr>
        <p:spPr/>
        <p:txBody>
          <a:bodyPr lIns="91440" rIns="91440" bIns="45720" anchor="ctr"/>
          <a:lstStyle/>
          <a:p>
            <a:pPr eaLnBrk="1" hangingPunct="1"/>
            <a:r>
              <a:rPr lang="ru-RU" b="1" i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РЕФОРМИ П. СТОЛИПІНА.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28600" indent="-228600" eaLnBrk="1" hangingPunct="1"/>
            <a:r>
              <a:rPr lang="uk-UA" smtClean="0"/>
              <a:t>Селянський поземельний  банк скуповував за високими цінами землю у великих землевласників, подрібнював її на ділянки і на виплат продавав селянам..</a:t>
            </a:r>
          </a:p>
          <a:p>
            <a:pPr marL="228600" indent="-228600" eaLnBrk="1" hangingPunct="1"/>
            <a:r>
              <a:rPr lang="uk-UA" smtClean="0"/>
              <a:t>Ще одним складником реформи стало переселення на вільні землі Сибіру. Так, за Урал переселилося майже 3 млн осіб. Щоправда, 500 тис. із них згодом повернулися назад.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15" name="Rectangle 55"/>
          <p:cNvSpPr>
            <a:spLocks noGrp="1"/>
          </p:cNvSpPr>
          <p:nvPr>
            <p:ph type="title" idx="4294967295"/>
          </p:nvPr>
        </p:nvSpPr>
        <p:spPr>
          <a:xfrm>
            <a:off x="457200" y="919163"/>
            <a:ext cx="8229600" cy="649287"/>
          </a:xfrm>
        </p:spPr>
        <p:txBody>
          <a:bodyPr lIns="91440" rIns="91440" bIns="45720" anchor="ctr"/>
          <a:lstStyle/>
          <a:p>
            <a:pPr algn="ctr" eaLnBrk="1" hangingPunct="1"/>
            <a:r>
              <a:rPr lang="uk-UA" sz="4600" i="1" smtClean="0">
                <a:solidFill>
                  <a:srgbClr val="6600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600" i="1" smtClean="0">
                <a:solidFill>
                  <a:srgbClr val="6600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4600" i="1" smtClean="0">
                <a:solidFill>
                  <a:srgbClr val="6600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Передумови революції:</a:t>
            </a:r>
            <a:r>
              <a:rPr lang="uk-UA" sz="4600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600" i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4600" i="1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16" name="Rectangle 5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28600" indent="-228600" eaLnBrk="1" hangingPunct="1">
              <a:buFont typeface="Wingdings 2" pitchFamily="18" charset="2"/>
              <a:buNone/>
            </a:pPr>
            <a:r>
              <a:rPr lang="uk-UA" smtClean="0"/>
              <a:t>• 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поразка у російсько-японській війні 1904-1905 рр.;</a:t>
            </a:r>
          </a:p>
          <a:p>
            <a:pPr marL="228600" indent="-228600" eaLnBrk="1" hangingPunct="1">
              <a:buFont typeface="Wingdings 2" pitchFamily="18" charset="2"/>
              <a:buNone/>
            </a:pPr>
            <a:r>
              <a:rPr lang="uk-UA" smtClean="0">
                <a:latin typeface="Times New Roman" pitchFamily="18" charset="0"/>
                <a:cs typeface="Times New Roman" pitchFamily="18" charset="0"/>
              </a:rPr>
              <a:t>• поширення соціалістичних ідей, створення політичних партій соціалістичного спрямування (1898 р. — РСДРП, УСДРП (з 1905 р., до цього — це РУП));</a:t>
            </a:r>
          </a:p>
          <a:p>
            <a:pPr marL="228600" indent="-228600" eaLnBrk="1" hangingPunct="1">
              <a:buFont typeface="Wingdings 2" pitchFamily="18" charset="2"/>
              <a:buNone/>
            </a:pPr>
            <a:r>
              <a:rPr lang="uk-UA" smtClean="0">
                <a:latin typeface="Times New Roman" pitchFamily="18" charset="0"/>
                <a:cs typeface="Times New Roman" pitchFamily="18" charset="0"/>
              </a:rPr>
              <a:t>• наявність революціонізованого робітничого класу;</a:t>
            </a:r>
          </a:p>
          <a:p>
            <a:pPr marL="228600" indent="-228600" eaLnBrk="1" hangingPunct="1">
              <a:buFont typeface="Wingdings 2" pitchFamily="18" charset="2"/>
              <a:buNone/>
            </a:pPr>
            <a:r>
              <a:rPr lang="uk-UA" smtClean="0">
                <a:latin typeface="Times New Roman" pitchFamily="18" charset="0"/>
                <a:cs typeface="Times New Roman" pitchFamily="18" charset="0"/>
              </a:rPr>
              <a:t>• активізація селянського руху;</a:t>
            </a:r>
          </a:p>
          <a:p>
            <a:pPr marL="228600" indent="-228600" eaLnBrk="1" hangingPunct="1">
              <a:buFont typeface="Wingdings 2" pitchFamily="18" charset="2"/>
              <a:buNone/>
            </a:pPr>
            <a:r>
              <a:rPr lang="uk-UA" smtClean="0">
                <a:latin typeface="Times New Roman" pitchFamily="18" charset="0"/>
                <a:cs typeface="Times New Roman" pitchFamily="18" charset="0"/>
              </a:rPr>
              <a:t>• активізація загальнодемократичного руху</a:t>
            </a:r>
            <a:r>
              <a:rPr lang="uk-UA" smtClean="0"/>
              <a:t>.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4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4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4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4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4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4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4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4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4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4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4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4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uk-UA" smtClean="0"/>
          </a:p>
          <a:p>
            <a:pPr eaLnBrk="1" hangingPunct="1"/>
            <a:endParaRPr lang="uk-UA" smtClean="0"/>
          </a:p>
          <a:p>
            <a:pPr eaLnBrk="1" hangingPunct="1"/>
            <a:endParaRPr lang="uk-UA" smtClean="0"/>
          </a:p>
          <a:p>
            <a:pPr eaLnBrk="1" hangingPunct="1"/>
            <a:endParaRPr lang="uk-UA" smtClean="0"/>
          </a:p>
          <a:p>
            <a:pPr eaLnBrk="1" hangingPunct="1"/>
            <a:r>
              <a:rPr lang="uk-UA" b="1" smtClean="0">
                <a:solidFill>
                  <a:srgbClr val="002060"/>
                </a:solidFill>
              </a:rPr>
              <a:t>Російська імперія                Підросійська Україна</a:t>
            </a:r>
            <a:endParaRPr lang="ru-RU" b="1" smtClean="0">
              <a:solidFill>
                <a:srgbClr val="002060"/>
              </a:solidFill>
            </a:endParaRPr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357188" y="0"/>
            <a:ext cx="8358187" cy="235743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/>
              <a:t>Наростання економічних , соціальних та політичних протиріч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71750" y="2143125"/>
            <a:ext cx="4143375" cy="1500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/>
              <a:t>Буржуазно-демократична революція в Росії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/>
              <a:t>1905 -1907 рр.</a:t>
            </a:r>
            <a:endParaRPr lang="ru-RU" sz="2400" dirty="0"/>
          </a:p>
        </p:txBody>
      </p:sp>
      <p:sp>
        <p:nvSpPr>
          <p:cNvPr id="7" name="Овал 6"/>
          <p:cNvSpPr/>
          <p:nvPr/>
        </p:nvSpPr>
        <p:spPr>
          <a:xfrm>
            <a:off x="214313" y="4286250"/>
            <a:ext cx="5286375" cy="235743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002060"/>
                </a:solidFill>
              </a:rPr>
              <a:t>Вимоги: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dirty="0" err="1">
                <a:solidFill>
                  <a:srgbClr val="002060"/>
                </a:solidFill>
              </a:rPr>
              <a:t>Ліквід</a:t>
            </a:r>
            <a:r>
              <a:rPr lang="uk-UA" dirty="0">
                <a:solidFill>
                  <a:srgbClr val="002060"/>
                </a:solidFill>
              </a:rPr>
              <a:t>. </a:t>
            </a:r>
            <a:r>
              <a:rPr lang="uk-UA" dirty="0" err="1">
                <a:solidFill>
                  <a:srgbClr val="002060"/>
                </a:solidFill>
              </a:rPr>
              <a:t>помоміщицьких</a:t>
            </a:r>
            <a:r>
              <a:rPr lang="uk-UA" dirty="0">
                <a:solidFill>
                  <a:srgbClr val="002060"/>
                </a:solidFill>
              </a:rPr>
              <a:t> землеволодінь,викупних платежів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dirty="0">
                <a:solidFill>
                  <a:srgbClr val="002060"/>
                </a:solidFill>
              </a:rPr>
              <a:t>Повалення самодержавства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dirty="0" err="1">
                <a:solidFill>
                  <a:srgbClr val="002060"/>
                </a:solidFill>
              </a:rPr>
              <a:t>Встанов</a:t>
            </a:r>
            <a:r>
              <a:rPr lang="uk-UA" dirty="0">
                <a:solidFill>
                  <a:srgbClr val="002060"/>
                </a:solidFill>
              </a:rPr>
              <a:t>. </a:t>
            </a:r>
            <a:r>
              <a:rPr lang="uk-UA" dirty="0" err="1">
                <a:solidFill>
                  <a:srgbClr val="002060"/>
                </a:solidFill>
              </a:rPr>
              <a:t>дем.свобод</a:t>
            </a:r>
            <a:r>
              <a:rPr lang="uk-UA" dirty="0">
                <a:solidFill>
                  <a:srgbClr val="002060"/>
                </a:solidFill>
              </a:rPr>
              <a:t> і 8-годинного робочого  часу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dirty="0">
                <a:solidFill>
                  <a:srgbClr val="002060"/>
                </a:solidFill>
              </a:rPr>
              <a:t>Створення профспілок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uk-UA" dirty="0">
              <a:solidFill>
                <a:srgbClr val="00206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072063" y="4429125"/>
            <a:ext cx="3786187" cy="214312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002060"/>
                </a:solidFill>
              </a:rPr>
              <a:t>Загальноросійські вимоги + власні вимоги (досягнення </a:t>
            </a:r>
            <a:r>
              <a:rPr lang="uk-UA" dirty="0" err="1">
                <a:solidFill>
                  <a:srgbClr val="002060"/>
                </a:solidFill>
              </a:rPr>
              <a:t>політич</a:t>
            </a:r>
            <a:r>
              <a:rPr lang="uk-UA" dirty="0">
                <a:solidFill>
                  <a:srgbClr val="002060"/>
                </a:solidFill>
              </a:rPr>
              <a:t>. та </a:t>
            </a:r>
            <a:r>
              <a:rPr lang="uk-UA" dirty="0" err="1">
                <a:solidFill>
                  <a:srgbClr val="002060"/>
                </a:solidFill>
              </a:rPr>
              <a:t>кул.-нац</a:t>
            </a:r>
            <a:r>
              <a:rPr lang="uk-UA" dirty="0">
                <a:solidFill>
                  <a:srgbClr val="002060"/>
                </a:solidFill>
              </a:rPr>
              <a:t>. автономії укр. земель )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" name="Прямоугольник с одним вырезанным скругленным углом 3"/>
          <p:cNvSpPr/>
          <p:nvPr/>
        </p:nvSpPr>
        <p:spPr>
          <a:xfrm>
            <a:off x="285750" y="785813"/>
            <a:ext cx="8215313" cy="4143375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/>
              <a:t>Страйк – одна з форм розв'язання  конфлікту між працівниками та працедавцями, яка полягає в тимчасовому колективному припиненні праці з метою домогтися виконання певних вимог, наприклад, поліпшення умов праці.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" name="Овал 3"/>
          <p:cNvSpPr/>
          <p:nvPr/>
        </p:nvSpPr>
        <p:spPr>
          <a:xfrm>
            <a:off x="2500313" y="3929063"/>
            <a:ext cx="3857625" cy="17859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/>
              <a:t>Революція 1905 -1907 рр.</a:t>
            </a:r>
            <a:endParaRPr lang="ru-RU" sz="3200" dirty="0"/>
          </a:p>
        </p:txBody>
      </p:sp>
      <p:sp>
        <p:nvSpPr>
          <p:cNvPr id="5" name="Выноска со стрелкой вниз 4"/>
          <p:cNvSpPr/>
          <p:nvPr/>
        </p:nvSpPr>
        <p:spPr>
          <a:xfrm rot="20201629">
            <a:off x="614363" y="1727200"/>
            <a:ext cx="3143250" cy="2668588"/>
          </a:xfrm>
          <a:prstGeom prst="downArrowCallout">
            <a:avLst>
              <a:gd name="adj1" fmla="val 17724"/>
              <a:gd name="adj2" fmla="val 37116"/>
              <a:gd name="adj3" fmla="val 29432"/>
              <a:gd name="adj4" fmla="val 66141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2">
                    <a:lumMod val="50000"/>
                  </a:schemeClr>
                </a:solidFill>
              </a:rPr>
              <a:t>Рушійні сили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002060"/>
                </a:solidFill>
              </a:rPr>
              <a:t>робітники, селяни, підприємці,  студенти, інтелігенція,   армія.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Выноска со стрелкой вниз 5"/>
          <p:cNvSpPr/>
          <p:nvPr/>
        </p:nvSpPr>
        <p:spPr>
          <a:xfrm rot="935424">
            <a:off x="3781425" y="454025"/>
            <a:ext cx="4700588" cy="3571875"/>
          </a:xfrm>
          <a:prstGeom prst="downArrowCallou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2">
                    <a:lumMod val="50000"/>
                  </a:schemeClr>
                </a:solidFill>
              </a:rPr>
              <a:t>Етапи революції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002060"/>
                </a:solidFill>
              </a:rPr>
              <a:t>І етап – 9.01-вересень 1905- початок і розвиток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002060"/>
                </a:solidFill>
              </a:rPr>
              <a:t>ІІ етап – грудень 1905 р. – найвищий підйом революції, перехід до збройного повстання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002060"/>
                </a:solidFill>
              </a:rPr>
              <a:t>ІІІ етап – січень 1906 – 3 червня 1907 – спад революції під натиском царату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002060"/>
                </a:solidFill>
              </a:rPr>
              <a:t>  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 idx="4294967295"/>
          </p:nvPr>
        </p:nvSpPr>
        <p:spPr/>
        <p:txBody>
          <a:bodyPr lIns="91440" rIns="91440" bIns="45720" anchor="ctr"/>
          <a:lstStyle/>
          <a:p>
            <a:pPr algn="ctr" eaLnBrk="1" hangingPunct="1"/>
            <a:r>
              <a:rPr lang="uk-UA" sz="5600" b="1" i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Початок революції</a:t>
            </a:r>
            <a:r>
              <a:rPr lang="ru-RU" smtClean="0"/>
              <a:t> </a:t>
            </a:r>
          </a:p>
        </p:txBody>
      </p:sp>
      <p:sp>
        <p:nvSpPr>
          <p:cNvPr id="20484" name="Rectangle 4"/>
          <p:cNvSpPr>
            <a:spLocks noGrp="1"/>
          </p:cNvSpPr>
          <p:nvPr>
            <p:ph type="body" sz="half" idx="4294967295"/>
          </p:nvPr>
        </p:nvSpPr>
        <p:spPr>
          <a:xfrm>
            <a:off x="457200" y="1935163"/>
            <a:ext cx="4033838" cy="4389437"/>
          </a:xfrm>
        </p:spPr>
        <p:txBody>
          <a:bodyPr/>
          <a:lstStyle/>
          <a:p>
            <a:pPr marL="228600" indent="-228600"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200" smtClean="0"/>
              <a:t>Поштовхом до революції став страйк робітників Путиловського заводу в Петербурзі, що розпочався </a:t>
            </a:r>
            <a:r>
              <a:rPr lang="ru-RU" sz="2200" b="1" smtClean="0"/>
              <a:t>3 січня 1905 р</a:t>
            </a:r>
            <a:r>
              <a:rPr lang="ru-RU" sz="2200" smtClean="0"/>
              <a:t>. Тодішня профспілкова організація робітників міста —</a:t>
            </a:r>
          </a:p>
          <a:p>
            <a:pPr marL="228600" indent="-228600"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200" smtClean="0"/>
              <a:t> </a:t>
            </a:r>
            <a:r>
              <a:rPr lang="ru-RU" sz="2200" b="1" smtClean="0"/>
              <a:t>«Збори російських фабрично-заводських робітників»</a:t>
            </a:r>
            <a:r>
              <a:rPr lang="ru-RU" sz="2200" smtClean="0"/>
              <a:t> (керівник — священик Георгій Гапон) — вирішила звернутися з петицією до царя. Під нею підписалося 150 тис. осіб. </a:t>
            </a:r>
          </a:p>
        </p:txBody>
      </p:sp>
      <p:pic>
        <p:nvPicPr>
          <p:cNvPr id="31748" name="Picture 9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1052513"/>
            <a:ext cx="4156075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11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3" y="3228975"/>
            <a:ext cx="4206875" cy="266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Rectangle 12"/>
          <p:cNvSpPr>
            <a:spLocks noChangeArrowheads="1"/>
          </p:cNvSpPr>
          <p:nvPr/>
        </p:nvSpPr>
        <p:spPr bwMode="auto">
          <a:xfrm>
            <a:off x="4630738" y="6124575"/>
            <a:ext cx="40957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200" b="1"/>
              <a:t>«Гапон читає петицію на зборах робітників».</a:t>
            </a:r>
            <a:r>
              <a:rPr lang="en-US" sz="1200"/>
              <a:t> Малюнок невідомого художника.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571500" y="357188"/>
            <a:ext cx="8001000" cy="1857375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Страйк на </a:t>
            </a:r>
            <a:r>
              <a:rPr lang="uk-UA" dirty="0" err="1"/>
              <a:t>Путіловському</a:t>
            </a:r>
            <a:r>
              <a:rPr lang="uk-UA" dirty="0"/>
              <a:t> заводі в Петербурзі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143125" y="2214563"/>
            <a:ext cx="5072063" cy="1285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Вимоги</a:t>
            </a:r>
            <a:endParaRPr lang="ru-RU" dirty="0"/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928688" y="3714750"/>
            <a:ext cx="7286625" cy="1928813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За кілька днів вже страйкувало 100 тис. осіб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1500" y="5786438"/>
            <a:ext cx="7929563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FF0000"/>
                </a:solidFill>
              </a:rPr>
              <a:t>22 (9) січня 1905 року в Петербурзі  було розстріляно багатотисячну мирну демонстрацію робітників, які направлялися до Зимового палацу з петицією. </a:t>
            </a:r>
            <a:r>
              <a:rPr lang="uk-UA" b="1" dirty="0" err="1">
                <a:solidFill>
                  <a:srgbClr val="FF0000"/>
                </a:solidFill>
              </a:rPr>
              <a:t>“Кривава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 err="1">
                <a:solidFill>
                  <a:srgbClr val="FF0000"/>
                </a:solidFill>
              </a:rPr>
              <a:t>неділя”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 idx="4294967295"/>
          </p:nvPr>
        </p:nvSpPr>
        <p:spPr/>
        <p:txBody>
          <a:bodyPr lIns="91440" rIns="91440" bIns="45720" anchor="ctr"/>
          <a:lstStyle/>
          <a:p>
            <a:pPr eaLnBrk="1" hangingPunct="1"/>
            <a:r>
              <a:rPr lang="uk-UA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uk-UA" smtClean="0"/>
              <a:t> </a:t>
            </a:r>
            <a:endParaRPr lang="ru-RU" smtClean="0"/>
          </a:p>
        </p:txBody>
      </p:sp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28600" indent="-228600" algn="ctr" eaLnBrk="1" hangingPunct="1">
              <a:buFont typeface="Wingdings 2" pitchFamily="18" charset="2"/>
              <a:buNone/>
            </a:pP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Загальнонаціональне завдання революції полягало в установленні конституційно-демократичного ладу в Росії через </a:t>
            </a: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ліквідацію самодержавства, демократизації суспільного життя, 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а також</a:t>
            </a: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 розв’язанні національного питання, реалізації прав народів на національне самовизначення,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необхідність невідкладного вирішення соціальних проблем:</a:t>
            </a:r>
            <a:r>
              <a:rPr lang="ru-RU" sz="2200" smtClean="0"/>
              <a:t> установлення 8-годинного робочого дня, мінімального розміру заробітної плати, виплати пенсій, упровадження системи соціального захисту. </a:t>
            </a:r>
          </a:p>
          <a:p>
            <a:pPr marL="228600" indent="-228600" algn="ctr" eaLnBrk="1" hangingPunct="1">
              <a:buFont typeface="Wingdings 2" pitchFamily="18" charset="2"/>
              <a:buNone/>
            </a:pP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Проте основним було аграрне питання — </a:t>
            </a:r>
            <a:r>
              <a:rPr lang="ru-RU" sz="2200" b="1" i="1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ліквідація поміщицького землеволодіння, скасування викупних платежів 1861 р.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212</TotalTime>
  <Words>1113</Words>
  <Application>Microsoft Office PowerPoint</Application>
  <PresentationFormat>Экран (4:3)</PresentationFormat>
  <Paragraphs>114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22</vt:i4>
      </vt:variant>
    </vt:vector>
  </HeadingPairs>
  <TitlesOfParts>
    <vt:vector size="32" baseType="lpstr">
      <vt:lpstr>Arial</vt:lpstr>
      <vt:lpstr>Calibri</vt:lpstr>
      <vt:lpstr>Constantia</vt:lpstr>
      <vt:lpstr>Wingdings 2</vt:lpstr>
      <vt:lpstr>Times New Roman</vt:lpstr>
      <vt:lpstr>Wingdings</vt:lpstr>
      <vt:lpstr>Поток</vt:lpstr>
      <vt:lpstr>Поток</vt:lpstr>
      <vt:lpstr>Поток</vt:lpstr>
      <vt:lpstr>Поток</vt:lpstr>
      <vt:lpstr>Слайд 1</vt:lpstr>
      <vt:lpstr>Причини революції</vt:lpstr>
      <vt:lpstr> Передумови революції: </vt:lpstr>
      <vt:lpstr>Слайд 4</vt:lpstr>
      <vt:lpstr>Слайд 5</vt:lpstr>
      <vt:lpstr>Слайд 6</vt:lpstr>
      <vt:lpstr>Початок революції </vt:lpstr>
      <vt:lpstr>Слайд 8</vt:lpstr>
      <vt:lpstr>Вимоги </vt:lpstr>
      <vt:lpstr>Апогей революційних виступів літа і осені  став політ. страйк</vt:lpstr>
      <vt:lpstr>Слайд 11</vt:lpstr>
      <vt:lpstr>події жовтня 1905 р</vt:lpstr>
      <vt:lpstr>Події в Наддніпрянській Україні</vt:lpstr>
      <vt:lpstr>Слайд 14</vt:lpstr>
      <vt:lpstr>Маніфест від 17 жовтня 1905 р, "Про вдосконалення державного порядку..."</vt:lpstr>
      <vt:lpstr>Діяльність І Державної Думи</vt:lpstr>
      <vt:lpstr>II Державна дума (20 лютого — 3 червня 1907 р.)</vt:lpstr>
      <vt:lpstr>Діяльність “Просвіти”</vt:lpstr>
      <vt:lpstr>Слайд 19</vt:lpstr>
      <vt:lpstr>За прикладом Галичини, у Наддніпрянщині почали організовувати освітні товариства “Просвіти”</vt:lpstr>
      <vt:lpstr>РЕФОРМИ П. СТОЛИПІНА. </vt:lpstr>
      <vt:lpstr>РЕФОРМИ П. СТОЛИПІНА.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Події  революції  1905-1907 рр.</dc:title>
  <cp:lastModifiedBy>Сергей</cp:lastModifiedBy>
  <cp:revision>26</cp:revision>
  <dcterms:modified xsi:type="dcterms:W3CDTF">2020-04-26T15:44:34Z</dcterms:modified>
</cp:coreProperties>
</file>