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2" r:id="rId5"/>
    <p:sldId id="276" r:id="rId6"/>
    <p:sldId id="273" r:id="rId7"/>
    <p:sldId id="280" r:id="rId8"/>
    <p:sldId id="277" r:id="rId9"/>
    <p:sldId id="278" r:id="rId10"/>
    <p:sldId id="261" r:id="rId11"/>
    <p:sldId id="274" r:id="rId12"/>
    <p:sldId id="275" r:id="rId13"/>
    <p:sldId id="263" r:id="rId14"/>
    <p:sldId id="281" r:id="rId15"/>
    <p:sldId id="282" r:id="rId16"/>
    <p:sldId id="265" r:id="rId17"/>
    <p:sldId id="264" r:id="rId18"/>
    <p:sldId id="270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2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6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5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7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BB8D7-BB0D-4655-A1F7-D8F5EC75F611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628D-0ABF-4B40-977F-2267A2AAC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ШУ\klipart-simvoli-ukrayini-fon-prapor-kvi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268760"/>
            <a:ext cx="4590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r>
              <a:rPr lang="ru-RU" sz="4000" b="1" dirty="0" err="1" smtClean="0">
                <a:solidFill>
                  <a:srgbClr val="FF0000"/>
                </a:solidFill>
              </a:rPr>
              <a:t>Рево</a:t>
            </a:r>
            <a:r>
              <a:rPr lang="uk-UA" sz="4000" b="1" dirty="0" err="1" smtClean="0">
                <a:solidFill>
                  <a:srgbClr val="FF0000"/>
                </a:solidFill>
              </a:rPr>
              <a:t>люція</a:t>
            </a:r>
            <a:r>
              <a:rPr lang="uk-UA" sz="4000" b="1" dirty="0" smtClean="0">
                <a:solidFill>
                  <a:srgbClr val="FF0000"/>
                </a:solidFill>
              </a:rPr>
              <a:t> Гідності 2013-2014рр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07288" cy="5026570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3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Диктаторські закони</a:t>
            </a:r>
            <a:r>
              <a:rPr lang="en-US" sz="3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3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16.01.2014р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їздити колонами понад 5 автомобілів;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діяльності інтернет-ЗМІ;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 мітингів;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тюремне ув'язнення до 2 років за групові протести, носіння шолому, встановлення намету: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3.арешт до 15 діб за благодійну допомогу протестувальникам;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4.до 6 років ув'язнення за блокування місць перебування політиків і чиновників; </a:t>
            </a:r>
            <a:b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5.обмеження волі або ув'язнення на строк до 3 років за виготовлення та поширення екстремістських матеріалів у ЗМІ або інтернеті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 descr="Результат пошуку зображень за запитом &quot;Закони 16 січня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437112"/>
            <a:ext cx="445770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78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жертви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 Гідності.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Смерть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Сергія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Нігояна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Жизневського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22-27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диктаторські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же день М. Азаров та весь уряд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пішов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відставку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29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ухвалила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законопроект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амністії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учасників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акцій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протесту.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15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мітингувальники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почали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звільняти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КМДА.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18-20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 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пік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Революції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Криваві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сутички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центрі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Києва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підпал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Будинку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профспілок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та смерть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багатьох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євромайданівців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"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Небесна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Сотня"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прийняла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постанову «Про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засудження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призвело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загибелі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мирних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</a:t>
            </a:r>
          </a:p>
          <a:p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 лютого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Лідери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опозиції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підписали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 В. Януковичем угоду, але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Євромайдан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визнав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вирішив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йти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кінця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Ніч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21 на 22 лютого</a:t>
            </a:r>
            <a:r>
              <a:rPr lang="ru-RU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втеча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В. Януковича.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22 лютого 2014 р.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- 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Кінець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режиму Януковича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328-ма голосами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депутатів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підтримала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Постанову про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усунення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Віктора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Януковича з посади Президента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 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Завершення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Революції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Гідності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першого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етапу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боротьбі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українського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народу за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збереження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своєї</a:t>
            </a:r>
            <a:r>
              <a:rPr lang="ru-RU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незалежності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ЕБЕСНА СОТНЯ – АНГЕЛИ, ЯКІ ТРИМАЮТЬ УКРАЇНСЬКЕ НЕБО&quot;: ПАМ'Я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208912" cy="61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ловна площа. 22 січня. Фото Ilya Varlam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7848872" cy="485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797152"/>
            <a:ext cx="5392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err="1" smtClean="0"/>
              <a:t>Вул</a:t>
            </a:r>
            <a:r>
              <a:rPr lang="ru-RU" b="1" i="1" dirty="0"/>
              <a:t>. </a:t>
            </a:r>
            <a:r>
              <a:rPr lang="ru-RU" b="1" i="1" dirty="0" err="1"/>
              <a:t>Грушевського</a:t>
            </a:r>
            <a:r>
              <a:rPr lang="ru-RU" b="1" i="1" dirty="0"/>
              <a:t>. 22 </a:t>
            </a:r>
            <a:r>
              <a:rPr lang="ru-RU" b="1" i="1" dirty="0" smtClean="0"/>
              <a:t>січня2014р.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0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_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00192" cy="37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_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97" y="2793369"/>
            <a:ext cx="5976665" cy="440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лютого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Януковичем угоду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лютого Янукович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Примітно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гарант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лютого,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переговори, з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почали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вивозити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4:00 22 лютого.</a:t>
            </a:r>
          </a:p>
        </p:txBody>
      </p:sp>
    </p:spTree>
    <p:extLst>
      <p:ext uri="{BB962C8B-B14F-4D97-AF65-F5344CB8AC3E}">
        <p14:creationId xmlns:p14="http://schemas.microsoft.com/office/powerpoint/2010/main" val="33372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892672"/>
              </p:ext>
            </p:extLst>
          </p:nvPr>
        </p:nvGraphicFramePr>
        <p:xfrm>
          <a:off x="467544" y="692695"/>
          <a:ext cx="7848871" cy="4824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8829"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Кандидати в Президенти України, які набрали більше 5%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Відсоток отриманих голосів, %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Порошенко Петро Олексійович 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54,70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Тимошенко Юлія Володимирівна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12,81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Ляшко Олег Володимирович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8,32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Гриценко Анатолій Степанович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5,48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141">
                <a:tc>
                  <a:txBody>
                    <a:bodyPr/>
                    <a:lstStyle/>
                    <a:p>
                      <a:pPr indent="270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Тігіпко Сергій Леонідович</a:t>
                      </a:r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05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5,23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1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Позачергові президентські вибори 25.05.2014р.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pravda.com/images/doc/0/a/0a0acef-bogdpivcyaegah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4807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Революції Гідності:</a:t>
            </a:r>
            <a:b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державного суверенітету України;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-ліквідація диктатури та диктаторських законів;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-відновлення основних демократичних свобод;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-ліквідація корумпованого режиму </a:t>
            </a:r>
            <a:r>
              <a:rPr lang="uk-UA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В.Януковича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-угода про асоціацію з ЄС;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-зміцнення </a:t>
            </a:r>
            <a:r>
              <a:rPr lang="uk-UA" sz="2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НАТО;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-зростання патріотизму та солідарності українців;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-прискорене формування вертикалі влади;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-створення передумов проведення реформ;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-прискорення процесу формування громадянського суспільства.</a:t>
            </a:r>
            <a:b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Коли уряд Азарова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зірвав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ЄС?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21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16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20 лютого 2014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Революцію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Майданом у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Українським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Переворотом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Майданом у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Студентам не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виплатили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стипендії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 року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Через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 на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євроінтеграцію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Через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побиття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радикальна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Те ж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люстрація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 часу президентства кого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А)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Ющенка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Б)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Віктора</a:t>
            </a:r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Януковича</a:t>
            </a:r>
          </a:p>
          <a:p>
            <a:r>
              <a:rPr lang="ru-RU" dirty="0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 В) Петра </a:t>
            </a:r>
            <a:r>
              <a:rPr lang="ru-RU" dirty="0" err="1">
                <a:solidFill>
                  <a:srgbClr val="5C5C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Порошенка</a:t>
            </a:r>
            <a:endParaRPr lang="ru-RU" dirty="0">
              <a:solidFill>
                <a:srgbClr val="5C5C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1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ШУ\ukrayinska-simvolika-prapor-Ukrayini-kviti-zhovto-sinya-strich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592859"/>
            <a:ext cx="5004048" cy="326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7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План уроку: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1.Передумови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революційних подій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2013р.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2.Початок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 на Майдані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3.Події Революції Гідності. Небесна Сотня.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4.Відновлення владної вертикалі. Наслідки Революції Гідності.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013рр.</a:t>
            </a:r>
          </a:p>
        </p:txBody>
      </p:sp>
      <p:pic>
        <p:nvPicPr>
          <p:cNvPr id="1026" name="Picture 2" descr="Фото: forbes.net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413920" cy="33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3164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Коли, на думку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активістів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21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30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Коли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побито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мітингувальників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21 на 22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29 на 30 листопада 2013 року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31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початок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 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телеканалах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 В)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називають загиблих  на Майдані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а.національна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гвардія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гвардія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в.Небесна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сотня</a:t>
            </a:r>
          </a:p>
          <a:p>
            <a:r>
              <a:rPr lang="uk-UA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Яку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Віче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аДолой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Януковича!</a:t>
            </a: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Марш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</a:t>
            </a:r>
          </a:p>
          <a:p>
            <a:pPr fontAlgn="t"/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5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 і поняття: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Антимайдан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Революція Гідності,                                                          євроінтеграція, "Небесна сотня", "Диктаторські закони 16 січня 2014 року",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тітушки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Правий сектор.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1369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Привід: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В. Януковича та уряд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Азаровим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проросійську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Вільнюський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східного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 28–29 листопада 2013 р.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неочікувана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призупинити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Угоди про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аж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перших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протесту.,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7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Майдану 2013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у Майдану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днем ​​протесту,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з'являлося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Брехня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ЄС;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Узурпація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криза;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Тотальна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Свавілля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Цензура;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6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654192"/>
              </p:ext>
            </p:extLst>
          </p:nvPr>
        </p:nvGraphicFramePr>
        <p:xfrm>
          <a:off x="0" y="476672"/>
          <a:ext cx="8316416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листопада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Вперше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зявляється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назва 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Євромайдан.Цього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дня «</a:t>
                      </a:r>
                      <a:r>
                        <a:rPr lang="uk-UA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євромайдани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відбулися також 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Одесі,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Вінниці,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Миколаєві,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Донецьку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Кривому Розі,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Сумах, та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Чернівцях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листопада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Ранок у Києві на Майдані Незалежності розпочався зі штовханини з міліцією, яка намагалася відтіснити мітингувальників, розширивши площу навколо місця встановлення новорічної ялинки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26листопада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Цього дня студенти КНУ ім. Шевченка та НаУКМА вийшли на перший попереджувальний студентський страйк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листопада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Силовий розгін Майдану силами Беркуту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грудня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річницю Референдуму про суверенітет 1991 року на майдани і вулиці Києва вийшли, за різними оцінками, від 500 тисяч до 1 млн. протестувальників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грудня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Вимога Євромайдану повернутися до Конституції 2004р.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січня 2014р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Пропризидентська більшість проголосувала у ВРУ пакет 10  антиконституційних законів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січня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Поширення антиурядових виступів по всій Україні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1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рше зіткнення протестуючих з беркутом. 24 листопада 2013 р. Фото Efrem LukatskyA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12430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105835"/>
            <a:ext cx="5526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/>
              <a:t>Перше </a:t>
            </a:r>
            <a:r>
              <a:rPr lang="ru-RU" b="1" i="1" dirty="0" err="1"/>
              <a:t>зіткнення</a:t>
            </a:r>
            <a:r>
              <a:rPr lang="ru-RU" b="1" i="1" dirty="0"/>
              <a:t> </a:t>
            </a:r>
            <a:r>
              <a:rPr lang="ru-RU" b="1" i="1" dirty="0" err="1"/>
              <a:t>протестуючих</a:t>
            </a:r>
            <a:r>
              <a:rPr lang="ru-RU" b="1" i="1" dirty="0"/>
              <a:t> з </a:t>
            </a:r>
            <a:r>
              <a:rPr lang="ru-RU" b="1" i="1" dirty="0" smtClean="0"/>
              <a:t>Беркутом</a:t>
            </a:r>
            <a:r>
              <a:rPr lang="ru-RU" b="1" i="1" dirty="0"/>
              <a:t>. 24 листопада 2013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0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листопада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мітинги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Янукович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Вільнюса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хоронить угоду з ЄС.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глава МЗС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Радослав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Сікорський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сказав: "Ваш президент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1026" name="Picture 2" descr="У Вільнюсі розпочалась зустріч Януковича з Барозу та Ромпеєм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5476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105835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endParaRPr lang="uk-UA" b="1" dirty="0"/>
          </a:p>
          <a:p>
            <a:endParaRPr lang="uk-UA" b="1" dirty="0" smtClean="0"/>
          </a:p>
          <a:p>
            <a:r>
              <a:rPr lang="uk-UA" b="1" dirty="0" smtClean="0"/>
              <a:t>Зустріч </a:t>
            </a:r>
            <a:r>
              <a:rPr lang="ru-RU" b="1" dirty="0" smtClean="0"/>
              <a:t>Януковича </a:t>
            </a:r>
            <a:r>
              <a:rPr lang="ru-RU" b="1" dirty="0"/>
              <a:t>з </a:t>
            </a:r>
            <a:r>
              <a:rPr lang="ru-RU" b="1" dirty="0" err="1"/>
              <a:t>Барозу</a:t>
            </a:r>
            <a:r>
              <a:rPr lang="ru-RU" b="1" dirty="0"/>
              <a:t> та </a:t>
            </a:r>
            <a:r>
              <a:rPr lang="ru-RU" b="1" dirty="0" err="1" smtClean="0"/>
              <a:t>Ромпеєм</a:t>
            </a:r>
            <a:r>
              <a:rPr lang="ru-RU" b="1" dirty="0" smtClean="0"/>
              <a:t> у</a:t>
            </a:r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 err="1"/>
              <a:t>Вільнюсі</a:t>
            </a:r>
            <a:r>
              <a:rPr lang="ru-RU" b="1" dirty="0"/>
              <a:t> </a:t>
            </a:r>
            <a:r>
              <a:rPr lang="ru-RU" b="1" dirty="0" err="1" smtClean="0"/>
              <a:t>розпочалась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20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листопада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кадри того, як силовики били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людей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облетіли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той момент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Євромайдану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просто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євроінтеграція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самооборону. За перший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тиждень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30 листопада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Михайлівській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/>
              <a:t>осіб</a:t>
            </a:r>
            <a:r>
              <a:rPr lang="ru-RU" sz="2800" dirty="0"/>
              <a:t>, головною </a:t>
            </a:r>
            <a:r>
              <a:rPr lang="ru-RU" sz="2800" dirty="0" err="1"/>
              <a:t>вимогою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негайна</a:t>
            </a:r>
            <a:r>
              <a:rPr lang="ru-RU" sz="2800" dirty="0"/>
              <a:t> </a:t>
            </a:r>
            <a:r>
              <a:rPr lang="ru-RU" sz="2800" dirty="0" err="1"/>
              <a:t>відставка</a:t>
            </a:r>
            <a:r>
              <a:rPr lang="ru-RU" sz="2800" dirty="0"/>
              <a:t> президента.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470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“Диктаторські закони” 16.01.2014р  1.Заборона їздити колонами понад 5 автомобілів; обмеження діяльності інтернет-ЗМІ; 2.заборона мітингів; тюремне ув'язнення до 2 років за групові протести, носіння шолому, встановлення намету: 3.арешт до 15 діб за благодійну допомогу протестувальникам; 4.до 6 років ув'язнення за блокування місць перебування політиків і чиновників;  5.обмеження волі або ув'язнення на строк до 3 років за виготовлення та поширення екстремістських матеріалів у ЗМІ або інтернеті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Наслідки Революції Гідності: -збереження державного суверенітету України; -ліквідація диктатури та диктаторських законів; -відновлення основних демократичних свобод; -ліквідація корумпованого режиму В.Януковича; -угода про асоціацію з ЄС; -зміцнення зв'язків з НАТО; -зростання патріотизму та солідарності українців; -прискорене формування вертикалі влади; -створення передумов проведення реформ; -прискорення процесу формування громадянського суспільства.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22</cp:revision>
  <dcterms:created xsi:type="dcterms:W3CDTF">2018-03-15T06:11:23Z</dcterms:created>
  <dcterms:modified xsi:type="dcterms:W3CDTF">2020-04-30T11:04:25Z</dcterms:modified>
</cp:coreProperties>
</file>