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7" r:id="rId1"/>
  </p:sldMasterIdLst>
  <p:notesMasterIdLst>
    <p:notesMasterId r:id="rId20"/>
  </p:notes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8" r:id="rId9"/>
    <p:sldId id="269" r:id="rId10"/>
    <p:sldId id="275" r:id="rId11"/>
    <p:sldId id="263" r:id="rId12"/>
    <p:sldId id="267" r:id="rId13"/>
    <p:sldId id="264" r:id="rId14"/>
    <p:sldId id="270" r:id="rId15"/>
    <p:sldId id="276" r:id="rId16"/>
    <p:sldId id="277" r:id="rId17"/>
    <p:sldId id="265" r:id="rId18"/>
    <p:sldId id="273" r:id="rId1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120" y="-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8619239-F16C-4D40-9794-E36F30BE6B2F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8DE6D97-94AD-476D-B576-B8565F712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0 w 372"/>
              <a:gd name="T1" fmla="*/ 0 h 166"/>
              <a:gd name="T2" fmla="*/ 372 w 372"/>
              <a:gd name="T3" fmla="*/ 166 h 166"/>
            </a:gdLst>
            <a:ahLst/>
            <a:cxnLst>
              <a:cxn ang="0">
                <a:pos x="287" y="166"/>
              </a:cxn>
              <a:cxn ang="0">
                <a:pos x="293" y="164"/>
              </a:cxn>
              <a:cxn ang="0">
                <a:pos x="294" y="163"/>
              </a:cxn>
              <a:cxn ang="0">
                <a:pos x="370" y="87"/>
              </a:cxn>
              <a:cxn ang="0">
                <a:pos x="370" y="78"/>
              </a:cxn>
              <a:cxn ang="0">
                <a:pos x="294" y="3"/>
              </a:cxn>
              <a:cxn ang="0">
                <a:pos x="293" y="2"/>
              </a:cxn>
              <a:cxn ang="0">
                <a:pos x="287" y="0"/>
              </a:cxn>
              <a:cxn ang="0">
                <a:pos x="0" y="0"/>
              </a:cxn>
              <a:cxn ang="0">
                <a:pos x="0" y="166"/>
              </a:cxn>
              <a:cxn ang="0">
                <a:pos x="287" y="166"/>
              </a:cxn>
            </a:cxnLst>
            <a:rect l="T0" t="T1" r="T2" b="T3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3592-4363-496C-BA25-416BD41C388E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19785-E321-43D9-8A42-8E5FC0DFC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6F4CA-F1CD-4D72-A11F-5A0FA95F46AF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C47E0-36DA-4AE9-9806-E387550AA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FAA7-E95F-4268-B90F-1A62FE7CE4FF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A0EE3-F4F4-46C0-A512-C2EF2E04E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5E546-0967-480D-998E-CDC04B6D7B2C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41E38-5E7D-4332-BDF6-F6294D6D8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77D0E-7B9F-4355-A44F-37F66A34E342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AE5B-745F-4969-97E0-FD7F67891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89451-5375-4045-8BA9-9565012A3F7C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7F2BA-C56E-497E-983F-FAEB7DDA9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7ECB2-7231-4D52-9818-184D8D8E9B30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6A7F3-491B-44A6-83FE-A97B906B7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50FCF-FC6A-4D8E-82E2-8B20AEBE3F9A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02EA6-C00E-4E12-8055-57EE511FE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876EE-DBAD-45CF-B2FF-7BDA7DC91DC4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52B77-B4A9-435F-97A5-01BB27CE00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744FD-E927-4736-AD0C-29A33C8ACCB4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B8028-F1DC-4110-9F5B-3C0D9526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39305-BA57-4767-883B-AE630AAEE197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65E0C-A39E-47F4-9262-679D2FD27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680C7-D8AB-4FAC-9B6E-CE6D5F46A524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74014-6806-4EA6-8842-B3365EA32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9364B-F2CF-403E-88F1-6C72FECC7583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791E3-F249-481F-9F69-7775278F7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56D64-243C-4AB2-93B5-2EB937AA210C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532FF-2B28-41EA-BD0B-234CF59F8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DBE0D-9E93-49F4-B6D0-FDBDF1BFCB05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CABF4-FC1B-45D2-B7C4-331B1A771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7B263-7AB0-481F-BBA3-D35F64283DC9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644F1-B699-4B97-BEF7-B3EACCF9E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610"/>
            <a:chExt cx="1952625" cy="5678141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5F79A2-228A-4711-AA68-C3EB5188A18D}" type="datetimeFigureOut">
              <a:rPr lang="en-US"/>
              <a:pPr>
                <a:defRPr/>
              </a:pPr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808999-0D10-43E7-B5E4-3758C9FF4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  <p:sldLayoutId id="2147483938" r:id="rId15"/>
    <p:sldLayoutId id="2147483939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178DBB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25" y="3949700"/>
            <a:ext cx="9890125" cy="226218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err="1">
                <a:solidFill>
                  <a:schemeClr val="tx1"/>
                </a:solidFill>
              </a:rPr>
              <a:t>Природні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комплекси</a:t>
            </a:r>
            <a:r>
              <a:rPr lang="ru-RU" dirty="0">
                <a:solidFill>
                  <a:schemeClr val="tx1"/>
                </a:solidFill>
              </a:rPr>
              <a:t> як </a:t>
            </a:r>
            <a:r>
              <a:rPr lang="ru-RU" dirty="0" err="1">
                <a:solidFill>
                  <a:schemeClr val="tx1"/>
                </a:solidFill>
              </a:rPr>
              <a:t>наслідок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взаємозв’язків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компонентів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природи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458" name="Picture 2" descr="Тест: Географічна оболонка | MERKA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9750" y="182563"/>
            <a:ext cx="3854450" cy="387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1184275" y="166688"/>
            <a:ext cx="10890250" cy="1281112"/>
          </a:xfrm>
        </p:spPr>
        <p:txBody>
          <a:bodyPr/>
          <a:lstStyle/>
          <a:p>
            <a:r>
              <a:rPr lang="uk-UA" smtClean="0"/>
              <a:t>Вплив людини на кругообіг речовин в природі</a:t>
            </a:r>
            <a:endParaRPr lang="en-US" smtClean="0"/>
          </a:p>
        </p:txBody>
      </p:sp>
      <p:pic>
        <p:nvPicPr>
          <p:cNvPr id="28674" name="Picture 2" descr="Колообіг речовин і енергії як основний системотворний фактор."/>
          <p:cNvPicPr>
            <a:picLocks noChangeAspect="1" noChangeArrowheads="1"/>
          </p:cNvPicPr>
          <p:nvPr/>
        </p:nvPicPr>
        <p:blipFill>
          <a:blip r:embed="rId2"/>
          <a:srcRect t="11623"/>
          <a:stretch>
            <a:fillRect/>
          </a:stretch>
        </p:blipFill>
        <p:spPr bwMode="auto">
          <a:xfrm>
            <a:off x="1881188" y="1008063"/>
            <a:ext cx="8715375" cy="577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Пластмасовий армагеддон. Як пластик вбиває всіх - Korrespondent.n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9788" y="4167188"/>
            <a:ext cx="1189037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ТЕСТ: насколько вы знакомы с проблемой пластикового мусора? | Euronew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91388" y="3854450"/>
            <a:ext cx="965200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5963" y="958850"/>
            <a:ext cx="8915400" cy="377825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Географічній оболонці притаманна також </a:t>
            </a:r>
            <a:r>
              <a:rPr lang="uk-UA" b="1" i="1" u="sng" dirty="0">
                <a:solidFill>
                  <a:schemeClr val="tx1"/>
                </a:solidFill>
              </a:rPr>
              <a:t>ритмічність</a:t>
            </a:r>
            <a:r>
              <a:rPr lang="uk-UA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закономірна повторюваність у часі всіх природних явищ і процесів розрізняють добові й сезонні ритми, коли природні явища і процеси відбуваються через однаковий проміжок часу впродовж доби й року.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Це, наприклад, зміна дня і ночі, пір року, припливи і відпливи тощо.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9698" name="Picture 2" descr="Склад, межі та будова географічної оболонки. Закономірність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0538" y="2724150"/>
            <a:ext cx="6827837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6962775" y="5056188"/>
            <a:ext cx="3011488" cy="1281112"/>
          </a:xfrm>
        </p:spPr>
        <p:txBody>
          <a:bodyPr/>
          <a:lstStyle/>
          <a:p>
            <a:pPr algn="ctr"/>
            <a:r>
              <a:rPr lang="uk-UA" sz="1800" b="1" smtClean="0">
                <a:solidFill>
                  <a:schemeClr val="tx1"/>
                </a:solidFill>
              </a:rPr>
              <a:t>Добовий ритм – морські припливи і відпливи</a:t>
            </a:r>
            <a:endParaRPr lang="en-US" sz="1800" b="1" smtClean="0">
              <a:solidFill>
                <a:schemeClr val="tx1"/>
              </a:solidFill>
            </a:endParaRPr>
          </a:p>
        </p:txBody>
      </p:sp>
      <p:pic>
        <p:nvPicPr>
          <p:cNvPr id="30722" name="Picture 2" descr="Зараз зростаюча місяць або щербатий: ТОП-5 способів дізнатися | Цікав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4146550"/>
            <a:ext cx="614045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 descr="ГДЗ Географія 7 клас. Підручник Гільберг Т.Г., Паламарчук Л.Б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9200" y="363538"/>
            <a:ext cx="8212138" cy="34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Заголовок 1"/>
          <p:cNvSpPr txBox="1">
            <a:spLocks/>
          </p:cNvSpPr>
          <p:nvPr/>
        </p:nvSpPr>
        <p:spPr bwMode="auto">
          <a:xfrm>
            <a:off x="747713" y="1603375"/>
            <a:ext cx="3011487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/>
            <a:r>
              <a:rPr lang="uk-UA" b="1">
                <a:latin typeface="Century Gothic" pitchFamily="34" charset="0"/>
              </a:rPr>
              <a:t>Річний ритм – зміна пір року</a:t>
            </a:r>
            <a:endParaRPr lang="en-US" b="1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0263" y="709613"/>
            <a:ext cx="8915400" cy="377825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Є також багаторічні та вікові ритми: коливання клімату і рів­ня води в річках та озерах,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наступання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і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відступання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льодовиків та ін.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1746" name="Picture 2" descr="Це треба побачити: 10 фотографій NASA про те, як змінюється наш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2213" y="2028825"/>
            <a:ext cx="102870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1770063" y="6091238"/>
            <a:ext cx="9577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333333"/>
                </a:solidFill>
              </a:rPr>
              <a:t>Танення льодовиків на Алясці: 1 - літо 1917 року, 2 - літо 2005 року.</a:t>
            </a:r>
            <a:endParaRPr lang="en-US">
              <a:latin typeface="Century Gothic" pitchFamily="34" charset="0"/>
            </a:endParaRPr>
          </a:p>
        </p:txBody>
      </p:sp>
      <p:sp>
        <p:nvSpPr>
          <p:cNvPr id="31748" name="Прямоугольник 4"/>
          <p:cNvSpPr>
            <a:spLocks noChangeArrowheads="1"/>
          </p:cNvSpPr>
          <p:nvPr/>
        </p:nvSpPr>
        <p:spPr bwMode="auto">
          <a:xfrm>
            <a:off x="3694113" y="5437188"/>
            <a:ext cx="377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333333"/>
                </a:solidFill>
              </a:rPr>
              <a:t>1 </a:t>
            </a:r>
            <a:endParaRPr lang="en-US">
              <a:latin typeface="Century Gothic" pitchFamily="34" charset="0"/>
            </a:endParaRPr>
          </a:p>
        </p:txBody>
      </p:sp>
      <p:sp>
        <p:nvSpPr>
          <p:cNvPr id="31749" name="Прямоугольник 6"/>
          <p:cNvSpPr>
            <a:spLocks noChangeArrowheads="1"/>
          </p:cNvSpPr>
          <p:nvPr/>
        </p:nvSpPr>
        <p:spPr bwMode="auto">
          <a:xfrm>
            <a:off x="8782050" y="5424488"/>
            <a:ext cx="377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333333"/>
                </a:solidFill>
              </a:rPr>
              <a:t>2 </a:t>
            </a:r>
            <a:endParaRPr lang="en-US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058988" y="855663"/>
            <a:ext cx="8915400" cy="377825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Оскільки географічна оболонка є цілісною, то різні ритми взаємопов’язані.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Усі живі організми, у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т.ч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люди чутливо реагують на прояв ритмічності.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2770" name="Picture 2" descr="Рухи рослин - 6 класс - Биология - Каталог статей - Cайт учителя ..."/>
          <p:cNvPicPr>
            <a:picLocks noChangeAspect="1" noChangeArrowheads="1"/>
          </p:cNvPicPr>
          <p:nvPr/>
        </p:nvPicPr>
        <p:blipFill>
          <a:blip r:embed="rId2"/>
          <a:srcRect b="14447"/>
          <a:stretch>
            <a:fillRect/>
          </a:stretch>
        </p:blipFill>
        <p:spPr bwMode="auto">
          <a:xfrm>
            <a:off x="604838" y="1814513"/>
            <a:ext cx="5589587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4"/>
          <p:cNvSpPr>
            <a:spLocks noChangeArrowheads="1"/>
          </p:cNvSpPr>
          <p:nvPr/>
        </p:nvSpPr>
        <p:spPr bwMode="auto">
          <a:xfrm>
            <a:off x="1958975" y="3938588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>
                <a:latin typeface="Century Gothic" pitchFamily="34" charset="0"/>
              </a:rPr>
              <a:t>День</a:t>
            </a:r>
            <a:endParaRPr lang="en-US">
              <a:latin typeface="Century Gothic" pitchFamily="34" charset="0"/>
            </a:endParaRPr>
          </a:p>
        </p:txBody>
      </p:sp>
      <p:sp>
        <p:nvSpPr>
          <p:cNvPr id="32772" name="Прямоугольник 6"/>
          <p:cNvSpPr>
            <a:spLocks noChangeArrowheads="1"/>
          </p:cNvSpPr>
          <p:nvPr/>
        </p:nvSpPr>
        <p:spPr bwMode="auto">
          <a:xfrm>
            <a:off x="4456113" y="3906838"/>
            <a:ext cx="4937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>
                <a:latin typeface="Century Gothic" pitchFamily="34" charset="0"/>
              </a:rPr>
              <a:t>Ніч</a:t>
            </a:r>
            <a:endParaRPr lang="en-US">
              <a:latin typeface="Century Gothic" pitchFamily="34" charset="0"/>
            </a:endParaRPr>
          </a:p>
        </p:txBody>
      </p:sp>
      <p:pic>
        <p:nvPicPr>
          <p:cNvPr id="32773" name="Picture 4" descr="Карпатський бурий ведмідь | СПАДЩИНА ПРЕДКІ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24925" y="1881188"/>
            <a:ext cx="252571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Чому ведмідь смокче лапу і спить взимку? - Природа - 20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10650" y="4511675"/>
            <a:ext cx="2439988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Прямоугольник 9"/>
          <p:cNvSpPr>
            <a:spLocks noChangeArrowheads="1"/>
          </p:cNvSpPr>
          <p:nvPr/>
        </p:nvSpPr>
        <p:spPr bwMode="auto">
          <a:xfrm>
            <a:off x="10045700" y="3938588"/>
            <a:ext cx="631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>
                <a:latin typeface="Century Gothic" pitchFamily="34" charset="0"/>
              </a:rPr>
              <a:t>Літо</a:t>
            </a:r>
            <a:endParaRPr lang="en-US">
              <a:latin typeface="Century Gothic" pitchFamily="34" charset="0"/>
            </a:endParaRPr>
          </a:p>
        </p:txBody>
      </p:sp>
      <p:sp>
        <p:nvSpPr>
          <p:cNvPr id="32776" name="Прямоугольник 10"/>
          <p:cNvSpPr>
            <a:spLocks noChangeArrowheads="1"/>
          </p:cNvSpPr>
          <p:nvPr/>
        </p:nvSpPr>
        <p:spPr bwMode="auto">
          <a:xfrm>
            <a:off x="10012363" y="6343650"/>
            <a:ext cx="822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>
                <a:latin typeface="Century Gothic" pitchFamily="34" charset="0"/>
              </a:rPr>
              <a:t>Зима</a:t>
            </a:r>
            <a:endParaRPr lang="en-US">
              <a:latin typeface="Century Gothic" pitchFamily="34" charset="0"/>
            </a:endParaRPr>
          </a:p>
        </p:txBody>
      </p:sp>
      <p:pic>
        <p:nvPicPr>
          <p:cNvPr id="32777" name="Picture 8" descr="ЦІКАВО ЗНАТИ: Якого кольору взимку гірський заєць?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8375" y="4633913"/>
            <a:ext cx="23876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0" descr="Заєць - опис, види, чим харчується, забарвлення, фото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67450" y="3692525"/>
            <a:ext cx="2446338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9" name="Прямоугольник 13"/>
          <p:cNvSpPr>
            <a:spLocks noChangeArrowheads="1"/>
          </p:cNvSpPr>
          <p:nvPr/>
        </p:nvSpPr>
        <p:spPr bwMode="auto">
          <a:xfrm>
            <a:off x="7058025" y="5686425"/>
            <a:ext cx="631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>
                <a:latin typeface="Century Gothic" pitchFamily="34" charset="0"/>
              </a:rPr>
              <a:t>Літо</a:t>
            </a:r>
            <a:endParaRPr lang="en-US">
              <a:latin typeface="Century Gothic" pitchFamily="34" charset="0"/>
            </a:endParaRPr>
          </a:p>
        </p:txBody>
      </p:sp>
      <p:sp>
        <p:nvSpPr>
          <p:cNvPr id="32780" name="Прямоугольник 14"/>
          <p:cNvSpPr>
            <a:spLocks noChangeArrowheads="1"/>
          </p:cNvSpPr>
          <p:nvPr/>
        </p:nvSpPr>
        <p:spPr bwMode="auto">
          <a:xfrm>
            <a:off x="4268788" y="6478588"/>
            <a:ext cx="822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>
                <a:latin typeface="Century Gothic" pitchFamily="34" charset="0"/>
              </a:rPr>
              <a:t>Зима</a:t>
            </a:r>
            <a:endParaRPr lang="en-US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ъект 2"/>
          <p:cNvSpPr>
            <a:spLocks noGrp="1"/>
          </p:cNvSpPr>
          <p:nvPr>
            <p:ph idx="1"/>
          </p:nvPr>
        </p:nvSpPr>
        <p:spPr>
          <a:xfrm>
            <a:off x="1498600" y="571500"/>
            <a:ext cx="9910763" cy="3776663"/>
          </a:xfrm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ru-RU" b="1" i="1" u="sng" smtClean="0">
                <a:solidFill>
                  <a:schemeClr val="tx1"/>
                </a:solidFill>
              </a:rPr>
              <a:t>Широтна зональність </a:t>
            </a:r>
            <a:r>
              <a:rPr lang="ru-RU" smtClean="0"/>
              <a:t>— це закономірна зміна при­родних компонентів і природних комплексів у напрям­ку від екватора до полюсів. </a:t>
            </a:r>
          </a:p>
          <a:p>
            <a:pPr marL="0" indent="0" algn="ctr">
              <a:buFont typeface="Wingdings 3" pitchFamily="18" charset="2"/>
              <a:buNone/>
            </a:pPr>
            <a:r>
              <a:rPr lang="ru-RU" smtClean="0"/>
              <a:t>Вона зумовлена неоднако­вою кількістю тепла, яке надходить на різні широти у зв’язку з кулястою формою Землі та рухом її навколо Сонця. </a:t>
            </a:r>
          </a:p>
          <a:p>
            <a:pPr marL="0" indent="0" algn="ctr">
              <a:buFont typeface="Wingdings 3" pitchFamily="18" charset="2"/>
              <a:buNone/>
            </a:pPr>
            <a:r>
              <a:rPr lang="ru-RU" smtClean="0"/>
              <a:t>Зональність притаманна і Світовому океану: від екватора до полюсів змінюються властивості поверхневих вод (температура, солоність, прозорість).</a:t>
            </a:r>
            <a:endParaRPr lang="en-US" smtClean="0"/>
          </a:p>
        </p:txBody>
      </p:sp>
      <p:pic>
        <p:nvPicPr>
          <p:cNvPr id="33794" name="Picture 2" descr="Ліси Екваторіальної Африки Це природна зо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8" y="2844800"/>
            <a:ext cx="4011612" cy="30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4" descr="Антарктична і арктична пустеля: грунт, характеристики і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35738" y="2911475"/>
            <a:ext cx="4598987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Прямоугольник 3"/>
          <p:cNvSpPr>
            <a:spLocks noChangeArrowheads="1"/>
          </p:cNvSpPr>
          <p:nvPr/>
        </p:nvSpPr>
        <p:spPr bwMode="auto">
          <a:xfrm>
            <a:off x="1927225" y="5975350"/>
            <a:ext cx="3087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entury Gothic" pitchFamily="34" charset="0"/>
              </a:rPr>
              <a:t>Вологі екваторіальні ліси </a:t>
            </a:r>
          </a:p>
          <a:p>
            <a:r>
              <a:rPr lang="ru-RU">
                <a:latin typeface="Century Gothic" pitchFamily="34" charset="0"/>
              </a:rPr>
              <a:t>(Екваторіальні широти)</a:t>
            </a:r>
            <a:endParaRPr lang="en-US">
              <a:latin typeface="Century Gothic" pitchFamily="34" charset="0"/>
            </a:endParaRPr>
          </a:p>
        </p:txBody>
      </p:sp>
      <p:sp>
        <p:nvSpPr>
          <p:cNvPr id="33797" name="Прямоугольник 6"/>
          <p:cNvSpPr>
            <a:spLocks noChangeArrowheads="1"/>
          </p:cNvSpPr>
          <p:nvPr/>
        </p:nvSpPr>
        <p:spPr bwMode="auto">
          <a:xfrm>
            <a:off x="7847013" y="5853113"/>
            <a:ext cx="219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entury Gothic" pitchFamily="34" charset="0"/>
              </a:rPr>
              <a:t>Арктичні пустелі</a:t>
            </a:r>
          </a:p>
          <a:p>
            <a:r>
              <a:rPr lang="ru-RU">
                <a:latin typeface="Century Gothic" pitchFamily="34" charset="0"/>
              </a:rPr>
              <a:t>(Полярні широти)</a:t>
            </a:r>
            <a:endParaRPr lang="en-US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ъект 2"/>
          <p:cNvSpPr>
            <a:spLocks noGrp="1"/>
          </p:cNvSpPr>
          <p:nvPr>
            <p:ph idx="1"/>
          </p:nvPr>
        </p:nvSpPr>
        <p:spPr>
          <a:xfrm>
            <a:off x="1527175" y="231775"/>
            <a:ext cx="10406063" cy="3778250"/>
          </a:xfrm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ru-RU" smtClean="0"/>
              <a:t>У горах також відбувається зміна природних компонентів і природних комплексів. </a:t>
            </a:r>
          </a:p>
          <a:p>
            <a:pPr marL="0" indent="0" algn="ctr">
              <a:buFont typeface="Wingdings 3" pitchFamily="18" charset="2"/>
              <a:buNone/>
            </a:pPr>
            <a:r>
              <a:rPr lang="ru-RU" smtClean="0"/>
              <a:t>Але не в горизонтальному напрямку, а у вертикальному — від підніжжя до вершини. </a:t>
            </a:r>
          </a:p>
          <a:p>
            <a:pPr marL="0" indent="0" algn="ctr">
              <a:buFont typeface="Wingdings 3" pitchFamily="18" charset="2"/>
              <a:buNone/>
            </a:pPr>
            <a:r>
              <a:rPr lang="ru-RU" smtClean="0"/>
              <a:t>Ця закономір­ність називається </a:t>
            </a:r>
            <a:r>
              <a:rPr lang="ru-RU" b="1" i="1" u="sng" smtClean="0">
                <a:solidFill>
                  <a:schemeClr val="tx1"/>
                </a:solidFill>
              </a:rPr>
              <a:t>висотна поясність</a:t>
            </a:r>
            <a:r>
              <a:rPr lang="ru-RU" smtClean="0"/>
              <a:t>.</a:t>
            </a:r>
          </a:p>
          <a:p>
            <a:pPr marL="0" indent="0" algn="ctr">
              <a:buFont typeface="Wingdings 3" pitchFamily="18" charset="2"/>
              <a:buNone/>
            </a:pPr>
            <a:r>
              <a:rPr lang="ru-RU" smtClean="0"/>
              <a:t>Вона зумовлена зниженням із висотою температури повітря і зміною кількості опадів. Із висотою змінюються такі природні компоненти, як фунти, рослинність, тваринний світ. Природні комплекси в горах змінюються значно швидше, ніж на рівнинах.</a:t>
            </a:r>
            <a:endParaRPr lang="en-US" smtClean="0"/>
          </a:p>
        </p:txBody>
      </p:sp>
      <p:pic>
        <p:nvPicPr>
          <p:cNvPr id="34818" name="Picture 6" descr="Природнi зони Південної Америки: степи, пустелi та напівпустелі ..."/>
          <p:cNvPicPr>
            <a:picLocks noChangeAspect="1" noChangeArrowheads="1"/>
          </p:cNvPicPr>
          <p:nvPr/>
        </p:nvPicPr>
        <p:blipFill>
          <a:blip r:embed="rId2"/>
          <a:srcRect b="8910"/>
          <a:stretch>
            <a:fillRect/>
          </a:stretch>
        </p:blipFill>
        <p:spPr bwMode="auto">
          <a:xfrm>
            <a:off x="519113" y="2854325"/>
            <a:ext cx="7004050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Прямоугольник 5"/>
          <p:cNvSpPr>
            <a:spLocks noChangeArrowheads="1"/>
          </p:cNvSpPr>
          <p:nvPr/>
        </p:nvSpPr>
        <p:spPr bwMode="auto">
          <a:xfrm>
            <a:off x="1427163" y="5818188"/>
            <a:ext cx="6096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Висотна поясність в Андах (Пд. Америка)</a:t>
            </a:r>
            <a:endParaRPr lang="en-US">
              <a:latin typeface="Century Gothic" pitchFamily="34" charset="0"/>
            </a:endParaRPr>
          </a:p>
        </p:txBody>
      </p:sp>
      <p:pic>
        <p:nvPicPr>
          <p:cNvPr id="34820" name="Picture 8" descr="Географі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3163" y="2952750"/>
            <a:ext cx="4276725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ъект 2"/>
          <p:cNvSpPr>
            <a:spLocks noGrp="1"/>
          </p:cNvSpPr>
          <p:nvPr>
            <p:ph idx="1"/>
          </p:nvPr>
        </p:nvSpPr>
        <p:spPr>
          <a:xfrm>
            <a:off x="1457325" y="568325"/>
            <a:ext cx="10059988" cy="3778250"/>
          </a:xfrm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ru-RU" smtClean="0"/>
              <a:t> Людинна є невідємною частино біосфери і географічної оболонки в цілому. Але останнім часом її господарська діяльність порушує глобальний кругообіг речовин і створює загрозу для здоров'я та життєдіяльності самої людини.</a:t>
            </a:r>
            <a:endParaRPr lang="en-US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861050" y="4840288"/>
            <a:ext cx="6096000" cy="9239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П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овітряна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ерозія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ґрунтів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,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зниження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рівня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ґрунтових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вод,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які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і є причинами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утворення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пилу,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який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в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столицю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приніс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північно-західний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вітер</a:t>
            </a:r>
            <a:endParaRPr lang="en-US" dirty="0">
              <a:latin typeface="+mn-lt"/>
              <a:cs typeface="+mn-cs"/>
            </a:endParaRPr>
          </a:p>
        </p:txBody>
      </p:sp>
      <p:pic>
        <p:nvPicPr>
          <p:cNvPr id="35843" name="Picture 2" descr="Киї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0613" y="1773238"/>
            <a:ext cx="4697412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Прямоугольник 4"/>
          <p:cNvSpPr>
            <a:spLocks noChangeArrowheads="1"/>
          </p:cNvSpPr>
          <p:nvPr/>
        </p:nvSpPr>
        <p:spPr bwMode="auto">
          <a:xfrm>
            <a:off x="1647825" y="4530725"/>
            <a:ext cx="358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404040"/>
                </a:solidFill>
                <a:latin typeface="Helmet"/>
              </a:rPr>
              <a:t>Пилова буря в Києві 16.04.2020</a:t>
            </a:r>
            <a:endParaRPr lang="en-US">
              <a:latin typeface="Century Gothic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84900" y="3827463"/>
            <a:ext cx="5629275" cy="3683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Безсніжна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зима,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відсутність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звичної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норми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опадів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34275" y="2903538"/>
            <a:ext cx="2747963" cy="369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Глобальні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зміни</a:t>
            </a:r>
            <a:r>
              <a:rPr lang="ru-RU" dirty="0">
                <a:solidFill>
                  <a:srgbClr val="404040"/>
                </a:solidFill>
                <a:latin typeface="Helmet"/>
                <a:cs typeface="+mn-cs"/>
              </a:rPr>
              <a:t> </a:t>
            </a:r>
            <a:r>
              <a:rPr lang="ru-RU" dirty="0" err="1">
                <a:solidFill>
                  <a:srgbClr val="404040"/>
                </a:solidFill>
                <a:latin typeface="Helmet"/>
                <a:cs typeface="+mn-cs"/>
              </a:rPr>
              <a:t>клімату</a:t>
            </a:r>
            <a:endParaRPr lang="ru-RU" dirty="0">
              <a:solidFill>
                <a:srgbClr val="404040"/>
              </a:solidFill>
              <a:latin typeface="Helme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38525" y="6189663"/>
            <a:ext cx="6096000" cy="36988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rgbClr val="404040"/>
                </a:solidFill>
                <a:latin typeface="Helmet"/>
                <a:cs typeface="+mn-cs"/>
              </a:rPr>
              <a:t>Низька видимість. Руйнування господарських об'єктів.</a:t>
            </a:r>
            <a:endParaRPr lang="uk-UA" dirty="0">
              <a:latin typeface="+mn-lt"/>
              <a:cs typeface="+mn-cs"/>
            </a:endParaRPr>
          </a:p>
        </p:txBody>
      </p:sp>
      <p:sp>
        <p:nvSpPr>
          <p:cNvPr id="35848" name="Прямоугольник 10"/>
          <p:cNvSpPr>
            <a:spLocks noChangeArrowheads="1"/>
          </p:cNvSpPr>
          <p:nvPr/>
        </p:nvSpPr>
        <p:spPr bwMode="auto">
          <a:xfrm>
            <a:off x="7258050" y="1798638"/>
            <a:ext cx="3813175" cy="6461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404040"/>
                </a:solidFill>
                <a:latin typeface="Helmet"/>
              </a:rPr>
              <a:t>Господарська діяльність людини. </a:t>
            </a:r>
          </a:p>
          <a:p>
            <a:pPr algn="ctr"/>
            <a:r>
              <a:rPr lang="ru-RU">
                <a:solidFill>
                  <a:srgbClr val="404040"/>
                </a:solidFill>
                <a:latin typeface="Helmet"/>
              </a:rPr>
              <a:t>Забруднення атмосфери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9164638" y="2473325"/>
            <a:ext cx="211137" cy="4095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" idx="2"/>
          </p:cNvCxnSpPr>
          <p:nvPr/>
        </p:nvCxnSpPr>
        <p:spPr>
          <a:xfrm flipH="1">
            <a:off x="8583613" y="3273425"/>
            <a:ext cx="325437" cy="55403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7897813" y="4195763"/>
            <a:ext cx="498475" cy="6604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6835775" y="5797550"/>
            <a:ext cx="333375" cy="4349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2260600" y="904875"/>
            <a:ext cx="8912225" cy="1281113"/>
          </a:xfrm>
        </p:spPr>
        <p:txBody>
          <a:bodyPr/>
          <a:lstStyle/>
          <a:p>
            <a:pPr algn="ctr"/>
            <a:r>
              <a:rPr lang="uk-UA" smtClean="0"/>
              <a:t>Висновки</a:t>
            </a:r>
            <a:endParaRPr lang="en-US" smtClean="0"/>
          </a:p>
        </p:txBody>
      </p:sp>
      <p:sp>
        <p:nvSpPr>
          <p:cNvPr id="36866" name="Объект 2"/>
          <p:cNvSpPr>
            <a:spLocks noGrp="1"/>
          </p:cNvSpPr>
          <p:nvPr>
            <p:ph idx="1"/>
          </p:nvPr>
        </p:nvSpPr>
        <p:spPr>
          <a:xfrm>
            <a:off x="2339975" y="2525713"/>
            <a:ext cx="8915400" cy="2501900"/>
          </a:xfrm>
        </p:spPr>
        <p:txBody>
          <a:bodyPr/>
          <a:lstStyle/>
          <a:p>
            <a:pPr>
              <a:buFont typeface="Wingdings 3" pitchFamily="18" charset="2"/>
              <a:buAutoNum type="arabicPeriod"/>
            </a:pPr>
            <a:r>
              <a:rPr lang="ru-RU" smtClean="0"/>
              <a:t>Географічна оболонка — це цілісна оболонка Землі, яка охоплює частини атмосфери і літосфери, всю гідросферу і біосферу.</a:t>
            </a:r>
          </a:p>
          <a:p>
            <a:pPr>
              <a:buFont typeface="Wingdings 3" pitchFamily="18" charset="2"/>
              <a:buAutoNum type="arabicPeriod"/>
            </a:pPr>
            <a:r>
              <a:rPr lang="ru-RU" smtClean="0"/>
              <a:t>Географічній оболонці властиві такі природні закономірності: цілісність, рит­мічність, зональність, висотна поясність.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806450" y="2619375"/>
            <a:ext cx="8910638" cy="1281113"/>
          </a:xfrm>
        </p:spPr>
        <p:txBody>
          <a:bodyPr/>
          <a:lstStyle/>
          <a:p>
            <a:pPr algn="ctr"/>
            <a:r>
              <a:rPr lang="uk-UA" smtClean="0"/>
              <a:t>«В усьому є частина всього» 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pic>
        <p:nvPicPr>
          <p:cNvPr id="20482" name="Picture 2" descr="https://history.vn.ua/pidruchniki/kobernik-geography-11-class-2019-standard-level/kobernik-geography-11-class-2019-standard-level.files/image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75750" y="11113"/>
            <a:ext cx="2278063" cy="684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366713"/>
            <a:ext cx="10275888" cy="630555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Видатний англійський учений Чарльз Дарвін якось сказав, що завдяки кішкам в Англії ще не перевелися баранячі котлети.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перший погляд здається незрозумілим, який зв’язок існує між кішками та вівцями. </a:t>
            </a:r>
            <a:endParaRPr lang="uk-U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uk-U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uk-U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uk-U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uk-U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uk-U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uk-U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uk-U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uk-U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uk-U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uk-U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Цей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смішний та незвичайний на перший погляд приклад показує, наскільки все взаємопов’язано в навколишньому світі. Усі елементи природи — і живі, й неживі — складна система пристосованих один до одного, взаємодіючих та взаємопов’язаних компонентів.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91113" y="2246313"/>
            <a:ext cx="2728912" cy="9239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latin typeface="+mn-lt"/>
                <a:cs typeface="+mn-cs"/>
              </a:rPr>
              <a:t>Джмелі — єдині запилювачі червоної конюшини. 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32713" y="3770313"/>
            <a:ext cx="2416175" cy="9223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latin typeface="+mn-lt"/>
                <a:cs typeface="+mn-cs"/>
              </a:rPr>
              <a:t>Конюшина — головний корм для </a:t>
            </a:r>
            <a:r>
              <a:rPr lang="uk-UA" dirty="0" err="1">
                <a:latin typeface="+mn-lt"/>
                <a:cs typeface="+mn-cs"/>
              </a:rPr>
              <a:t>овець</a:t>
            </a:r>
            <a:r>
              <a:rPr lang="uk-UA" dirty="0">
                <a:latin typeface="+mn-lt"/>
                <a:cs typeface="+mn-cs"/>
              </a:rPr>
              <a:t>. 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09863" y="3770313"/>
            <a:ext cx="2528887" cy="92233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latin typeface="+mn-lt"/>
                <a:cs typeface="+mn-cs"/>
              </a:rPr>
              <a:t>М</a:t>
            </a:r>
            <a:r>
              <a:rPr lang="uk-UA" dirty="0">
                <a:latin typeface="+mn-lt"/>
                <a:cs typeface="+mn-cs"/>
              </a:rPr>
              <a:t>иші </a:t>
            </a:r>
            <a:r>
              <a:rPr lang="uk-UA" dirty="0">
                <a:latin typeface="+mn-lt"/>
                <a:cs typeface="+mn-cs"/>
              </a:rPr>
              <a:t>знищують джмелів (точніше, їхні гнізда).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817100" y="2135188"/>
            <a:ext cx="1752600" cy="9223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latin typeface="+mn-lt"/>
                <a:cs typeface="+mn-cs"/>
              </a:rPr>
              <a:t>С</a:t>
            </a:r>
            <a:r>
              <a:rPr lang="uk-UA" dirty="0">
                <a:latin typeface="+mn-lt"/>
                <a:cs typeface="+mn-cs"/>
              </a:rPr>
              <a:t>иті </a:t>
            </a:r>
            <a:r>
              <a:rPr lang="uk-UA" dirty="0">
                <a:latin typeface="+mn-lt"/>
                <a:cs typeface="+mn-cs"/>
              </a:rPr>
              <a:t>вівці </a:t>
            </a:r>
            <a:r>
              <a:rPr lang="uk-UA" dirty="0">
                <a:latin typeface="+mn-lt"/>
                <a:cs typeface="+mn-cs"/>
              </a:rPr>
              <a:t>–  </a:t>
            </a:r>
            <a:r>
              <a:rPr lang="uk-UA" dirty="0">
                <a:latin typeface="+mn-lt"/>
                <a:cs typeface="+mn-cs"/>
              </a:rPr>
              <a:t>багато м’яса для котлет.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21510" name="Прямоугольник 7"/>
          <p:cNvSpPr>
            <a:spLocks noChangeArrowheads="1"/>
          </p:cNvSpPr>
          <p:nvPr/>
        </p:nvSpPr>
        <p:spPr bwMode="auto">
          <a:xfrm>
            <a:off x="1052513" y="2135188"/>
            <a:ext cx="1730375" cy="9223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>
                <a:latin typeface="Century Gothic" pitchFamily="34" charset="0"/>
              </a:rPr>
              <a:t>Кішки полюють на мишей. 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782888" y="3008313"/>
            <a:ext cx="490537" cy="7620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354513" y="2868613"/>
            <a:ext cx="736600" cy="9017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842250" y="3033713"/>
            <a:ext cx="490538" cy="76041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9074150" y="2868613"/>
            <a:ext cx="736600" cy="9017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7200" y="1717675"/>
            <a:ext cx="4486275" cy="3778250"/>
          </a:xfrm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</a:t>
            </a:r>
            <a:r>
              <a:rPr lang="uk-U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риродний </a:t>
            </a:r>
            <a:r>
              <a:rPr lang="uk-UA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комплекс</a:t>
            </a:r>
            <a:r>
              <a:rPr lang="uk-U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це взаємопов’язані природні компо­ненти </a:t>
            </a:r>
            <a:r>
              <a:rPr lang="uk-UA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(гірські породи, повітря, поверхневі та підземні води, ґрунти, рослинність і тварини),</a:t>
            </a:r>
            <a:r>
              <a:rPr lang="uk-U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що на певній ділянці території.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530" name="Picture 2" descr="51. Природні комплекси. Географічна оболонка — найбільший ..."/>
          <p:cNvPicPr>
            <a:picLocks noChangeAspect="1" noChangeArrowheads="1"/>
          </p:cNvPicPr>
          <p:nvPr/>
        </p:nvPicPr>
        <p:blipFill>
          <a:blip r:embed="rId2"/>
          <a:srcRect b="9256"/>
          <a:stretch>
            <a:fillRect/>
          </a:stretch>
        </p:blipFill>
        <p:spPr bwMode="auto">
          <a:xfrm>
            <a:off x="6951663" y="231775"/>
            <a:ext cx="4738687" cy="659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388" y="623888"/>
            <a:ext cx="9801225" cy="128111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Про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найбільший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природний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комплекс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Землі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8000" y="1582738"/>
            <a:ext cx="8915400" cy="377825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Такою 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є географічна оболонка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яка утворилася внаслідок взаємодії літосфери, атмосфери, гідросфери і біосфери.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Географічна оболонка охоплює верхню части­ну літосфери, нижню частину атмосфери, всю гідросферу та біосферу.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3555" name="Picture 2" descr="ГЕОГРАФІІЧНА ОБОЛОНКА | Географі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5700" y="2863850"/>
            <a:ext cx="7620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1663" y="744538"/>
            <a:ext cx="8915400" cy="377825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Верхня межа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географічної оболонки розташована на висоті близько 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км від поверхні Землі. Шари атмосфери до цієї висоти тісно взає­модіють з іншими оболонками.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Сюди з повітряними потоками потрап­ляють живі організми, приміром бактерії, а також спори і пилок.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4578" name="Picture 2" descr="Спора — Вікіпеді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850" y="2108200"/>
            <a:ext cx="2081213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1590675" y="4705350"/>
            <a:ext cx="1023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latin typeface="Century Gothic" pitchFamily="34" charset="0"/>
              </a:rPr>
              <a:t>Спори </a:t>
            </a:r>
            <a:endParaRPr lang="en-US">
              <a:latin typeface="Century Gothic" pitchFamily="34" charset="0"/>
            </a:endParaRPr>
          </a:p>
        </p:txBody>
      </p:sp>
      <p:pic>
        <p:nvPicPr>
          <p:cNvPr id="24580" name="Picture 4" descr="Які квітнуть рослини, квіти, дерева і чагарники ранньою весною до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3425" y="2686050"/>
            <a:ext cx="4841875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Прямоугольник 6"/>
          <p:cNvSpPr>
            <a:spLocks noChangeArrowheads="1"/>
          </p:cNvSpPr>
          <p:nvPr/>
        </p:nvSpPr>
        <p:spPr bwMode="auto">
          <a:xfrm>
            <a:off x="8915400" y="5848350"/>
            <a:ext cx="1871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latin typeface="Century Gothic" pitchFamily="34" charset="0"/>
              </a:rPr>
              <a:t>Пилок рослин </a:t>
            </a:r>
            <a:endParaRPr lang="en-US">
              <a:latin typeface="Century Gothic" pitchFamily="34" charset="0"/>
            </a:endParaRPr>
          </a:p>
        </p:txBody>
      </p:sp>
      <p:pic>
        <p:nvPicPr>
          <p:cNvPr id="24582" name="Picture 6" descr="Китай закрыл на карантин десять городов из-за вспышки коронавируса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1363" y="3941763"/>
            <a:ext cx="31369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Прямоугольник 8"/>
          <p:cNvSpPr>
            <a:spLocks noChangeArrowheads="1"/>
          </p:cNvSpPr>
          <p:nvPr/>
        </p:nvSpPr>
        <p:spPr bwMode="auto">
          <a:xfrm>
            <a:off x="4310063" y="6313488"/>
            <a:ext cx="1077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latin typeface="Century Gothic" pitchFamily="34" charset="0"/>
              </a:rPr>
              <a:t>Бактерії</a:t>
            </a:r>
            <a:endParaRPr lang="en-US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1976438" y="1074738"/>
            <a:ext cx="8915400" cy="3776662"/>
          </a:xfrm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uk-UA" b="1" i="1" smtClean="0"/>
              <a:t>Нижня межа</a:t>
            </a:r>
            <a:r>
              <a:rPr lang="uk-UA" smtClean="0"/>
              <a:t> географічної оболонки розташована в літосфері й сягає здебільшого глибини в кілька сотень метрів, а подекуди 4 км. Саме тут утворюються мінерали і гірські породи, накопичуються підземні води, живуть найпростіші організми.</a:t>
            </a:r>
            <a:endParaRPr lang="en-US" smtClean="0"/>
          </a:p>
          <a:p>
            <a:pPr marL="0" indent="0" algn="ctr">
              <a:buFont typeface="Wingdings 3" pitchFamily="18" charset="2"/>
              <a:buNone/>
            </a:pPr>
            <a:endParaRPr lang="en-US" smtClean="0"/>
          </a:p>
        </p:txBody>
      </p:sp>
      <p:pic>
        <p:nvPicPr>
          <p:cNvPr id="25602" name="Picture 2" descr="Підземні бактерії можуть харчуватися вуглецем і дихати ураном, з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9163" y="2586038"/>
            <a:ext cx="4695825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4" descr="Мікробне життя знайдена глибоко в земній корі / Н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0438" y="3475038"/>
            <a:ext cx="5526087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364038" y="5626100"/>
            <a:ext cx="1077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latin typeface="Century Gothic" pitchFamily="34" charset="0"/>
              </a:rPr>
              <a:t>Бактерії</a:t>
            </a:r>
            <a:endParaRPr lang="en-US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2073275" y="500063"/>
            <a:ext cx="8912225" cy="1279525"/>
          </a:xfrm>
        </p:spPr>
        <p:txBody>
          <a:bodyPr/>
          <a:lstStyle/>
          <a:p>
            <a:r>
              <a:rPr lang="uk-UA" b="1" i="1" smtClean="0"/>
              <a:t>Цілісність географічної оболонки</a:t>
            </a:r>
            <a:endParaRPr lang="en-US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500" y="1998663"/>
            <a:ext cx="4154488" cy="377825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2000" b="1" i="1" u="sng" dirty="0">
                <a:solidFill>
                  <a:schemeClr val="tx1"/>
                </a:solidFill>
              </a:rPr>
              <a:t>Цілісність</a:t>
            </a:r>
            <a:r>
              <a:rPr lang="uk-UA" sz="2000" b="1" i="1" dirty="0">
                <a:solidFill>
                  <a:schemeClr val="tx1"/>
                </a:solidFill>
              </a:rPr>
              <a:t> географічної оболонки забезпечується</a:t>
            </a:r>
            <a:r>
              <a:rPr lang="uk-UA" sz="2000" dirty="0">
                <a:solidFill>
                  <a:schemeClr val="tx1"/>
                </a:solidFill>
              </a:rPr>
              <a:t> постійним обміном речовиною та енергією між оболонками Землі. Саме завдяки </a:t>
            </a:r>
            <a:r>
              <a:rPr lang="uk-UA" sz="2000" dirty="0" smtClean="0">
                <a:solidFill>
                  <a:schemeClr val="tx1"/>
                </a:solidFill>
              </a:rPr>
              <a:t>кругообігу </a:t>
            </a:r>
            <a:r>
              <a:rPr lang="uk-UA" sz="2000" dirty="0">
                <a:solidFill>
                  <a:schemeClr val="tx1"/>
                </a:solidFill>
              </a:rPr>
              <a:t>речовин та перетворенню енергії в географічній оболоні! всі її компоненти взаємодіють між собою.</a:t>
            </a:r>
            <a:endParaRPr lang="en-US" sz="2000" dirty="0">
              <a:solidFill>
                <a:schemeClr val="tx1"/>
              </a:solidFill>
            </a:endParaRPr>
          </a:p>
          <a:p>
            <a:pPr algn="ctr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6627" name="Picture 2" descr="Відповіді /сторінка 197-229 § 49 - 55 / Географія 6 клас Гільберг ..."/>
          <p:cNvPicPr>
            <a:picLocks noChangeAspect="1" noChangeArrowheads="1"/>
          </p:cNvPicPr>
          <p:nvPr/>
        </p:nvPicPr>
        <p:blipFill>
          <a:blip r:embed="rId2"/>
          <a:srcRect b="9589"/>
          <a:stretch>
            <a:fillRect/>
          </a:stretch>
        </p:blipFill>
        <p:spPr bwMode="auto">
          <a:xfrm>
            <a:off x="5849938" y="1431925"/>
            <a:ext cx="5853112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3"/>
          <p:cNvSpPr>
            <a:spLocks noChangeArrowheads="1"/>
          </p:cNvSpPr>
          <p:nvPr/>
        </p:nvSpPr>
        <p:spPr bwMode="auto">
          <a:xfrm>
            <a:off x="7997825" y="6091238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latin typeface="Century Gothic" pitchFamily="34" charset="0"/>
              </a:rPr>
              <a:t>Кругообіг речовин</a:t>
            </a:r>
            <a:endParaRPr lang="en-US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Гідросфера — Вікіпеді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4025" y="119063"/>
            <a:ext cx="9466263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Легкий дым</Template>
  <TotalTime>966</TotalTime>
  <Words>610</Words>
  <Application>Microsoft Office PowerPoint</Application>
  <PresentationFormat>Произвольный</PresentationFormat>
  <Paragraphs>74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17</vt:i4>
      </vt:variant>
      <vt:variant>
        <vt:lpstr>Заголовки слайдов</vt:lpstr>
      </vt:variant>
      <vt:variant>
        <vt:i4>18</vt:i4>
      </vt:variant>
    </vt:vector>
  </HeadingPairs>
  <TitlesOfParts>
    <vt:vector size="40" baseType="lpstr">
      <vt:lpstr>Century Gothic</vt:lpstr>
      <vt:lpstr>Arial</vt:lpstr>
      <vt:lpstr>Wingdings 3</vt:lpstr>
      <vt:lpstr>Calibri</vt:lpstr>
      <vt:lpstr>Helmet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Природні комплекси як наслідок взаємозв’язків компонентів природи</vt:lpstr>
      <vt:lpstr>«В усьому є частина всього»  </vt:lpstr>
      <vt:lpstr>Слайд 3</vt:lpstr>
      <vt:lpstr>Слайд 4</vt:lpstr>
      <vt:lpstr>Про найбільший природний комплекс Землі  </vt:lpstr>
      <vt:lpstr>Слайд 6</vt:lpstr>
      <vt:lpstr>Слайд 7</vt:lpstr>
      <vt:lpstr>Цілісність географічної оболонки</vt:lpstr>
      <vt:lpstr>Слайд 9</vt:lpstr>
      <vt:lpstr>Вплив людини на кругообіг речовин в природі</vt:lpstr>
      <vt:lpstr>Слайд 11</vt:lpstr>
      <vt:lpstr>Добовий ритм – морські припливи і відпливи</vt:lpstr>
      <vt:lpstr>Слайд 13</vt:lpstr>
      <vt:lpstr>Слайд 14</vt:lpstr>
      <vt:lpstr>Слайд 15</vt:lpstr>
      <vt:lpstr>Слайд 16</vt:lpstr>
      <vt:lpstr>Слайд 17</vt:lpstr>
      <vt:lpstr>Висновки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Сергей</cp:lastModifiedBy>
  <cp:revision>87</cp:revision>
  <dcterms:created xsi:type="dcterms:W3CDTF">2020-03-18T08:30:59Z</dcterms:created>
  <dcterms:modified xsi:type="dcterms:W3CDTF">2020-05-11T13:50:34Z</dcterms:modified>
</cp:coreProperties>
</file>