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8" r:id="rId2"/>
    <p:sldId id="259" r:id="rId3"/>
    <p:sldId id="269" r:id="rId4"/>
    <p:sldId id="272" r:id="rId5"/>
    <p:sldId id="273" r:id="rId6"/>
    <p:sldId id="275" r:id="rId7"/>
    <p:sldId id="277" r:id="rId8"/>
    <p:sldId id="279" r:id="rId9"/>
    <p:sldId id="289" r:id="rId10"/>
    <p:sldId id="281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23E9D7-A99F-4971-8B3C-0FD43FD3E265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6E63AA4-A646-4D77-A081-6C10D1CB3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B6C42-4BEC-4C2F-8D07-78AE7EF14ABD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19DC4-3B29-400B-8DE5-87FD65059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87F80-E454-470B-A707-0F52405E0B78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74ADB-CB66-4C05-9657-DABB48FFB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FA5-0D54-48B7-B58F-BBDBBBD33469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2EA69-C455-46CA-B84C-B39CA53CC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9BE47-D99C-4D75-B405-F88319D171C4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47A53-D455-481C-BCB6-B9DF466D4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542F1-C15F-40A8-A3BB-3C1D67F35A3A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CC2B9-3B9E-4BAE-85D3-04A6E5C299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7570F-159A-4B8A-BF6B-63A23337E7D8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F600A-4507-44E5-B4F0-20925F588F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C988D-6DDA-458F-8D3E-B5F96FB368BE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664E2-5A72-4033-810E-AEE814E8D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9E037-78BA-4F15-A9BD-2236316B65EB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05F46-9344-480E-895A-6DDD75556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90E0E-B0D6-43EC-A9CA-687969CD99D6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35728-3222-4478-8173-D036F320F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B8FB5-472F-404C-A1CF-6DC39AE267C8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6B80C-EFD4-4840-ACC5-C9389FA82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DD4C41-FEE8-4E73-AB77-2585834B8433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C09867-B391-4E87-81D8-5F6486F7B7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1" r:id="rId3"/>
    <p:sldLayoutId id="2147483674" r:id="rId4"/>
    <p:sldLayoutId id="2147483670" r:id="rId5"/>
    <p:sldLayoutId id="2147483675" r:id="rId6"/>
    <p:sldLayoutId id="2147483676" r:id="rId7"/>
    <p:sldLayoutId id="2147483677" r:id="rId8"/>
    <p:sldLayoutId id="2147483669" r:id="rId9"/>
    <p:sldLayoutId id="2147483678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227687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900" b="1" dirty="0" err="1" smtClean="0">
                <a:solidFill>
                  <a:srgbClr val="C00000"/>
                </a:solidFill>
              </a:rPr>
              <a:t>Природна</a:t>
            </a:r>
            <a:r>
              <a:rPr lang="ru-RU" sz="4900" b="1" dirty="0" smtClean="0">
                <a:solidFill>
                  <a:srgbClr val="C00000"/>
                </a:solidFill>
              </a:rPr>
              <a:t> зона</a:t>
            </a:r>
            <a:r>
              <a:rPr lang="ru-RU" sz="4900" dirty="0" smtClean="0">
                <a:solidFill>
                  <a:srgbClr val="C00000"/>
                </a:solidFill>
              </a:rPr>
              <a:t> -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частина</a:t>
            </a:r>
            <a:r>
              <a:rPr lang="ru-RU" dirty="0" smtClean="0"/>
              <a:t>  </a:t>
            </a:r>
            <a:r>
              <a:rPr lang="ru-RU" dirty="0" err="1" smtClean="0"/>
              <a:t>географічного</a:t>
            </a:r>
            <a:r>
              <a:rPr lang="ru-RU" dirty="0" smtClean="0"/>
              <a:t> поясу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однорідними</a:t>
            </a:r>
            <a:r>
              <a:rPr lang="ru-RU" dirty="0" smtClean="0"/>
              <a:t> </a:t>
            </a:r>
            <a:r>
              <a:rPr lang="ru-RU" dirty="0" err="1" smtClean="0"/>
              <a:t>кліматичними</a:t>
            </a:r>
            <a:r>
              <a:rPr lang="ru-RU" dirty="0" smtClean="0"/>
              <a:t> </a:t>
            </a:r>
            <a:r>
              <a:rPr lang="ru-RU" dirty="0" err="1" smtClean="0"/>
              <a:t>умовами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57200" y="3213100"/>
            <a:ext cx="8229600" cy="29130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 t="7240" b="17162"/>
          <a:stretch>
            <a:fillRect/>
          </a:stretch>
        </p:blipFill>
        <p:spPr bwMode="auto">
          <a:xfrm>
            <a:off x="468313" y="2265363"/>
            <a:ext cx="8099425" cy="459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5273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rgbClr val="C00000"/>
                </a:solidFill>
              </a:rPr>
              <a:t>Вологі екваторіальні ліси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950" y="1052513"/>
            <a:ext cx="9036050" cy="2520950"/>
          </a:xfrm>
        </p:spPr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err="1" smtClean="0">
                <a:solidFill>
                  <a:schemeClr val="tx1"/>
                </a:solidFill>
              </a:rPr>
              <a:t>Ростуть</a:t>
            </a:r>
            <a:r>
              <a:rPr lang="ru-RU" b="1" dirty="0" smtClean="0">
                <a:solidFill>
                  <a:schemeClr val="tx1"/>
                </a:solidFill>
              </a:rPr>
              <a:t> в </a:t>
            </a:r>
            <a:r>
              <a:rPr lang="ru-RU" b="1" dirty="0" err="1" smtClean="0">
                <a:solidFill>
                  <a:schemeClr val="tx1"/>
                </a:solidFill>
              </a:rPr>
              <a:t>екваторіальному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кліматичному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поясі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</a:rPr>
              <a:t>утворюючи</a:t>
            </a:r>
            <a:r>
              <a:rPr lang="ru-RU" b="1" dirty="0" smtClean="0">
                <a:solidFill>
                  <a:schemeClr val="tx1"/>
                </a:solidFill>
              </a:rPr>
              <a:t> три </a:t>
            </a:r>
            <a:r>
              <a:rPr lang="ru-RU" b="1" dirty="0" err="1" smtClean="0">
                <a:solidFill>
                  <a:schemeClr val="tx1"/>
                </a:solidFill>
              </a:rPr>
              <a:t>окремі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масиви</a:t>
            </a:r>
            <a:r>
              <a:rPr lang="ru-RU" b="1" dirty="0" smtClean="0">
                <a:solidFill>
                  <a:schemeClr val="tx1"/>
                </a:solidFill>
              </a:rPr>
              <a:t> — в </a:t>
            </a:r>
            <a:r>
              <a:rPr lang="ru-RU" b="1" dirty="0" err="1" smtClean="0">
                <a:solidFill>
                  <a:schemeClr val="tx1"/>
                </a:solidFill>
              </a:rPr>
              <a:t>Південній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Америці</a:t>
            </a:r>
            <a:r>
              <a:rPr lang="ru-RU" b="1" dirty="0" smtClean="0">
                <a:solidFill>
                  <a:schemeClr val="tx1"/>
                </a:solidFill>
              </a:rPr>
              <a:t> (</a:t>
            </a:r>
            <a:r>
              <a:rPr lang="ru-RU" b="1" dirty="0" err="1" smtClean="0">
                <a:solidFill>
                  <a:schemeClr val="tx1"/>
                </a:solidFill>
              </a:rPr>
              <a:t>сельваси</a:t>
            </a:r>
            <a:r>
              <a:rPr lang="ru-RU" b="1" dirty="0" smtClean="0">
                <a:solidFill>
                  <a:schemeClr val="tx1"/>
                </a:solidFill>
              </a:rPr>
              <a:t>), </a:t>
            </a:r>
            <a:r>
              <a:rPr lang="ru-RU" b="1" dirty="0" err="1" smtClean="0">
                <a:solidFill>
                  <a:schemeClr val="tx1"/>
                </a:solidFill>
              </a:rPr>
              <a:t>Африці</a:t>
            </a:r>
            <a:r>
              <a:rPr lang="ru-RU" b="1" dirty="0" smtClean="0">
                <a:solidFill>
                  <a:schemeClr val="tx1"/>
                </a:solidFill>
              </a:rPr>
              <a:t>, </a:t>
            </a:r>
            <a:r>
              <a:rPr lang="ru-RU" b="1" dirty="0" err="1" smtClean="0">
                <a:solidFill>
                  <a:schemeClr val="tx1"/>
                </a:solidFill>
              </a:rPr>
              <a:t>Азії</a:t>
            </a:r>
            <a:r>
              <a:rPr lang="ru-RU" b="1" dirty="0" smtClean="0">
                <a:solidFill>
                  <a:schemeClr val="tx1"/>
                </a:solidFill>
              </a:rPr>
              <a:t>. </a:t>
            </a:r>
            <a:r>
              <a:rPr lang="ru-RU" b="1" dirty="0" err="1" smtClean="0">
                <a:solidFill>
                  <a:schemeClr val="tx1"/>
                </a:solidFill>
              </a:rPr>
              <a:t>Ця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природна</a:t>
            </a:r>
            <a:r>
              <a:rPr lang="ru-RU" b="1" dirty="0" smtClean="0">
                <a:solidFill>
                  <a:schemeClr val="tx1"/>
                </a:solidFill>
              </a:rPr>
              <a:t> зона </a:t>
            </a:r>
            <a:r>
              <a:rPr lang="ru-RU" b="1" dirty="0" err="1" smtClean="0">
                <a:solidFill>
                  <a:schemeClr val="tx1"/>
                </a:solidFill>
              </a:rPr>
              <a:t>вирізняється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найбільшою</a:t>
            </a:r>
            <a:r>
              <a:rPr lang="ru-RU" b="1" dirty="0" smtClean="0">
                <a:solidFill>
                  <a:schemeClr val="tx1"/>
                </a:solidFill>
              </a:rPr>
              <a:t> на </a:t>
            </a:r>
            <a:r>
              <a:rPr lang="ru-RU" b="1" dirty="0" err="1" smtClean="0">
                <a:solidFill>
                  <a:schemeClr val="tx1"/>
                </a:solidFill>
              </a:rPr>
              <a:t>земній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кулі</a:t>
            </a:r>
            <a:r>
              <a:rPr lang="ru-RU" b="1" dirty="0" smtClean="0">
                <a:solidFill>
                  <a:schemeClr val="tx1"/>
                </a:solidFill>
              </a:rPr>
              <a:t> видовою </a:t>
            </a:r>
            <a:r>
              <a:rPr lang="ru-RU" b="1" dirty="0" err="1" smtClean="0">
                <a:solidFill>
                  <a:schemeClr val="tx1"/>
                </a:solidFill>
              </a:rPr>
              <a:t>різноманітністю</a:t>
            </a:r>
            <a:r>
              <a:rPr lang="ru-RU" b="1" dirty="0" smtClean="0">
                <a:solidFill>
                  <a:schemeClr val="tx1"/>
                </a:solidFill>
              </a:rPr>
              <a:t> царства </a:t>
            </a:r>
            <a:r>
              <a:rPr lang="ru-RU" b="1" dirty="0" err="1" smtClean="0">
                <a:solidFill>
                  <a:schemeClr val="tx1"/>
                </a:solidFill>
              </a:rPr>
              <a:t>рослин</a:t>
            </a:r>
            <a:r>
              <a:rPr lang="ru-RU" b="1" dirty="0" smtClean="0">
                <a:solidFill>
                  <a:schemeClr val="tx1"/>
                </a:solidFill>
              </a:rPr>
              <a:t> </a:t>
            </a:r>
            <a:r>
              <a:rPr lang="ru-RU" b="1" dirty="0" err="1" smtClean="0">
                <a:solidFill>
                  <a:schemeClr val="tx1"/>
                </a:solidFill>
              </a:rPr>
              <a:t>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багатим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тваринним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світом</a:t>
            </a:r>
            <a:r>
              <a:rPr lang="ru-RU" b="1" dirty="0" smtClean="0">
                <a:solidFill>
                  <a:schemeClr val="tx1"/>
                </a:solidFill>
              </a:rPr>
              <a:t>. Дерева </a:t>
            </a:r>
            <a:r>
              <a:rPr lang="ru-RU" b="1" dirty="0" err="1" smtClean="0">
                <a:solidFill>
                  <a:schemeClr val="tx1"/>
                </a:solidFill>
              </a:rPr>
              <a:t>ростуть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кількома</a:t>
            </a:r>
            <a:r>
              <a:rPr lang="ru-RU" b="1" dirty="0" smtClean="0">
                <a:solidFill>
                  <a:schemeClr val="tx1"/>
                </a:solidFill>
              </a:rPr>
              <a:t> ярусами. </a:t>
            </a:r>
            <a:r>
              <a:rPr lang="ru-RU" b="1" dirty="0" err="1" smtClean="0">
                <a:solidFill>
                  <a:schemeClr val="tx1"/>
                </a:solidFill>
              </a:rPr>
              <a:t>Гілки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стовбури</a:t>
            </a:r>
            <a:r>
              <a:rPr lang="ru-RU" b="1" dirty="0" smtClean="0">
                <a:solidFill>
                  <a:schemeClr val="tx1"/>
                </a:solidFill>
              </a:rPr>
              <a:t> дерев </a:t>
            </a:r>
            <a:r>
              <a:rPr lang="ru-RU" b="1" dirty="0" err="1" smtClean="0">
                <a:solidFill>
                  <a:schemeClr val="tx1"/>
                </a:solidFill>
              </a:rPr>
              <a:t>перевиті</a:t>
            </a:r>
            <a:r>
              <a:rPr lang="ru-RU" b="1" dirty="0" smtClean="0">
                <a:solidFill>
                  <a:schemeClr val="tx1"/>
                </a:solidFill>
              </a:rPr>
              <a:t> </a:t>
            </a:r>
            <a:r>
              <a:rPr lang="ru-RU" b="1" dirty="0" err="1" smtClean="0">
                <a:solidFill>
                  <a:schemeClr val="tx1"/>
                </a:solidFill>
              </a:rPr>
              <a:t>ліанами</a:t>
            </a:r>
            <a:r>
              <a:rPr lang="ru-RU" b="1" dirty="0" smtClean="0">
                <a:solidFill>
                  <a:schemeClr val="tx1"/>
                </a:solidFill>
              </a:rPr>
              <a:t>. </a:t>
            </a:r>
            <a:r>
              <a:rPr lang="ru-RU" b="1" dirty="0" err="1" smtClean="0">
                <a:solidFill>
                  <a:schemeClr val="tx1"/>
                </a:solidFill>
              </a:rPr>
              <a:t>Екваторіальні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вологі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ліси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вічнозелені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</a:rPr>
              <a:t>тобто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рослини</a:t>
            </a:r>
            <a:r>
              <a:rPr lang="ru-RU" b="1" dirty="0" smtClean="0">
                <a:solidFill>
                  <a:schemeClr val="tx1"/>
                </a:solidFill>
              </a:rPr>
              <a:t> не </a:t>
            </a:r>
            <a:r>
              <a:rPr lang="ru-RU" b="1" dirty="0" err="1" smtClean="0">
                <a:solidFill>
                  <a:schemeClr val="tx1"/>
                </a:solidFill>
              </a:rPr>
              <a:t>скидають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одночасно</a:t>
            </a:r>
            <a:r>
              <a:rPr lang="ru-RU" b="1" dirty="0" smtClean="0">
                <a:solidFill>
                  <a:schemeClr val="tx1"/>
                </a:solidFill>
              </a:rPr>
              <a:t> все </a:t>
            </a:r>
            <a:r>
              <a:rPr lang="ru-RU" b="1" dirty="0" err="1" smtClean="0">
                <a:solidFill>
                  <a:schemeClr val="tx1"/>
                </a:solidFill>
              </a:rPr>
              <a:t>листя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8675" name="Picture 6" descr="https://upload.wikimedia.org/wikipedia/uk/thumb/c/ce/Tropical_rainforest_map.png/1280px-Tropical_rainforest_map.png"/>
          <p:cNvPicPr>
            <a:picLocks noChangeAspect="1" noChangeArrowheads="1"/>
          </p:cNvPicPr>
          <p:nvPr/>
        </p:nvPicPr>
        <p:blipFill>
          <a:blip r:embed="rId2"/>
          <a:srcRect l="7355" t="6882" r="5093" b="6659"/>
          <a:stretch>
            <a:fillRect/>
          </a:stretch>
        </p:blipFill>
        <p:spPr bwMode="auto">
          <a:xfrm>
            <a:off x="0" y="3473450"/>
            <a:ext cx="91440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ÐÐ°ÑÑÐ¸Ð½ÐºÐ¸ Ð¿Ð¾ Ð·Ð°Ð¿ÑÐ¾ÑÑ Ð²Ð¾Ð»Ð¾Ð³Ñ ÐµÐºÐ²Ð°ÑÐ¾ÑÑÐ°Ð»ÑÐ½Ñ Ð»ÑÑ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0538" y="2852738"/>
            <a:ext cx="2303462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ÐÐ°ÑÑÐ¸Ð½ÐºÐ¸ Ð¿Ð¾ Ð·Ð°Ð¿ÑÐ¾ÑÑ Ð·Ð¾Ð½Ð° Ð°ÑÐºÑÐ¸ÑÐ½Ð¸Ñ Ð¿ÑÑÑÐµÐ»Ñ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05273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C00000"/>
                </a:solidFill>
              </a:rPr>
              <a:t>Тундра </a:t>
            </a:r>
            <a:r>
              <a:rPr lang="ru-RU" sz="5400" dirty="0" err="1" smtClean="0">
                <a:solidFill>
                  <a:srgbClr val="C00000"/>
                </a:solidFill>
              </a:rPr>
              <a:t>і</a:t>
            </a:r>
            <a:r>
              <a:rPr lang="ru-RU" sz="5400" dirty="0" smtClean="0">
                <a:solidFill>
                  <a:srgbClr val="C00000"/>
                </a:solidFill>
              </a:rPr>
              <a:t> </a:t>
            </a:r>
            <a:r>
              <a:rPr lang="ru-RU" sz="5400" dirty="0" err="1" smtClean="0">
                <a:solidFill>
                  <a:srgbClr val="C00000"/>
                </a:solidFill>
              </a:rPr>
              <a:t>лісотундра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sz="half" idx="1"/>
          </p:nvPr>
        </p:nvSpPr>
        <p:spPr>
          <a:xfrm>
            <a:off x="107950" y="1052513"/>
            <a:ext cx="4679950" cy="5472112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chemeClr val="tx1"/>
                </a:solidFill>
              </a:rPr>
              <a:t>Безліса природна зона, що простягається в субарктичному поясі. Клімат там суворий з тривалою холодною зимою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chemeClr val="tx1"/>
                </a:solidFill>
              </a:rPr>
              <a:t>     (-30…-40 °</a:t>
            </a:r>
            <a:r>
              <a:rPr lang="en-US" sz="2400" b="1" smtClean="0">
                <a:solidFill>
                  <a:schemeClr val="tx1"/>
                </a:solidFill>
              </a:rPr>
              <a:t>C) </a:t>
            </a:r>
            <a:r>
              <a:rPr lang="ru-RU" sz="2400" b="1" smtClean="0">
                <a:solidFill>
                  <a:schemeClr val="tx1"/>
                </a:solidFill>
              </a:rPr>
              <a:t>і коротким прохолодним (до +10 °</a:t>
            </a:r>
            <a:r>
              <a:rPr lang="en-US" sz="2400" b="1" smtClean="0">
                <a:solidFill>
                  <a:schemeClr val="tx1"/>
                </a:solidFill>
              </a:rPr>
              <a:t>C) </a:t>
            </a:r>
            <a:r>
              <a:rPr lang="ru-RU" sz="2400" b="1" smtClean="0">
                <a:solidFill>
                  <a:schemeClr val="tx1"/>
                </a:solidFill>
              </a:rPr>
              <a:t>літом. Внаслідок промерзання ґрунтів і гірських порід утворюється багаторічна мерзлота. Через брак тепла і достатньої кількості вільної вологи дерева в тундрі не ростуть. </a:t>
            </a:r>
          </a:p>
        </p:txBody>
      </p:sp>
      <p:pic>
        <p:nvPicPr>
          <p:cNvPr id="17411" name="Picture 2" descr="ÐÐ°ÑÑÐ¸Ð½ÐºÐ¸ Ð¿Ð¾ Ð·Ð°Ð¿ÑÐ¾ÑÑ Ð·Ð¾Ð½Ð° ÑÑÐ½Ð´ÑÐ¸ Ñ Ð»ÑÑÐ¾ÑÑÐ½Ð´ÑÐ¸"/>
          <p:cNvPicPr>
            <a:picLocks noChangeAspect="1" noChangeArrowheads="1"/>
          </p:cNvPicPr>
          <p:nvPr/>
        </p:nvPicPr>
        <p:blipFill>
          <a:blip r:embed="rId2"/>
          <a:srcRect l="48425" t="2103" r="5502" b="62167"/>
          <a:stretch>
            <a:fillRect/>
          </a:stretch>
        </p:blipFill>
        <p:spPr bwMode="auto">
          <a:xfrm>
            <a:off x="4716463" y="1125538"/>
            <a:ext cx="42132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 descr="ÐÐ°ÑÑÐ¸Ð½ÐºÐ¸ Ð¿Ð¾ Ð·Ð°Ð¿ÑÐ¾ÑÑ Ð·Ð¾Ð½Ð° ÑÑÐ½Ð´ÑÐ¸ Ñ Ð»ÑÑÐ¾ÑÑÐ½Ð´ÑÐ¸"/>
          <p:cNvPicPr>
            <a:picLocks noChangeAspect="1" noChangeArrowheads="1"/>
          </p:cNvPicPr>
          <p:nvPr/>
        </p:nvPicPr>
        <p:blipFill>
          <a:blip r:embed="rId2"/>
          <a:srcRect l="48425" t="50043" r="2751" b="6870"/>
          <a:stretch>
            <a:fillRect/>
          </a:stretch>
        </p:blipFill>
        <p:spPr bwMode="auto">
          <a:xfrm>
            <a:off x="4679950" y="3905250"/>
            <a:ext cx="44640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6" descr="GoldenEagle-No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6550" y="2997200"/>
            <a:ext cx="24574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9675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6000" dirty="0" smtClean="0">
                <a:solidFill>
                  <a:srgbClr val="C00000"/>
                </a:solidFill>
              </a:rPr>
              <a:t>Тайга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513"/>
            <a:ext cx="7019925" cy="5616575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err="1" smtClean="0">
                <a:solidFill>
                  <a:schemeClr val="tx1"/>
                </a:solidFill>
              </a:rPr>
              <a:t>Температури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змінюються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від</a:t>
            </a:r>
            <a:r>
              <a:rPr lang="ru-RU" b="1" dirty="0" smtClean="0">
                <a:solidFill>
                  <a:schemeClr val="tx1"/>
                </a:solidFill>
              </a:rPr>
              <a:t> −50 °C до +30 °C </a:t>
            </a:r>
            <a:r>
              <a:rPr lang="ru-RU" b="1" dirty="0" err="1" smtClean="0">
                <a:solidFill>
                  <a:schemeClr val="tx1"/>
                </a:solidFill>
              </a:rPr>
              <a:t>протягом</a:t>
            </a:r>
            <a:r>
              <a:rPr lang="ru-RU" b="1" dirty="0" smtClean="0">
                <a:solidFill>
                  <a:schemeClr val="tx1"/>
                </a:solidFill>
              </a:rPr>
              <a:t> року, при </a:t>
            </a:r>
            <a:r>
              <a:rPr lang="ru-RU" b="1" dirty="0" err="1" smtClean="0">
                <a:solidFill>
                  <a:schemeClr val="tx1"/>
                </a:solidFill>
              </a:rPr>
              <a:t>цьому</a:t>
            </a:r>
            <a:r>
              <a:rPr lang="ru-RU" b="1" dirty="0" smtClean="0">
                <a:solidFill>
                  <a:schemeClr val="tx1"/>
                </a:solidFill>
              </a:rPr>
              <a:t> 8 </a:t>
            </a:r>
            <a:r>
              <a:rPr lang="ru-RU" b="1" dirty="0" err="1" smtClean="0">
                <a:solidFill>
                  <a:schemeClr val="tx1"/>
                </a:solidFill>
              </a:rPr>
              <a:t>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більше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місяців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середня</a:t>
            </a:r>
            <a:r>
              <a:rPr lang="ru-RU" b="1" dirty="0" smtClean="0">
                <a:solidFill>
                  <a:schemeClr val="tx1"/>
                </a:solidFill>
              </a:rPr>
              <a:t> температура </a:t>
            </a:r>
            <a:r>
              <a:rPr lang="ru-RU" b="1" dirty="0" err="1" smtClean="0">
                <a:solidFill>
                  <a:schemeClr val="tx1"/>
                </a:solidFill>
              </a:rPr>
              <a:t>менша</a:t>
            </a:r>
            <a:r>
              <a:rPr lang="ru-RU" b="1" dirty="0" smtClean="0">
                <a:solidFill>
                  <a:schemeClr val="tx1"/>
                </a:solidFill>
              </a:rPr>
              <a:t> за +10 °C. </a:t>
            </a:r>
            <a:r>
              <a:rPr lang="ru-RU" b="1" dirty="0" err="1" smtClean="0">
                <a:solidFill>
                  <a:schemeClr val="tx1"/>
                </a:solidFill>
              </a:rPr>
              <a:t>Літо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коротке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</a:rPr>
              <a:t>але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досить</a:t>
            </a:r>
            <a:r>
              <a:rPr lang="ru-RU" b="1" dirty="0" smtClean="0">
                <a:solidFill>
                  <a:schemeClr val="tx1"/>
                </a:solidFill>
              </a:rPr>
              <a:t> тепле та </a:t>
            </a:r>
            <a:r>
              <a:rPr lang="ru-RU" b="1" dirty="0" err="1" smtClean="0">
                <a:solidFill>
                  <a:schemeClr val="tx1"/>
                </a:solidFill>
              </a:rPr>
              <a:t>вологе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err="1" smtClean="0">
                <a:solidFill>
                  <a:schemeClr val="tx1"/>
                </a:solidFill>
              </a:rPr>
              <a:t>Ліси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тайгового</a:t>
            </a:r>
            <a:r>
              <a:rPr lang="ru-RU" b="1" dirty="0" smtClean="0">
                <a:solidFill>
                  <a:schemeClr val="tx1"/>
                </a:solidFill>
              </a:rPr>
              <a:t> типу </a:t>
            </a:r>
            <a:r>
              <a:rPr lang="ru-RU" b="1" dirty="0" err="1" smtClean="0">
                <a:solidFill>
                  <a:schemeClr val="tx1"/>
                </a:solidFill>
              </a:rPr>
              <a:t>переважно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складені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хвойними</a:t>
            </a:r>
            <a:r>
              <a:rPr lang="ru-RU" b="1" dirty="0" smtClean="0">
                <a:solidFill>
                  <a:schemeClr val="tx1"/>
                </a:solidFill>
              </a:rPr>
              <a:t> породами, </a:t>
            </a:r>
            <a:r>
              <a:rPr lang="ru-RU" b="1" dirty="0" err="1" smtClean="0">
                <a:solidFill>
                  <a:schemeClr val="tx1"/>
                </a:solidFill>
              </a:rPr>
              <a:t>серед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яких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домінують</a:t>
            </a:r>
            <a:r>
              <a:rPr lang="ru-RU" b="1" dirty="0" smtClean="0">
                <a:solidFill>
                  <a:schemeClr val="tx1"/>
                </a:solidFill>
              </a:rPr>
              <a:t>  </a:t>
            </a:r>
            <a:r>
              <a:rPr lang="ru-RU" b="1" dirty="0" err="1" smtClean="0">
                <a:solidFill>
                  <a:schemeClr val="tx1"/>
                </a:solidFill>
              </a:rPr>
              <a:t>модрина</a:t>
            </a:r>
            <a:r>
              <a:rPr lang="ru-RU" b="1" dirty="0" smtClean="0">
                <a:solidFill>
                  <a:schemeClr val="tx1"/>
                </a:solidFill>
              </a:rPr>
              <a:t>, </a:t>
            </a:r>
            <a:r>
              <a:rPr lang="ru-RU" b="1" dirty="0" err="1" smtClean="0">
                <a:solidFill>
                  <a:schemeClr val="tx1"/>
                </a:solidFill>
              </a:rPr>
              <a:t>ялина</a:t>
            </a:r>
            <a:r>
              <a:rPr lang="ru-RU" b="1" dirty="0" smtClean="0">
                <a:solidFill>
                  <a:schemeClr val="tx1"/>
                </a:solidFill>
              </a:rPr>
              <a:t>, сосна та </a:t>
            </a:r>
            <a:r>
              <a:rPr lang="ru-RU" b="1" dirty="0" err="1" smtClean="0">
                <a:solidFill>
                  <a:schemeClr val="tx1"/>
                </a:solidFill>
              </a:rPr>
              <a:t>ялиця</a:t>
            </a:r>
            <a:endParaRPr lang="ru-RU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chemeClr val="tx1"/>
                </a:solidFill>
              </a:rPr>
              <a:t>З </a:t>
            </a:r>
            <a:r>
              <a:rPr lang="ru-RU" b="1" dirty="0" err="1" smtClean="0">
                <a:solidFill>
                  <a:schemeClr val="tx1"/>
                </a:solidFill>
              </a:rPr>
              <a:t>тварин</a:t>
            </a:r>
            <a:r>
              <a:rPr lang="ru-RU" b="1" dirty="0" smtClean="0">
                <a:solidFill>
                  <a:schemeClr val="tx1"/>
                </a:solidFill>
              </a:rPr>
              <a:t>: </a:t>
            </a:r>
            <a:r>
              <a:rPr lang="ru-RU" b="1" dirty="0" err="1" smtClean="0">
                <a:solidFill>
                  <a:schemeClr val="tx1"/>
                </a:solidFill>
              </a:rPr>
              <a:t>ведмеді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</a:rPr>
              <a:t>сови</a:t>
            </a:r>
            <a:r>
              <a:rPr lang="ru-RU" b="1" dirty="0" smtClean="0">
                <a:solidFill>
                  <a:schemeClr val="tx1"/>
                </a:solidFill>
              </a:rPr>
              <a:t>, </a:t>
            </a:r>
            <a:r>
              <a:rPr lang="ru-RU" b="1" dirty="0" err="1" smtClean="0">
                <a:solidFill>
                  <a:schemeClr val="tx1"/>
                </a:solidFill>
              </a:rPr>
              <a:t>орли</a:t>
            </a:r>
            <a:r>
              <a:rPr lang="ru-RU" b="1" dirty="0" smtClean="0">
                <a:solidFill>
                  <a:schemeClr val="tx1"/>
                </a:solidFill>
              </a:rPr>
              <a:t>, </a:t>
            </a:r>
            <a:r>
              <a:rPr lang="ru-RU" b="1" dirty="0" err="1" smtClean="0">
                <a:solidFill>
                  <a:schemeClr val="tx1"/>
                </a:solidFill>
              </a:rPr>
              <a:t>орлани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</a:rPr>
              <a:t>лисиці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</a:rPr>
              <a:t>гризуни,рись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</a:rPr>
              <a:t>вовк</a:t>
            </a:r>
            <a:r>
              <a:rPr lang="ru-RU" b="1" dirty="0" smtClean="0">
                <a:solidFill>
                  <a:schemeClr val="tx1"/>
                </a:solidFill>
              </a:rPr>
              <a:t>,  </a:t>
            </a:r>
            <a:r>
              <a:rPr lang="ru-RU" b="1" dirty="0" err="1" smtClean="0">
                <a:solidFill>
                  <a:schemeClr val="tx1"/>
                </a:solidFill>
              </a:rPr>
              <a:t>амурський</a:t>
            </a:r>
            <a:r>
              <a:rPr lang="ru-RU" b="1" dirty="0" smtClean="0">
                <a:solidFill>
                  <a:schemeClr val="tx1"/>
                </a:solidFill>
              </a:rPr>
              <a:t> тигр, леопард, </a:t>
            </a:r>
            <a:r>
              <a:rPr lang="ru-RU" b="1" dirty="0" err="1" smtClean="0">
                <a:solidFill>
                  <a:schemeClr val="tx1"/>
                </a:solidFill>
              </a:rPr>
              <a:t>кабани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</a:rPr>
              <a:t>ведмеді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</a:rPr>
              <a:t>єноти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</a:rPr>
              <a:t>дрозди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</a:rPr>
              <a:t>комахи</a:t>
            </a:r>
            <a:r>
              <a:rPr lang="ru-RU" b="1" dirty="0" smtClean="0">
                <a:solidFill>
                  <a:schemeClr val="tx1"/>
                </a:solidFill>
              </a:rPr>
              <a:t>, </a:t>
            </a:r>
            <a:r>
              <a:rPr lang="ru-RU" b="1" dirty="0" err="1" smtClean="0">
                <a:solidFill>
                  <a:schemeClr val="tx1"/>
                </a:solidFill>
              </a:rPr>
              <a:t>крук</a:t>
            </a:r>
            <a:r>
              <a:rPr lang="ru-RU" b="1" dirty="0" smtClean="0">
                <a:solidFill>
                  <a:schemeClr val="tx1"/>
                </a:solidFill>
              </a:rPr>
              <a:t>, беркут, мохноногий канюк,  </a:t>
            </a:r>
            <a:r>
              <a:rPr lang="ru-RU" b="1" dirty="0" err="1" smtClean="0">
                <a:solidFill>
                  <a:schemeClr val="tx1"/>
                </a:solidFill>
              </a:rPr>
              <a:t>куріпки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</a:rPr>
              <a:t>шишкарі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484" name="Picture 2" descr="ÐÑÑÐ¸Ð¹ Ð²ÐµÐ´Ð¼ÑÐ´Ñ (Ursus arctos)"/>
          <p:cNvPicPr>
            <a:picLocks noChangeAspect="1" noChangeArrowheads="1"/>
          </p:cNvPicPr>
          <p:nvPr/>
        </p:nvPicPr>
        <p:blipFill>
          <a:blip r:embed="rId3"/>
          <a:srcRect t="14511" b="10960"/>
          <a:stretch>
            <a:fillRect/>
          </a:stretch>
        </p:blipFill>
        <p:spPr bwMode="auto">
          <a:xfrm>
            <a:off x="6953250" y="476250"/>
            <a:ext cx="21907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ÐÐ¸ÑÐ¸ÑÑ Ð·Ð²Ð¸ÑÐ°Ð¹Ð½Ð° (Vulpes vulpes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4138" y="5084763"/>
            <a:ext cx="2709862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s://upload.wikimedia.org/wikipedia/commons/c/cd/Lahnberge_Wa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1175" y="1052513"/>
            <a:ext cx="35528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4" descr="https://upload.wikimedia.org/wikipedia/commons/thumb/1/1a/Mischwald_Herbst.jpg/1280px-Mischwald_Herb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2275" y="4076700"/>
            <a:ext cx="36417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C00000"/>
                </a:solidFill>
              </a:rPr>
              <a:t>Зона мішаних та широколистих лісів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052513"/>
            <a:ext cx="6156325" cy="5805487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err="1" smtClean="0">
                <a:solidFill>
                  <a:schemeClr val="tx1"/>
                </a:solidFill>
              </a:rPr>
              <a:t>Природна</a:t>
            </a:r>
            <a:r>
              <a:rPr lang="ru-RU" b="1" dirty="0" smtClean="0">
                <a:solidFill>
                  <a:schemeClr val="tx1"/>
                </a:solidFill>
              </a:rPr>
              <a:t> зона </a:t>
            </a:r>
            <a:r>
              <a:rPr lang="ru-RU" b="1" dirty="0" err="1" smtClean="0">
                <a:solidFill>
                  <a:schemeClr val="tx1"/>
                </a:solidFill>
              </a:rPr>
              <a:t>поширена</a:t>
            </a:r>
            <a:r>
              <a:rPr lang="ru-RU" b="1" dirty="0" smtClean="0">
                <a:solidFill>
                  <a:schemeClr val="tx1"/>
                </a:solidFill>
              </a:rPr>
              <a:t> в </a:t>
            </a:r>
            <a:r>
              <a:rPr lang="ru-RU" b="1" dirty="0" err="1" smtClean="0">
                <a:solidFill>
                  <a:schemeClr val="tx1"/>
                </a:solidFill>
              </a:rPr>
              <a:t>помірних</a:t>
            </a:r>
            <a:r>
              <a:rPr lang="ru-RU" b="1" dirty="0" smtClean="0">
                <a:solidFill>
                  <a:schemeClr val="tx1"/>
                </a:solidFill>
              </a:rPr>
              <a:t> широтах </a:t>
            </a:r>
            <a:r>
              <a:rPr lang="ru-RU" b="1" dirty="0" err="1" smtClean="0">
                <a:solidFill>
                  <a:schemeClr val="tx1"/>
                </a:solidFill>
              </a:rPr>
              <a:t>Євразії</a:t>
            </a:r>
            <a:r>
              <a:rPr lang="ru-RU" b="1" dirty="0" smtClean="0">
                <a:solidFill>
                  <a:schemeClr val="tx1"/>
                </a:solidFill>
              </a:rPr>
              <a:t> </a:t>
            </a:r>
            <a:r>
              <a:rPr lang="ru-RU" b="1" dirty="0" err="1" smtClean="0">
                <a:solidFill>
                  <a:schemeClr val="tx1"/>
                </a:solidFill>
              </a:rPr>
              <a:t>і</a:t>
            </a:r>
            <a:r>
              <a:rPr lang="ru-RU" b="1" dirty="0" smtClean="0">
                <a:solidFill>
                  <a:schemeClr val="tx1"/>
                </a:solidFill>
              </a:rPr>
              <a:t> в </a:t>
            </a:r>
            <a:r>
              <a:rPr lang="ru-RU" b="1" dirty="0" err="1" smtClean="0">
                <a:solidFill>
                  <a:schemeClr val="tx1"/>
                </a:solidFill>
              </a:rPr>
              <a:t>Північній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Америці</a:t>
            </a:r>
            <a:r>
              <a:rPr lang="ru-RU" b="1" dirty="0" smtClean="0">
                <a:solidFill>
                  <a:schemeClr val="tx1"/>
                </a:solidFill>
              </a:rPr>
              <a:t>. </a:t>
            </a:r>
            <a:r>
              <a:rPr lang="ru-RU" b="1" dirty="0" err="1" smtClean="0">
                <a:solidFill>
                  <a:schemeClr val="tx1"/>
                </a:solidFill>
              </a:rPr>
              <a:t>Широколистяні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ліси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</a:rPr>
              <a:t>що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ростуть</a:t>
            </a:r>
            <a:r>
              <a:rPr lang="ru-RU" b="1" dirty="0" smtClean="0">
                <a:solidFill>
                  <a:schemeClr val="tx1"/>
                </a:solidFill>
              </a:rPr>
              <a:t> в </a:t>
            </a:r>
            <a:r>
              <a:rPr lang="ru-RU" b="1" dirty="0" err="1" smtClean="0">
                <a:solidFill>
                  <a:schemeClr val="tx1"/>
                </a:solidFill>
              </a:rPr>
              <a:t>Європі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</a:rPr>
              <a:t>утворені</a:t>
            </a:r>
            <a:r>
              <a:rPr lang="ru-RU" b="1" dirty="0" smtClean="0">
                <a:solidFill>
                  <a:schemeClr val="tx1"/>
                </a:solidFill>
              </a:rPr>
              <a:t> дубом, буком, грабом, 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   липою, кленом. У </a:t>
            </a:r>
            <a:r>
              <a:rPr lang="ru-RU" b="1" dirty="0" err="1" smtClean="0">
                <a:solidFill>
                  <a:schemeClr val="tx1"/>
                </a:solidFill>
              </a:rPr>
              <a:t>Північній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Америці</a:t>
            </a:r>
            <a:r>
              <a:rPr lang="ru-RU" b="1" dirty="0" smtClean="0">
                <a:solidFill>
                  <a:schemeClr val="tx1"/>
                </a:solidFill>
              </a:rPr>
              <a:t> до них </a:t>
            </a:r>
            <a:r>
              <a:rPr lang="ru-RU" b="1" dirty="0" err="1" smtClean="0">
                <a:solidFill>
                  <a:schemeClr val="tx1"/>
                </a:solidFill>
              </a:rPr>
              <a:t>додаються</a:t>
            </a:r>
            <a:r>
              <a:rPr lang="ru-RU" b="1" dirty="0" smtClean="0">
                <a:solidFill>
                  <a:schemeClr val="tx1"/>
                </a:solidFill>
              </a:rPr>
              <a:t> </a:t>
            </a:r>
            <a:r>
              <a:rPr lang="ru-RU" b="1" dirty="0" err="1" smtClean="0">
                <a:solidFill>
                  <a:schemeClr val="tx1"/>
                </a:solidFill>
              </a:rPr>
              <a:t>в'яз</a:t>
            </a:r>
            <a:r>
              <a:rPr lang="ru-RU" b="1" dirty="0" smtClean="0">
                <a:solidFill>
                  <a:schemeClr val="tx1"/>
                </a:solidFill>
              </a:rPr>
              <a:t>, </a:t>
            </a:r>
            <a:r>
              <a:rPr lang="ru-RU" b="1" dirty="0" err="1" smtClean="0">
                <a:solidFill>
                  <a:schemeClr val="tx1"/>
                </a:solidFill>
              </a:rPr>
              <a:t>тюльпанове</a:t>
            </a:r>
            <a:r>
              <a:rPr lang="ru-RU" b="1" dirty="0" smtClean="0">
                <a:solidFill>
                  <a:schemeClr val="tx1"/>
                </a:solidFill>
              </a:rPr>
              <a:t> дерево. У </a:t>
            </a:r>
            <a:r>
              <a:rPr lang="ru-RU" b="1" dirty="0" err="1" smtClean="0">
                <a:solidFill>
                  <a:schemeClr val="tx1"/>
                </a:solidFill>
              </a:rPr>
              <a:t>мішаних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лісах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поєднуються</a:t>
            </a:r>
            <a:r>
              <a:rPr lang="ru-RU" b="1" dirty="0" smtClean="0">
                <a:solidFill>
                  <a:schemeClr val="tx1"/>
                </a:solidFill>
              </a:rPr>
              <a:t> </a:t>
            </a:r>
            <a:r>
              <a:rPr lang="ru-RU" b="1" dirty="0" err="1" smtClean="0">
                <a:solidFill>
                  <a:schemeClr val="tx1"/>
                </a:solidFill>
              </a:rPr>
              <a:t>листяні</a:t>
            </a:r>
            <a:r>
              <a:rPr lang="ru-RU" b="1" dirty="0" smtClean="0">
                <a:solidFill>
                  <a:schemeClr val="tx1"/>
                </a:solidFill>
              </a:rPr>
              <a:t> </a:t>
            </a:r>
            <a:r>
              <a:rPr lang="ru-RU" b="1" dirty="0" err="1" smtClean="0">
                <a:solidFill>
                  <a:schemeClr val="tx1"/>
                </a:solidFill>
              </a:rPr>
              <a:t>і</a:t>
            </a:r>
            <a:r>
              <a:rPr lang="ru-RU" b="1" dirty="0" smtClean="0">
                <a:solidFill>
                  <a:schemeClr val="tx1"/>
                </a:solidFill>
              </a:rPr>
              <a:t> </a:t>
            </a:r>
            <a:r>
              <a:rPr lang="ru-RU" b="1" dirty="0" err="1" smtClean="0">
                <a:solidFill>
                  <a:schemeClr val="tx1"/>
                </a:solidFill>
              </a:rPr>
              <a:t>хвойні</a:t>
            </a:r>
            <a:r>
              <a:rPr lang="ru-RU" b="1" dirty="0" smtClean="0">
                <a:solidFill>
                  <a:schemeClr val="tx1"/>
                </a:solidFill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   (</a:t>
            </a:r>
            <a:r>
              <a:rPr lang="ru-RU" b="1" dirty="0" err="1" smtClean="0">
                <a:solidFill>
                  <a:schemeClr val="tx1"/>
                </a:solidFill>
              </a:rPr>
              <a:t>ялина</a:t>
            </a:r>
            <a:r>
              <a:rPr lang="ru-RU" b="1" dirty="0" smtClean="0">
                <a:solidFill>
                  <a:schemeClr val="tx1"/>
                </a:solidFill>
              </a:rPr>
              <a:t>, сосна) породи дерев. 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https://upload.wikimedia.org/wikipedia/commons/a/ae/Devinska_kobyla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25" y="4365625"/>
            <a:ext cx="376237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https://upload.wikimedia.org/wikipedia/commons/6/65/Horse_race_in_mongolian_steppes.jpg"/>
          <p:cNvPicPr>
            <a:picLocks noChangeAspect="1" noChangeArrowheads="1"/>
          </p:cNvPicPr>
          <p:nvPr/>
        </p:nvPicPr>
        <p:blipFill>
          <a:blip r:embed="rId3"/>
          <a:srcRect t="20775"/>
          <a:stretch>
            <a:fillRect/>
          </a:stretch>
        </p:blipFill>
        <p:spPr bwMode="auto">
          <a:xfrm>
            <a:off x="0" y="4365625"/>
            <a:ext cx="363537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247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400" b="1" dirty="0" smtClean="0">
                <a:solidFill>
                  <a:srgbClr val="C00000"/>
                </a:solidFill>
              </a:rPr>
              <a:t>Степи і </a:t>
            </a:r>
            <a:r>
              <a:rPr lang="uk-UA" sz="4400" b="1" dirty="0" err="1" smtClean="0">
                <a:solidFill>
                  <a:srgbClr val="C00000"/>
                </a:solidFill>
              </a:rPr>
              <a:t>лісостепи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22532" name="Содержимое 5"/>
          <p:cNvSpPr>
            <a:spLocks noGrp="1"/>
          </p:cNvSpPr>
          <p:nvPr>
            <p:ph idx="1"/>
          </p:nvPr>
        </p:nvSpPr>
        <p:spPr>
          <a:xfrm>
            <a:off x="107950" y="1052513"/>
            <a:ext cx="8883650" cy="3671887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tx1"/>
                </a:solidFill>
              </a:rPr>
              <a:t>Це — безліса зона помірного поясу. Натомість степи мають багатий трав'яний покрив. Серед трав переважають злаки — ковила, типчак, тонконіг. Під пишною рослинністю, яка щорічно відмирає і утворює багато органічних решток, утворилися родючі ґрунти — чорноземи і каштанові.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812088" cy="98072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5400" b="1" dirty="0" smtClean="0">
                <a:solidFill>
                  <a:srgbClr val="C00000"/>
                </a:solidFill>
              </a:rPr>
              <a:t>Пустелі і напівпустелі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304800" y="1125538"/>
            <a:ext cx="8686800" cy="22320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tx1"/>
                </a:solidFill>
              </a:rPr>
              <a:t>Це природні зони з різкою нестачею вологи і розрідженим рослинним покривом. Кількість опадів не перевищує 200 мм на рік</a:t>
            </a:r>
          </a:p>
        </p:txBody>
      </p:sp>
      <p:pic>
        <p:nvPicPr>
          <p:cNvPr id="23555" name="Picture 2" descr="ÐÐ°ÑÑÐ¸Ð½ÐºÐ¸ Ð¿Ð¾ Ð·Ð°Ð¿ÑÐ¾ÑÑ Ð·Ð¾Ð½Ð° Ð¿ÑÑÑÐµÐ»Ñ Ñ Ð½Ð°Ð¿ÑÐ²Ð¿ÑÑÑÐµÐ»Ñ"/>
          <p:cNvPicPr>
            <a:picLocks noChangeAspect="1" noChangeArrowheads="1"/>
          </p:cNvPicPr>
          <p:nvPr/>
        </p:nvPicPr>
        <p:blipFill>
          <a:blip r:embed="rId2"/>
          <a:srcRect l="4082"/>
          <a:stretch>
            <a:fillRect/>
          </a:stretch>
        </p:blipFill>
        <p:spPr bwMode="auto">
          <a:xfrm>
            <a:off x="3779838" y="3933825"/>
            <a:ext cx="5364162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ÐÐ°ÑÑÐ¸Ð½ÐºÐ¸ Ð¿Ð¾ Ð·Ð°Ð¿ÑÐ¾ÑÑ Ð·Ð¾Ð½Ð° Ð¿ÑÑÑÐµÐ»Ñ Ñ Ð½Ð°Ð¿ÑÐ²Ð¿ÑÑÑÐµÐ»Ñ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19538"/>
            <a:ext cx="3671888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6" descr="ÐÐ¾ÑÐ¾Ð´Ð°Ñ Ð·Ð²Ð¸ÑÐ°Ð¹Ð½Ð¸Ð¹ (Bothriochloa ischaemum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4273550"/>
            <a:ext cx="201612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5273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6000" dirty="0" smtClean="0">
                <a:solidFill>
                  <a:srgbClr val="C00000"/>
                </a:solidFill>
              </a:rPr>
              <a:t>Савани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513"/>
            <a:ext cx="8991600" cy="338455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    </a:t>
            </a:r>
            <a:r>
              <a:rPr lang="ru-RU" b="1" dirty="0" err="1" smtClean="0">
                <a:solidFill>
                  <a:schemeClr val="tx1"/>
                </a:solidFill>
              </a:rPr>
              <a:t>Природна</a:t>
            </a:r>
            <a:r>
              <a:rPr lang="ru-RU" b="1" dirty="0" smtClean="0">
                <a:solidFill>
                  <a:schemeClr val="tx1"/>
                </a:solidFill>
              </a:rPr>
              <a:t> зона, де </a:t>
            </a:r>
            <a:r>
              <a:rPr lang="ru-RU" b="1" dirty="0" err="1" smtClean="0">
                <a:solidFill>
                  <a:schemeClr val="tx1"/>
                </a:solidFill>
              </a:rPr>
              <a:t>панують</a:t>
            </a:r>
            <a:r>
              <a:rPr lang="ru-RU" b="1" dirty="0" smtClean="0">
                <a:solidFill>
                  <a:schemeClr val="tx1"/>
                </a:solidFill>
              </a:rPr>
              <a:t> трави. </a:t>
            </a:r>
            <a:r>
              <a:rPr lang="ru-RU" b="1" dirty="0" err="1" smtClean="0">
                <a:solidFill>
                  <a:schemeClr val="tx1"/>
                </a:solidFill>
              </a:rPr>
              <a:t>Савани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поширені</a:t>
            </a:r>
            <a:r>
              <a:rPr lang="ru-RU" b="1" dirty="0" smtClean="0">
                <a:solidFill>
                  <a:schemeClr val="tx1"/>
                </a:solidFill>
              </a:rPr>
              <a:t> в </a:t>
            </a:r>
            <a:r>
              <a:rPr lang="ru-RU" b="1" dirty="0" err="1" smtClean="0">
                <a:solidFill>
                  <a:schemeClr val="tx1"/>
                </a:solidFill>
              </a:rPr>
              <a:t>субекваторіальному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кліматичному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поясі</a:t>
            </a:r>
            <a:r>
              <a:rPr lang="ru-RU" b="1" dirty="0" smtClean="0">
                <a:solidFill>
                  <a:schemeClr val="tx1"/>
                </a:solidFill>
              </a:rPr>
              <a:t>, де </a:t>
            </a:r>
            <a:r>
              <a:rPr lang="ru-RU" b="1" dirty="0" err="1" smtClean="0">
                <a:solidFill>
                  <a:schemeClr val="tx1"/>
                </a:solidFill>
              </a:rPr>
              <a:t>розрізняють</a:t>
            </a:r>
            <a:r>
              <a:rPr lang="ru-RU" b="1" dirty="0" smtClean="0">
                <a:solidFill>
                  <a:schemeClr val="tx1"/>
                </a:solidFill>
              </a:rPr>
              <a:t> два </a:t>
            </a:r>
            <a:r>
              <a:rPr lang="ru-RU" b="1" dirty="0" err="1" smtClean="0">
                <a:solidFill>
                  <a:schemeClr val="tx1"/>
                </a:solidFill>
              </a:rPr>
              <a:t>сезони</a:t>
            </a:r>
            <a:r>
              <a:rPr lang="ru-RU" b="1" dirty="0" smtClean="0">
                <a:solidFill>
                  <a:schemeClr val="tx1"/>
                </a:solidFill>
              </a:rPr>
              <a:t> — </a:t>
            </a:r>
            <a:r>
              <a:rPr lang="ru-RU" b="1" dirty="0" err="1" smtClean="0">
                <a:solidFill>
                  <a:schemeClr val="tx1"/>
                </a:solidFill>
              </a:rPr>
              <a:t>вологе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літо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суху</a:t>
            </a:r>
            <a:r>
              <a:rPr lang="ru-RU" b="1" dirty="0" smtClean="0">
                <a:solidFill>
                  <a:schemeClr val="tx1"/>
                </a:solidFill>
              </a:rPr>
              <a:t> зиму. Трави, </a:t>
            </a:r>
            <a:r>
              <a:rPr lang="ru-RU" b="1" dirty="0" err="1" smtClean="0">
                <a:solidFill>
                  <a:schemeClr val="tx1"/>
                </a:solidFill>
              </a:rPr>
              <a:t>здебільшого</a:t>
            </a:r>
            <a:r>
              <a:rPr lang="ru-RU" b="1" dirty="0" smtClean="0">
                <a:solidFill>
                  <a:schemeClr val="tx1"/>
                </a:solidFill>
              </a:rPr>
              <a:t> злаки (</a:t>
            </a:r>
            <a:r>
              <a:rPr lang="ru-RU" b="1" dirty="0" err="1" smtClean="0">
                <a:solidFill>
                  <a:schemeClr val="tx1"/>
                </a:solidFill>
              </a:rPr>
              <a:t>слонова</a:t>
            </a:r>
            <a:r>
              <a:rPr lang="ru-RU" b="1" dirty="0" smtClean="0">
                <a:solidFill>
                  <a:schemeClr val="tx1"/>
                </a:solidFill>
              </a:rPr>
              <a:t> трава, бородач), </a:t>
            </a:r>
            <a:r>
              <a:rPr lang="ru-RU" b="1" dirty="0" err="1" smtClean="0">
                <a:solidFill>
                  <a:schemeClr val="tx1"/>
                </a:solidFill>
              </a:rPr>
              <a:t>влітку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ростуть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заввишки</a:t>
            </a:r>
            <a:r>
              <a:rPr lang="ru-RU" b="1" dirty="0" smtClean="0">
                <a:solidFill>
                  <a:schemeClr val="tx1"/>
                </a:solidFill>
              </a:rPr>
              <a:t> до 5 м. </a:t>
            </a:r>
            <a:r>
              <a:rPr lang="ru-RU" b="1" dirty="0" err="1" smtClean="0">
                <a:solidFill>
                  <a:schemeClr val="tx1"/>
                </a:solidFill>
              </a:rPr>
              <a:t>Поширені</a:t>
            </a:r>
            <a:r>
              <a:rPr lang="ru-RU" b="1" dirty="0" smtClean="0">
                <a:solidFill>
                  <a:schemeClr val="tx1"/>
                </a:solidFill>
              </a:rPr>
              <a:t> </a:t>
            </a:r>
            <a:r>
              <a:rPr lang="ru-RU" b="1" dirty="0" err="1" smtClean="0">
                <a:solidFill>
                  <a:schemeClr val="tx1"/>
                </a:solidFill>
              </a:rPr>
              <a:t>акації</a:t>
            </a:r>
            <a:r>
              <a:rPr lang="ru-RU" b="1" dirty="0" smtClean="0">
                <a:solidFill>
                  <a:schemeClr val="tx1"/>
                </a:solidFill>
              </a:rPr>
              <a:t> </a:t>
            </a:r>
            <a:r>
              <a:rPr lang="ru-RU" b="1" dirty="0" err="1" smtClean="0">
                <a:solidFill>
                  <a:schemeClr val="tx1"/>
                </a:solidFill>
              </a:rPr>
              <a:t>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колючі</a:t>
            </a:r>
            <a:r>
              <a:rPr lang="ru-RU" b="1" dirty="0" smtClean="0">
                <a:solidFill>
                  <a:schemeClr val="tx1"/>
                </a:solidFill>
              </a:rPr>
              <a:t> </a:t>
            </a:r>
            <a:r>
              <a:rPr lang="ru-RU" b="1" dirty="0" err="1" smtClean="0">
                <a:solidFill>
                  <a:schemeClr val="tx1"/>
                </a:solidFill>
              </a:rPr>
              <a:t>чагарники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</a:rPr>
              <a:t>пляшкове</a:t>
            </a:r>
            <a:r>
              <a:rPr lang="ru-RU" b="1" dirty="0" smtClean="0">
                <a:solidFill>
                  <a:schemeClr val="tx1"/>
                </a:solidFill>
              </a:rPr>
              <a:t> дерево, </a:t>
            </a:r>
            <a:r>
              <a:rPr lang="ru-RU" b="1" dirty="0" err="1" smtClean="0">
                <a:solidFill>
                  <a:schemeClr val="tx1"/>
                </a:solidFill>
              </a:rPr>
              <a:t>баобаби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</a:rPr>
              <a:t>евкаліпт</a:t>
            </a:r>
            <a:r>
              <a:rPr lang="ru-RU" b="1" dirty="0" smtClean="0">
                <a:solidFill>
                  <a:schemeClr val="tx1"/>
                </a:solidFill>
              </a:rPr>
              <a:t>.  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6628" name="Picture 2" descr="Adansonia digitata MS 100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24400"/>
            <a:ext cx="32051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ÐÐ¸ÑÑÑ Ñ ÐºÐ²ÑÑÐºÐ¸ Eucalyptus melliodo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4652963"/>
            <a:ext cx="314325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9208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rgbClr val="C00000"/>
                </a:solidFill>
              </a:rPr>
              <a:t>Твердолисті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</a:rPr>
              <a:t>ліси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</a:rPr>
              <a:t>і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</a:rPr>
              <a:t>чагарники</a:t>
            </a: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5538"/>
            <a:ext cx="8686800" cy="5472112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err="1" smtClean="0">
                <a:solidFill>
                  <a:schemeClr val="tx1"/>
                </a:solidFill>
              </a:rPr>
              <a:t>Корінна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рослинність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Європейського</a:t>
            </a:r>
            <a:r>
              <a:rPr lang="ru-RU" b="1" dirty="0" smtClean="0">
                <a:solidFill>
                  <a:schemeClr val="tx1"/>
                </a:solidFill>
              </a:rPr>
              <a:t> та </a:t>
            </a:r>
            <a:r>
              <a:rPr lang="ru-RU" b="1" dirty="0" err="1" smtClean="0">
                <a:solidFill>
                  <a:schemeClr val="tx1"/>
                </a:solidFill>
              </a:rPr>
              <a:t>Азіатського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Середземномор’я</a:t>
            </a:r>
            <a:r>
              <a:rPr lang="ru-RU" b="1" dirty="0" smtClean="0">
                <a:solidFill>
                  <a:schemeClr val="tx1"/>
                </a:solidFill>
              </a:rPr>
              <a:t> – </a:t>
            </a:r>
            <a:r>
              <a:rPr lang="ru-RU" b="1" dirty="0" err="1" smtClean="0">
                <a:solidFill>
                  <a:schemeClr val="tx1"/>
                </a:solidFill>
              </a:rPr>
              <a:t>високостовбурні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ліси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з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домінуванням</a:t>
            </a:r>
            <a:r>
              <a:rPr lang="ru-RU" b="1" dirty="0" smtClean="0">
                <a:solidFill>
                  <a:schemeClr val="tx1"/>
                </a:solidFill>
              </a:rPr>
              <a:t> у </a:t>
            </a:r>
            <a:r>
              <a:rPr lang="ru-RU" b="1" dirty="0" err="1" smtClean="0">
                <a:solidFill>
                  <a:schemeClr val="tx1"/>
                </a:solidFill>
              </a:rPr>
              <a:t>верхньому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ярусі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вічнозелених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дубів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або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теплолюбних</a:t>
            </a:r>
            <a:r>
              <a:rPr lang="ru-RU" b="1" dirty="0" smtClean="0">
                <a:solidFill>
                  <a:schemeClr val="tx1"/>
                </a:solidFill>
              </a:rPr>
              <a:t> сосен.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dirty="0" smtClean="0">
                <a:solidFill>
                  <a:schemeClr val="tx1"/>
                </a:solidFill>
              </a:rPr>
              <a:t>Корковий дуб</a:t>
            </a:r>
            <a:endParaRPr lang="ru-RU" b="1" dirty="0" smtClean="0">
              <a:solidFill>
                <a:schemeClr val="tx1"/>
              </a:solidFill>
            </a:endParaRPr>
          </a:p>
          <a:p>
            <a:pPr eaLnBrk="1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err="1" smtClean="0">
                <a:solidFill>
                  <a:schemeClr val="tx1"/>
                </a:solidFill>
              </a:rPr>
              <a:t>суничне</a:t>
            </a:r>
            <a:r>
              <a:rPr lang="ru-RU" b="1" dirty="0" smtClean="0">
                <a:solidFill>
                  <a:schemeClr val="tx1"/>
                </a:solidFill>
              </a:rPr>
              <a:t> дерево;</a:t>
            </a:r>
          </a:p>
          <a:p>
            <a:pPr eaLnBrk="1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err="1" smtClean="0">
                <a:solidFill>
                  <a:schemeClr val="tx1"/>
                </a:solidFill>
              </a:rPr>
              <a:t>фісташка</a:t>
            </a:r>
            <a:r>
              <a:rPr lang="ru-RU" b="1" dirty="0" smtClean="0">
                <a:solidFill>
                  <a:schemeClr val="tx1"/>
                </a:solidFill>
              </a:rPr>
              <a:t>;</a:t>
            </a:r>
          </a:p>
          <a:p>
            <a:pPr eaLnBrk="1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chemeClr val="tx1"/>
                </a:solidFill>
              </a:rPr>
              <a:t>мирт;</a:t>
            </a:r>
          </a:p>
          <a:p>
            <a:pPr eaLnBrk="1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err="1" smtClean="0">
                <a:solidFill>
                  <a:schemeClr val="tx1"/>
                </a:solidFill>
              </a:rPr>
              <a:t>благородний</a:t>
            </a:r>
            <a:r>
              <a:rPr lang="ru-RU" b="1" dirty="0" smtClean="0">
                <a:solidFill>
                  <a:schemeClr val="tx1"/>
                </a:solidFill>
              </a:rPr>
              <a:t> лавр;</a:t>
            </a:r>
          </a:p>
          <a:p>
            <a:pPr eaLnBrk="1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chemeClr val="tx1"/>
                </a:solidFill>
              </a:rPr>
              <a:t>олива;</a:t>
            </a:r>
          </a:p>
          <a:p>
            <a:pPr eaLnBrk="1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chemeClr val="tx1"/>
                </a:solidFill>
              </a:rPr>
              <a:t>самшит;</a:t>
            </a:r>
          </a:p>
          <a:p>
            <a:pPr eaLnBrk="1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err="1" smtClean="0">
                <a:solidFill>
                  <a:schemeClr val="tx1"/>
                </a:solidFill>
              </a:rPr>
              <a:t>деревовидний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ялівець</a:t>
            </a:r>
            <a:r>
              <a:rPr lang="ru-RU" b="1" dirty="0" smtClean="0">
                <a:solidFill>
                  <a:schemeClr val="tx1"/>
                </a:solidFill>
              </a:rPr>
              <a:t> та </a:t>
            </a:r>
            <a:r>
              <a:rPr lang="ru-RU" b="1" dirty="0" err="1" smtClean="0">
                <a:solidFill>
                  <a:schemeClr val="tx1"/>
                </a:solidFill>
              </a:rPr>
              <a:t>інші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види</a:t>
            </a:r>
            <a:r>
              <a:rPr lang="ru-RU" b="1" dirty="0" smtClean="0">
                <a:solidFill>
                  <a:schemeClr val="tx1"/>
                </a:solidFill>
              </a:rPr>
              <a:t> дерев.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27651" name="Picture 2" descr="https://upload.wikimedia.org/wikipedia/commons/e/ea/Macchia_mediterranea_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9363" y="3141663"/>
            <a:ext cx="535463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204</TotalTime>
  <Words>338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10</vt:i4>
      </vt:variant>
    </vt:vector>
  </HeadingPairs>
  <TitlesOfParts>
    <vt:vector size="23" baseType="lpstr">
      <vt:lpstr>Arial</vt:lpstr>
      <vt:lpstr>Franklin Gothic Medium</vt:lpstr>
      <vt:lpstr>Franklin Gothic Book</vt:lpstr>
      <vt:lpstr>Wingdings 2</vt:lpstr>
      <vt:lpstr>Calibri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Сергей</cp:lastModifiedBy>
  <cp:revision>24</cp:revision>
  <dcterms:created xsi:type="dcterms:W3CDTF">2019-04-18T11:43:03Z</dcterms:created>
  <dcterms:modified xsi:type="dcterms:W3CDTF">2020-05-11T14:08:41Z</dcterms:modified>
</cp:coreProperties>
</file>