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1280" r:id="rId3"/>
    <p:sldId id="1281" r:id="rId4"/>
    <p:sldId id="1282" r:id="rId5"/>
    <p:sldId id="1283" r:id="rId6"/>
    <p:sldId id="1285" r:id="rId7"/>
    <p:sldId id="1286" r:id="rId8"/>
    <p:sldId id="1287" r:id="rId9"/>
    <p:sldId id="1288" r:id="rId10"/>
    <p:sldId id="1289" r:id="rId11"/>
    <p:sldId id="1290" r:id="rId12"/>
    <p:sldId id="1291" r:id="rId13"/>
    <p:sldId id="1292" r:id="rId14"/>
    <p:sldId id="1295" r:id="rId15"/>
    <p:sldId id="1297" r:id="rId16"/>
    <p:sldId id="1298" r:id="rId17"/>
    <p:sldId id="335" r:id="rId18"/>
    <p:sldId id="643" r:id="rId19"/>
    <p:sldId id="644" r:id="rId20"/>
    <p:sldId id="30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5059" autoAdjust="0"/>
  </p:normalViewPr>
  <p:slideViewPr>
    <p:cSldViewPr snapToGrid="0">
      <p:cViewPr varScale="1">
        <p:scale>
          <a:sx n="79" d="100"/>
          <a:sy n="79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 custT="1"/>
      <dgm:spPr/>
      <dgm:t>
        <a:bodyPr/>
        <a:lstStyle/>
        <a:p>
          <a:r>
            <a:rPr lang="uk-UA" sz="2400" b="1" i="1" noProof="0" dirty="0">
              <a:solidFill>
                <a:srgbClr val="002060"/>
              </a:solidFill>
            </a:rPr>
            <a:t>При першій ітерації (повторенні) зовнішнього циклу викликається внутрішній, який виконується до свого завершення. </a:t>
          </a: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sz="2400" b="1" i="1" noProof="0" dirty="0"/>
        </a:p>
      </dgm:t>
    </dgm:pt>
    <dgm:pt modelId="{710B442C-69F8-43CB-AC0E-8FBFECC5AC10}" type="sibTrans" cxnId="{76465998-EBCE-4C05-ADEE-C1430D25230E}">
      <dgm:prSet custT="1"/>
      <dgm:spPr>
        <a:solidFill>
          <a:srgbClr val="FF0000"/>
        </a:solidFill>
      </dgm:spPr>
      <dgm:t>
        <a:bodyPr/>
        <a:lstStyle/>
        <a:p>
          <a:endParaRPr lang="uk-UA" sz="2400" b="1" i="1" noProof="0" dirty="0"/>
        </a:p>
      </dgm:t>
    </dgm:pt>
    <dgm:pt modelId="{9672D0FE-FD98-44E8-8FC5-FFBDCB668F57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400" b="1" i="1" noProof="0" dirty="0"/>
            <a:t>Після цього керування передається в тіло зовнішнього циклу. 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sz="2400" b="1" i="1" noProof="0" dirty="0"/>
        </a:p>
      </dgm:t>
    </dgm:pt>
    <dgm:pt modelId="{33BDFB39-484F-49E3-A06C-69E36B24AB17}" type="sibTrans" cxnId="{54531BAE-3FD7-42FB-96B7-221E9B9E1BE8}">
      <dgm:prSet custT="1"/>
      <dgm:spPr>
        <a:solidFill>
          <a:srgbClr val="FF0000"/>
        </a:solidFill>
      </dgm:spPr>
      <dgm:t>
        <a:bodyPr/>
        <a:lstStyle/>
        <a:p>
          <a:endParaRPr lang="uk-UA" sz="2400" b="1" i="1" noProof="0" dirty="0"/>
        </a:p>
      </dgm:t>
    </dgm:pt>
    <dgm:pt modelId="{7066BC1C-376E-4712-B695-CCB0DDF0D40E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b="1" i="1" noProof="0" dirty="0"/>
            <a:t>При другій ітерації зовнішнього циклу знову викликається внутрішній. 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sz="2400" b="1" i="1" noProof="0" dirty="0"/>
        </a:p>
      </dgm:t>
    </dgm:pt>
    <dgm:pt modelId="{66F12583-0E12-4B55-BA19-55BF93511EBE}" type="sibTrans" cxnId="{B76BB4B4-6CFA-4272-95F4-12F6E63388A7}">
      <dgm:prSet custT="1"/>
      <dgm:spPr>
        <a:solidFill>
          <a:srgbClr val="FF0000"/>
        </a:solidFill>
      </dgm:spPr>
      <dgm:t>
        <a:bodyPr/>
        <a:lstStyle/>
        <a:p>
          <a:endParaRPr lang="uk-UA" sz="2400" b="1" i="1" noProof="0" dirty="0"/>
        </a:p>
      </dgm:t>
    </dgm:pt>
    <dgm:pt modelId="{65EF1962-DCA6-4260-B5C9-B458D238A8E3}">
      <dgm:prSet phldrT="[Текст]" custT="1"/>
      <dgm:spPr/>
      <dgm:t>
        <a:bodyPr/>
        <a:lstStyle/>
        <a:p>
          <a:r>
            <a:rPr lang="uk-UA" sz="2400" b="1" i="1" noProof="0" dirty="0"/>
            <a:t>І так триватиме доти, поки не завершиться зовнішній цикл.</a:t>
          </a:r>
        </a:p>
      </dgm:t>
    </dgm:pt>
    <dgm:pt modelId="{6C55AC66-D74D-4B47-9CA2-8BA9F280646F}" type="parTrans" cxnId="{CCD67BFC-24E8-4551-98C3-F637D06B0129}">
      <dgm:prSet/>
      <dgm:spPr/>
      <dgm:t>
        <a:bodyPr/>
        <a:lstStyle/>
        <a:p>
          <a:endParaRPr lang="uk-UA" sz="2400" i="1" noProof="0" dirty="0"/>
        </a:p>
      </dgm:t>
    </dgm:pt>
    <dgm:pt modelId="{DA84CEF9-F796-4F71-9E95-A4FE07083F4E}" type="sibTrans" cxnId="{CCD67BFC-24E8-4551-98C3-F637D06B0129}">
      <dgm:prSet/>
      <dgm:spPr/>
      <dgm:t>
        <a:bodyPr/>
        <a:lstStyle/>
        <a:p>
          <a:endParaRPr lang="uk-UA" sz="2400" i="1" noProof="0" dirty="0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719B15DD-6030-4A1B-A805-8857413278D9}" type="pres">
      <dgm:prSet presAssocID="{9BAFEA03-2235-4AA1-A280-6B9B79FC8268}" presName="FourNodes_1" presStyleLbl="node1" presStyleIdx="0" presStyleCnt="4">
        <dgm:presLayoutVars>
          <dgm:bulletEnabled val="1"/>
        </dgm:presLayoutVars>
      </dgm:prSet>
      <dgm:spPr/>
    </dgm:pt>
    <dgm:pt modelId="{9D3604EF-2E58-45B9-81CC-B2A0918AF3FF}" type="pres">
      <dgm:prSet presAssocID="{9BAFEA03-2235-4AA1-A280-6B9B79FC8268}" presName="FourNodes_2" presStyleLbl="node1" presStyleIdx="1" presStyleCnt="4">
        <dgm:presLayoutVars>
          <dgm:bulletEnabled val="1"/>
        </dgm:presLayoutVars>
      </dgm:prSet>
      <dgm:spPr/>
    </dgm:pt>
    <dgm:pt modelId="{CB54B30C-5DF0-4D74-ACB9-F4A1530B3A5C}" type="pres">
      <dgm:prSet presAssocID="{9BAFEA03-2235-4AA1-A280-6B9B79FC8268}" presName="FourNodes_3" presStyleLbl="node1" presStyleIdx="2" presStyleCnt="4">
        <dgm:presLayoutVars>
          <dgm:bulletEnabled val="1"/>
        </dgm:presLayoutVars>
      </dgm:prSet>
      <dgm:spPr/>
    </dgm:pt>
    <dgm:pt modelId="{7E0FCDCE-0134-4700-8954-1879DADCDAE6}" type="pres">
      <dgm:prSet presAssocID="{9BAFEA03-2235-4AA1-A280-6B9B79FC8268}" presName="FourNodes_4" presStyleLbl="node1" presStyleIdx="3" presStyleCnt="4">
        <dgm:presLayoutVars>
          <dgm:bulletEnabled val="1"/>
        </dgm:presLayoutVars>
      </dgm:prSet>
      <dgm:spPr/>
    </dgm:pt>
    <dgm:pt modelId="{5A3B14F0-50B4-4E08-9227-F899E0E6F1E5}" type="pres">
      <dgm:prSet presAssocID="{9BAFEA03-2235-4AA1-A280-6B9B79FC8268}" presName="FourConn_1-2" presStyleLbl="fgAccFollowNode1" presStyleIdx="0" presStyleCnt="3">
        <dgm:presLayoutVars>
          <dgm:bulletEnabled val="1"/>
        </dgm:presLayoutVars>
      </dgm:prSet>
      <dgm:spPr/>
    </dgm:pt>
    <dgm:pt modelId="{F9B03AFD-7293-4CC4-B1A0-B08F217027FD}" type="pres">
      <dgm:prSet presAssocID="{9BAFEA03-2235-4AA1-A280-6B9B79FC8268}" presName="FourConn_2-3" presStyleLbl="fgAccFollowNode1" presStyleIdx="1" presStyleCnt="3">
        <dgm:presLayoutVars>
          <dgm:bulletEnabled val="1"/>
        </dgm:presLayoutVars>
      </dgm:prSet>
      <dgm:spPr/>
    </dgm:pt>
    <dgm:pt modelId="{92BA5452-8C9D-454E-9FD8-771107B630CA}" type="pres">
      <dgm:prSet presAssocID="{9BAFEA03-2235-4AA1-A280-6B9B79FC8268}" presName="FourConn_3-4" presStyleLbl="fgAccFollowNode1" presStyleIdx="2" presStyleCnt="3">
        <dgm:presLayoutVars>
          <dgm:bulletEnabled val="1"/>
        </dgm:presLayoutVars>
      </dgm:prSet>
      <dgm:spPr/>
    </dgm:pt>
    <dgm:pt modelId="{B1A3DFF8-15CA-4434-8F08-5DC98169378F}" type="pres">
      <dgm:prSet presAssocID="{9BAFEA03-2235-4AA1-A280-6B9B79FC8268}" presName="FourNodes_1_text" presStyleLbl="node1" presStyleIdx="3" presStyleCnt="4">
        <dgm:presLayoutVars>
          <dgm:bulletEnabled val="1"/>
        </dgm:presLayoutVars>
      </dgm:prSet>
      <dgm:spPr/>
    </dgm:pt>
    <dgm:pt modelId="{D41A34E1-5B05-429A-978D-26BF2F3D59FF}" type="pres">
      <dgm:prSet presAssocID="{9BAFEA03-2235-4AA1-A280-6B9B79FC8268}" presName="FourNodes_2_text" presStyleLbl="node1" presStyleIdx="3" presStyleCnt="4">
        <dgm:presLayoutVars>
          <dgm:bulletEnabled val="1"/>
        </dgm:presLayoutVars>
      </dgm:prSet>
      <dgm:spPr/>
    </dgm:pt>
    <dgm:pt modelId="{DE06F292-8CE5-4EA7-8A2D-CB77AC4491F0}" type="pres">
      <dgm:prSet presAssocID="{9BAFEA03-2235-4AA1-A280-6B9B79FC8268}" presName="FourNodes_3_text" presStyleLbl="node1" presStyleIdx="3" presStyleCnt="4">
        <dgm:presLayoutVars>
          <dgm:bulletEnabled val="1"/>
        </dgm:presLayoutVars>
      </dgm:prSet>
      <dgm:spPr/>
    </dgm:pt>
    <dgm:pt modelId="{97E68390-5757-4F95-B31D-5A5289E18CBD}" type="pres">
      <dgm:prSet presAssocID="{9BAFEA03-2235-4AA1-A280-6B9B79FC826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374DCC1F-F776-4F51-8E0E-BED34F37F328}" type="presOf" srcId="{710B442C-69F8-43CB-AC0E-8FBFECC5AC10}" destId="{5A3B14F0-50B4-4E08-9227-F899E0E6F1E5}" srcOrd="0" destOrd="0" presId="urn:microsoft.com/office/officeart/2005/8/layout/vProcess5"/>
    <dgm:cxn modelId="{91374724-CABC-40E4-B6F7-FCB4FD32CE89}" type="presOf" srcId="{B64DB2D8-7AEE-40AF-9FD6-5A3051345C1E}" destId="{B1A3DFF8-15CA-4434-8F08-5DC98169378F}" srcOrd="1" destOrd="0" presId="urn:microsoft.com/office/officeart/2005/8/layout/vProcess5"/>
    <dgm:cxn modelId="{D9DB862B-CA5B-408A-925B-1367E55D0EBB}" type="presOf" srcId="{65EF1962-DCA6-4260-B5C9-B458D238A8E3}" destId="{97E68390-5757-4F95-B31D-5A5289E18CBD}" srcOrd="1" destOrd="0" presId="urn:microsoft.com/office/officeart/2005/8/layout/vProcess5"/>
    <dgm:cxn modelId="{941E8933-48C8-4DB3-9E99-99C38704DF59}" type="presOf" srcId="{66F12583-0E12-4B55-BA19-55BF93511EBE}" destId="{92BA5452-8C9D-454E-9FD8-771107B630CA}" srcOrd="0" destOrd="0" presId="urn:microsoft.com/office/officeart/2005/8/layout/vProcess5"/>
    <dgm:cxn modelId="{84DB357B-4E58-4E58-9A1E-DED0F235A094}" type="presOf" srcId="{9672D0FE-FD98-44E8-8FC5-FFBDCB668F57}" destId="{D41A34E1-5B05-429A-978D-26BF2F3D59FF}" srcOrd="1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222942B8-AF4C-402D-89EF-D5CA3B21B6BD}" type="presOf" srcId="{9672D0FE-FD98-44E8-8FC5-FFBDCB668F57}" destId="{9D3604EF-2E58-45B9-81CC-B2A0918AF3FF}" srcOrd="0" destOrd="0" presId="urn:microsoft.com/office/officeart/2005/8/layout/vProcess5"/>
    <dgm:cxn modelId="{2B9FD6C8-68E6-4A43-9DD6-475D5DC30894}" type="presOf" srcId="{65EF1962-DCA6-4260-B5C9-B458D238A8E3}" destId="{7E0FCDCE-0134-4700-8954-1879DADCDAE6}" srcOrd="0" destOrd="0" presId="urn:microsoft.com/office/officeart/2005/8/layout/vProcess5"/>
    <dgm:cxn modelId="{96049AC9-56C5-4B59-8EDE-655ECA4F531A}" type="presOf" srcId="{7066BC1C-376E-4712-B695-CCB0DDF0D40E}" destId="{CB54B30C-5DF0-4D74-ACB9-F4A1530B3A5C}" srcOrd="0" destOrd="0" presId="urn:microsoft.com/office/officeart/2005/8/layout/vProcess5"/>
    <dgm:cxn modelId="{25B567E8-E4B5-4AE7-B99B-438F7819F2CB}" type="presOf" srcId="{7066BC1C-376E-4712-B695-CCB0DDF0D40E}" destId="{DE06F292-8CE5-4EA7-8A2D-CB77AC4491F0}" srcOrd="1" destOrd="0" presId="urn:microsoft.com/office/officeart/2005/8/layout/vProcess5"/>
    <dgm:cxn modelId="{E20CB0F1-174B-42CB-A4C9-78720F294250}" type="presOf" srcId="{B64DB2D8-7AEE-40AF-9FD6-5A3051345C1E}" destId="{719B15DD-6030-4A1B-A805-8857413278D9}" srcOrd="0" destOrd="0" presId="urn:microsoft.com/office/officeart/2005/8/layout/vProcess5"/>
    <dgm:cxn modelId="{CCD67BFC-24E8-4551-98C3-F637D06B0129}" srcId="{9BAFEA03-2235-4AA1-A280-6B9B79FC8268}" destId="{65EF1962-DCA6-4260-B5C9-B458D238A8E3}" srcOrd="3" destOrd="0" parTransId="{6C55AC66-D74D-4B47-9CA2-8BA9F280646F}" sibTransId="{DA84CEF9-F796-4F71-9E95-A4FE07083F4E}"/>
    <dgm:cxn modelId="{E2E71AFF-431C-49CC-952E-C1B332BBC737}" type="presOf" srcId="{33BDFB39-484F-49E3-A06C-69E36B24AB17}" destId="{F9B03AFD-7293-4CC4-B1A0-B08F217027FD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B1546F07-267C-409E-8C12-9C3687EC31C4}" type="presParOf" srcId="{ADA37DD7-FAE6-400D-BADB-FFA90717EE37}" destId="{719B15DD-6030-4A1B-A805-8857413278D9}" srcOrd="1" destOrd="0" presId="urn:microsoft.com/office/officeart/2005/8/layout/vProcess5"/>
    <dgm:cxn modelId="{F78D4049-92B7-43F1-ADFB-0F4D34D1932F}" type="presParOf" srcId="{ADA37DD7-FAE6-400D-BADB-FFA90717EE37}" destId="{9D3604EF-2E58-45B9-81CC-B2A0918AF3FF}" srcOrd="2" destOrd="0" presId="urn:microsoft.com/office/officeart/2005/8/layout/vProcess5"/>
    <dgm:cxn modelId="{AF02AA50-559A-40F6-BB96-2A4DF507C16B}" type="presParOf" srcId="{ADA37DD7-FAE6-400D-BADB-FFA90717EE37}" destId="{CB54B30C-5DF0-4D74-ACB9-F4A1530B3A5C}" srcOrd="3" destOrd="0" presId="urn:microsoft.com/office/officeart/2005/8/layout/vProcess5"/>
    <dgm:cxn modelId="{F9CE03A1-487C-4D18-8E19-6C7BC20B7F11}" type="presParOf" srcId="{ADA37DD7-FAE6-400D-BADB-FFA90717EE37}" destId="{7E0FCDCE-0134-4700-8954-1879DADCDAE6}" srcOrd="4" destOrd="0" presId="urn:microsoft.com/office/officeart/2005/8/layout/vProcess5"/>
    <dgm:cxn modelId="{2305DD54-B9A8-4AEE-B41D-EEB65CF36FF5}" type="presParOf" srcId="{ADA37DD7-FAE6-400D-BADB-FFA90717EE37}" destId="{5A3B14F0-50B4-4E08-9227-F899E0E6F1E5}" srcOrd="5" destOrd="0" presId="urn:microsoft.com/office/officeart/2005/8/layout/vProcess5"/>
    <dgm:cxn modelId="{0B0A0AAB-F3BA-442D-8521-F2F424C337FD}" type="presParOf" srcId="{ADA37DD7-FAE6-400D-BADB-FFA90717EE37}" destId="{F9B03AFD-7293-4CC4-B1A0-B08F217027FD}" srcOrd="6" destOrd="0" presId="urn:microsoft.com/office/officeart/2005/8/layout/vProcess5"/>
    <dgm:cxn modelId="{DB24DD06-FCF5-4890-98F5-5B2E50895595}" type="presParOf" srcId="{ADA37DD7-FAE6-400D-BADB-FFA90717EE37}" destId="{92BA5452-8C9D-454E-9FD8-771107B630CA}" srcOrd="7" destOrd="0" presId="urn:microsoft.com/office/officeart/2005/8/layout/vProcess5"/>
    <dgm:cxn modelId="{90500D33-E8F1-4011-8E60-37CC93B921B2}" type="presParOf" srcId="{ADA37DD7-FAE6-400D-BADB-FFA90717EE37}" destId="{B1A3DFF8-15CA-4434-8F08-5DC98169378F}" srcOrd="8" destOrd="0" presId="urn:microsoft.com/office/officeart/2005/8/layout/vProcess5"/>
    <dgm:cxn modelId="{AE0E3724-EB9B-4FC1-B2F4-6FF3DF72F8A1}" type="presParOf" srcId="{ADA37DD7-FAE6-400D-BADB-FFA90717EE37}" destId="{D41A34E1-5B05-429A-978D-26BF2F3D59FF}" srcOrd="9" destOrd="0" presId="urn:microsoft.com/office/officeart/2005/8/layout/vProcess5"/>
    <dgm:cxn modelId="{661BDDC0-A96C-48F1-9F2F-24F960738FE8}" type="presParOf" srcId="{ADA37DD7-FAE6-400D-BADB-FFA90717EE37}" destId="{DE06F292-8CE5-4EA7-8A2D-CB77AC4491F0}" srcOrd="10" destOrd="0" presId="urn:microsoft.com/office/officeart/2005/8/layout/vProcess5"/>
    <dgm:cxn modelId="{A258A957-B15A-440D-BC46-82A2AC53CBC3}" type="presParOf" srcId="{ADA37DD7-FAE6-400D-BADB-FFA90717EE37}" destId="{97E68390-5757-4F95-B31D-5A5289E18CB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B15DD-6030-4A1B-A805-8857413278D9}">
      <dsp:nvSpPr>
        <dsp:cNvPr id="0" name=""/>
        <dsp:cNvSpPr/>
      </dsp:nvSpPr>
      <dsp:spPr>
        <a:xfrm>
          <a:off x="0" y="0"/>
          <a:ext cx="9499958" cy="103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002060"/>
              </a:solidFill>
            </a:rPr>
            <a:t>При першій ітерації (повторенні) зовнішнього циклу викликається внутрішній, який виконується до свого завершення. </a:t>
          </a:r>
        </a:p>
      </dsp:txBody>
      <dsp:txXfrm>
        <a:off x="30435" y="30435"/>
        <a:ext cx="8290842" cy="978266"/>
      </dsp:txXfrm>
    </dsp:sp>
    <dsp:sp modelId="{9D3604EF-2E58-45B9-81CC-B2A0918AF3FF}">
      <dsp:nvSpPr>
        <dsp:cNvPr id="0" name=""/>
        <dsp:cNvSpPr/>
      </dsp:nvSpPr>
      <dsp:spPr>
        <a:xfrm>
          <a:off x="795621" y="1228069"/>
          <a:ext cx="9499958" cy="1039136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Після цього керування передається в тіло зовнішнього циклу. </a:t>
          </a:r>
        </a:p>
      </dsp:txBody>
      <dsp:txXfrm>
        <a:off x="826056" y="1258504"/>
        <a:ext cx="7968028" cy="978266"/>
      </dsp:txXfrm>
    </dsp:sp>
    <dsp:sp modelId="{CB54B30C-5DF0-4D74-ACB9-F4A1530B3A5C}">
      <dsp:nvSpPr>
        <dsp:cNvPr id="0" name=""/>
        <dsp:cNvSpPr/>
      </dsp:nvSpPr>
      <dsp:spPr>
        <a:xfrm>
          <a:off x="1579368" y="2456139"/>
          <a:ext cx="9499958" cy="1039136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При другій ітерації зовнішнього циклу знову викликається внутрішній. </a:t>
          </a:r>
        </a:p>
      </dsp:txBody>
      <dsp:txXfrm>
        <a:off x="1609803" y="2486574"/>
        <a:ext cx="7979903" cy="978266"/>
      </dsp:txXfrm>
    </dsp:sp>
    <dsp:sp modelId="{7E0FCDCE-0134-4700-8954-1879DADCDAE6}">
      <dsp:nvSpPr>
        <dsp:cNvPr id="0" name=""/>
        <dsp:cNvSpPr/>
      </dsp:nvSpPr>
      <dsp:spPr>
        <a:xfrm>
          <a:off x="2374989" y="3684209"/>
          <a:ext cx="9499958" cy="1039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/>
            <a:t>І так триватиме доти, поки не завершиться зовнішній цикл.</a:t>
          </a:r>
        </a:p>
      </dsp:txBody>
      <dsp:txXfrm>
        <a:off x="2405424" y="3714644"/>
        <a:ext cx="7968028" cy="978266"/>
      </dsp:txXfrm>
    </dsp:sp>
    <dsp:sp modelId="{5A3B14F0-50B4-4E08-9227-F899E0E6F1E5}">
      <dsp:nvSpPr>
        <dsp:cNvPr id="0" name=""/>
        <dsp:cNvSpPr/>
      </dsp:nvSpPr>
      <dsp:spPr>
        <a:xfrm>
          <a:off x="8824519" y="795883"/>
          <a:ext cx="675438" cy="675438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/>
        </a:p>
      </dsp:txBody>
      <dsp:txXfrm>
        <a:off x="8976493" y="795883"/>
        <a:ext cx="371490" cy="508267"/>
      </dsp:txXfrm>
    </dsp:sp>
    <dsp:sp modelId="{F9B03AFD-7293-4CC4-B1A0-B08F217027FD}">
      <dsp:nvSpPr>
        <dsp:cNvPr id="0" name=""/>
        <dsp:cNvSpPr/>
      </dsp:nvSpPr>
      <dsp:spPr>
        <a:xfrm>
          <a:off x="9620141" y="2023953"/>
          <a:ext cx="675438" cy="675438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/>
        </a:p>
      </dsp:txBody>
      <dsp:txXfrm>
        <a:off x="9772115" y="2023953"/>
        <a:ext cx="371490" cy="508267"/>
      </dsp:txXfrm>
    </dsp:sp>
    <dsp:sp modelId="{92BA5452-8C9D-454E-9FD8-771107B630CA}">
      <dsp:nvSpPr>
        <dsp:cNvPr id="0" name=""/>
        <dsp:cNvSpPr/>
      </dsp:nvSpPr>
      <dsp:spPr>
        <a:xfrm>
          <a:off x="10403888" y="3252023"/>
          <a:ext cx="675438" cy="675438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/>
        </a:p>
      </dsp:txBody>
      <dsp:txXfrm>
        <a:off x="10555862" y="3252023"/>
        <a:ext cx="371490" cy="508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F3EF9-D93A-49DD-B6DA-4EFA04084110}" type="datetimeFigureOut">
              <a:rPr lang="uk-UA" smtClean="0"/>
              <a:t>10.07.2019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9EB98-FC88-42CE-878C-F864990E45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8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B6400-B2FE-47D9-BFF7-0CD7C422A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13"/>
          <a:stretch/>
        </p:blipFill>
        <p:spPr>
          <a:xfrm>
            <a:off x="0" y="0"/>
            <a:ext cx="5214962" cy="560228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noFill/>
                </a:ln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EF847D6-D45D-4292-B948-B84AE039B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Вкладені алгоритмічні структури повторення</a:t>
            </a: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2039843D-2FA6-480C-9D0B-9895C275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id="{7ACD7B06-1E52-4890-8591-79ED9955C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553" y="3556776"/>
            <a:ext cx="2588035" cy="25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83100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 нам потрібно засобами «черепашачої» графіки відтворити малюнок, наведений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8A4B73-388D-47BC-9090-4B3FF3F17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" y="1884513"/>
            <a:ext cx="12050142" cy="157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6037D-C296-46CC-B849-93813B8734FE}"/>
              </a:ext>
            </a:extLst>
          </p:cNvPr>
          <p:cNvSpPr txBox="1"/>
          <p:nvPr/>
        </p:nvSpPr>
        <p:spPr>
          <a:xfrm>
            <a:off x="70929" y="350621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Завантажимо команди для роботи з Черепашкою і встановимо ширину сліду Черепашки в 3 пікселі: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3E4E4-F9D9-4DDF-A620-343BFB03DFB7}"/>
              </a:ext>
            </a:extLst>
          </p:cNvPr>
          <p:cNvSpPr txBox="1"/>
          <p:nvPr/>
        </p:nvSpPr>
        <p:spPr>
          <a:xfrm>
            <a:off x="70929" y="4559723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from turtle import*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width(3)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up()          # </a:t>
            </a:r>
            <a:r>
              <a:rPr lang="uk-UA" sz="2800" b="1" i="1" kern="0" dirty="0">
                <a:solidFill>
                  <a:srgbClr val="FFFFFF"/>
                </a:solidFill>
              </a:rPr>
              <a:t>Перо підняте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colors = ['yellow', 'blue', 'green', 'purple', 'red’]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			</a:t>
            </a:r>
            <a:r>
              <a:rPr lang="en-US" sz="2800" b="1" i="1" kern="0" dirty="0">
                <a:solidFill>
                  <a:srgbClr val="FFFFFF"/>
                </a:solidFill>
              </a:rPr>
              <a:t># </a:t>
            </a:r>
            <a:r>
              <a:rPr lang="uk-UA" sz="2800" b="1" i="1" kern="0" dirty="0">
                <a:solidFill>
                  <a:srgbClr val="FFFFFF"/>
                </a:solidFill>
              </a:rPr>
              <a:t>Список кольорових констант</a:t>
            </a:r>
          </a:p>
        </p:txBody>
      </p:sp>
    </p:spTree>
    <p:extLst>
      <p:ext uri="{BB962C8B-B14F-4D97-AF65-F5344CB8AC3E}">
        <p14:creationId xmlns:p14="http://schemas.microsoft.com/office/powerpoint/2010/main" val="113856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намалювати один п’ятикутник, потрібно виконати цикл: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34A1B-E590-4103-B49C-9E1573415234}"/>
              </a:ext>
            </a:extLst>
          </p:cNvPr>
          <p:cNvSpPr txBox="1"/>
          <p:nvPr/>
        </p:nvSpPr>
        <p:spPr>
          <a:xfrm>
            <a:off x="70929" y="2278064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n in range(5):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color(colors[n])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forward(20)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left(360/5)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4A245F-1A2E-4D1F-A236-B4147BAC1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660" y="4221140"/>
            <a:ext cx="5186680" cy="2269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9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створити такий малюнок, потрібно малювання п’ятикутника повторити 10 разів.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A4D04-258A-4E1E-BA31-C9D2BBC1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2237057"/>
            <a:ext cx="12050142" cy="426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називають вкладеним, якщо він міститься в тілі іншого циклу (його також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внутрішнім</a:t>
            </a:r>
            <a:r>
              <a:rPr lang="uk-UA" sz="2800" b="1" i="1" kern="0" dirty="0">
                <a:solidFill>
                  <a:srgbClr val="FFFFFF"/>
                </a:solidFill>
              </a:rPr>
              <a:t>), а цикл, у якому він міститься, — 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зовнішнім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20FEA-21AE-45CB-8C0C-D954D01C090B}"/>
              </a:ext>
            </a:extLst>
          </p:cNvPr>
          <p:cNvSpPr txBox="1"/>
          <p:nvPr/>
        </p:nvSpPr>
        <p:spPr>
          <a:xfrm>
            <a:off x="72008" y="2695862"/>
            <a:ext cx="943775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Вкладені цикли організовані таким чином: внутрішній цикл повністю вміщується в тілі зовнішнього циклу.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97EFB2-ED9A-4FA4-8BB7-5590E12C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640" y="2736501"/>
            <a:ext cx="2404937" cy="3948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C3E14A-AA85-4E6B-A0F2-F0510B87EA30}"/>
              </a:ext>
            </a:extLst>
          </p:cNvPr>
          <p:cNvSpPr txBox="1"/>
          <p:nvPr/>
        </p:nvSpPr>
        <p:spPr>
          <a:xfrm>
            <a:off x="72008" y="4194961"/>
            <a:ext cx="943775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Тут А —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зовнішній</a:t>
            </a:r>
            <a:r>
              <a:rPr lang="uk-UA" sz="2800" b="1" i="1" kern="0" dirty="0">
                <a:solidFill>
                  <a:srgbClr val="FFFFFF"/>
                </a:solidFill>
              </a:rPr>
              <a:t> цикл, В — </a:t>
            </a:r>
            <a:r>
              <a:rPr lang="uk-UA" sz="2800" b="1" i="1" kern="0" dirty="0">
                <a:solidFill>
                  <a:srgbClr val="FFFF00"/>
                </a:solidFill>
              </a:rPr>
              <a:t>внутрішній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DFCAA-C414-4899-A003-CF506A862EE0}"/>
              </a:ext>
            </a:extLst>
          </p:cNvPr>
          <p:cNvSpPr txBox="1"/>
          <p:nvPr/>
        </p:nvSpPr>
        <p:spPr>
          <a:xfrm>
            <a:off x="72008" y="4832285"/>
            <a:ext cx="943775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внутрішній, так і зовнішній цикли можуть бути циклами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25B7D8-DBC2-4489-B6C8-4CE10E6FD0E1}"/>
              </a:ext>
            </a:extLst>
          </p:cNvPr>
          <p:cNvSpPr txBox="1"/>
          <p:nvPr/>
        </p:nvSpPr>
        <p:spPr>
          <a:xfrm>
            <a:off x="72008" y="5900496"/>
            <a:ext cx="383959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 параметром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A5BEF-235E-4ABC-8A69-1A8F80D461B5}"/>
              </a:ext>
            </a:extLst>
          </p:cNvPr>
          <p:cNvSpPr txBox="1"/>
          <p:nvPr/>
        </p:nvSpPr>
        <p:spPr>
          <a:xfrm>
            <a:off x="5670169" y="5898032"/>
            <a:ext cx="383959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 умовою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A89E44-14F1-474D-A9CD-66CEAFC45B7F}"/>
              </a:ext>
            </a:extLst>
          </p:cNvPr>
          <p:cNvSpPr txBox="1"/>
          <p:nvPr/>
        </p:nvSpPr>
        <p:spPr>
          <a:xfrm>
            <a:off x="4027674" y="5898032"/>
            <a:ext cx="1522226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Порядок виконання вкладених циклів</a:t>
            </a:r>
            <a:r>
              <a:rPr lang="uk-UA" sz="2800" b="1" i="1" kern="0" dirty="0">
                <a:solidFill>
                  <a:srgbClr val="FFFFFF"/>
                </a:solidFill>
              </a:rPr>
              <a:t>: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C00D37A-D80B-4FA9-8CE3-64377FDF5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865341"/>
              </p:ext>
            </p:extLst>
          </p:nvPr>
        </p:nvGraphicFramePr>
        <p:xfrm>
          <a:off x="247202" y="1801824"/>
          <a:ext cx="11874948" cy="472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76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9B15DD-6030-4A1B-A805-885741327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719B15DD-6030-4A1B-A805-885741327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3B14F0-50B4-4E08-9227-F899E0E6F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5A3B14F0-50B4-4E08-9227-F899E0E6F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3604EF-2E58-45B9-81CC-B2A0918AF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9D3604EF-2E58-45B9-81CC-B2A0918AF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B03AFD-7293-4CC4-B1A0-B08F2170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F9B03AFD-7293-4CC4-B1A0-B08F2170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54B30C-5DF0-4D74-ACB9-F4A1530B3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CB54B30C-5DF0-4D74-ACB9-F4A1530B3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BA5452-8C9D-454E-9FD8-771107B63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92BA5452-8C9D-454E-9FD8-771107B63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0FCDCE-0134-4700-8954-1879DADCD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7E0FCDCE-0134-4700-8954-1879DADCD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6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Переконаємося, що зовнішній цикл перебирає список чисел (</a:t>
            </a:r>
            <a:r>
              <a:rPr lang="en-US" sz="2800" b="1" i="1" kern="0" dirty="0" err="1">
                <a:solidFill>
                  <a:srgbClr val="FFFFFF"/>
                </a:solidFill>
              </a:rPr>
              <a:t>num_list</a:t>
            </a:r>
            <a:r>
              <a:rPr lang="en-US" sz="2800" b="1" i="1" kern="0" dirty="0">
                <a:solidFill>
                  <a:srgbClr val="FFFFFF"/>
                </a:solidFill>
              </a:rPr>
              <a:t>), </a:t>
            </a:r>
            <a:r>
              <a:rPr lang="uk-UA" sz="2800" b="1" i="1" kern="0" dirty="0">
                <a:solidFill>
                  <a:srgbClr val="FFFFFF"/>
                </a:solidFill>
              </a:rPr>
              <a:t>а внутрішній — список символів (</a:t>
            </a:r>
            <a:r>
              <a:rPr lang="en-US" sz="2800" b="1" i="1" kern="0" dirty="0" err="1">
                <a:solidFill>
                  <a:srgbClr val="FFFFFF"/>
                </a:solidFill>
              </a:rPr>
              <a:t>alpha_list</a:t>
            </a:r>
            <a:r>
              <a:rPr lang="en-US" sz="2800" b="1" i="1" kern="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7202C-0711-452B-BB56-57BC836B81DA}"/>
              </a:ext>
            </a:extLst>
          </p:cNvPr>
          <p:cNvSpPr txBox="1"/>
          <p:nvPr/>
        </p:nvSpPr>
        <p:spPr>
          <a:xfrm>
            <a:off x="72008" y="2716182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num_list</a:t>
            </a:r>
            <a:r>
              <a:rPr lang="en-US" sz="2800" b="1" i="1" kern="0" dirty="0">
                <a:solidFill>
                  <a:srgbClr val="FFFFFF"/>
                </a:solidFill>
              </a:rPr>
              <a:t> = [1, 2, 3]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alpha_list</a:t>
            </a:r>
            <a:r>
              <a:rPr lang="en-US" sz="2800" b="1" i="1" kern="0" dirty="0">
                <a:solidFill>
                  <a:srgbClr val="FFFFFF"/>
                </a:solidFill>
              </a:rPr>
              <a:t> = ['a', 'b', 'c']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number in </a:t>
            </a:r>
            <a:r>
              <a:rPr lang="en-US" sz="2800" b="1" i="1" kern="0" dirty="0" err="1">
                <a:solidFill>
                  <a:srgbClr val="FFFFFF"/>
                </a:solidFill>
              </a:rPr>
              <a:t>num_list</a:t>
            </a:r>
            <a:r>
              <a:rPr lang="en-US" sz="2800" b="1" i="1" kern="0" dirty="0">
                <a:solidFill>
                  <a:srgbClr val="FFFFFF"/>
                </a:solidFill>
              </a:rPr>
              <a:t>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print(number)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for letter in </a:t>
            </a:r>
            <a:r>
              <a:rPr lang="en-US" sz="2800" b="1" i="1" kern="0" dirty="0" err="1">
                <a:solidFill>
                  <a:srgbClr val="FFFFFF"/>
                </a:solidFill>
              </a:rPr>
              <a:t>alpha_list</a:t>
            </a:r>
            <a:r>
              <a:rPr lang="en-US" sz="2800" b="1" i="1" kern="0" dirty="0">
                <a:solidFill>
                  <a:srgbClr val="FFFFFF"/>
                </a:solidFill>
              </a:rPr>
              <a:t>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     </a:t>
            </a:r>
            <a:r>
              <a:rPr lang="en-US" sz="2800" b="1" i="1" kern="0" dirty="0">
                <a:solidFill>
                  <a:srgbClr val="FFFFFF"/>
                </a:solidFill>
              </a:rPr>
              <a:t>print(letter)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цикли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першій ітерації зовнішнього циклу в консоль виводиться  1, а потім викликається внутрішній цикл, у якому виводяться послідовно  </a:t>
            </a:r>
            <a:r>
              <a:rPr lang="en-US" sz="2800" b="1" i="1" kern="0" dirty="0">
                <a:solidFill>
                  <a:srgbClr val="FFFFFF"/>
                </a:solidFill>
              </a:rPr>
              <a:t>a, b,  c. </a:t>
            </a:r>
            <a:r>
              <a:rPr lang="uk-UA" sz="2800" b="1" i="1" kern="0" dirty="0">
                <a:solidFill>
                  <a:srgbClr val="FFFFFF"/>
                </a:solidFill>
              </a:rPr>
              <a:t>Після цього керування передається на початок зовнішнього циклу, виводиться  2, а потім знову виконується внутрішній цикл і виводяться  </a:t>
            </a:r>
            <a:r>
              <a:rPr lang="en-US" sz="2800" b="1" i="1" kern="0" dirty="0">
                <a:solidFill>
                  <a:srgbClr val="FFFFFF"/>
                </a:solidFill>
              </a:rPr>
              <a:t>a,  b,  c  </a:t>
            </a:r>
            <a:r>
              <a:rPr lang="uk-UA" sz="2800" b="1" i="1" kern="0" dirty="0">
                <a:solidFill>
                  <a:srgbClr val="FFFFFF"/>
                </a:solidFill>
              </a:rPr>
              <a:t>і т. 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595A1-E633-4067-B688-BBEEEA4F9968}"/>
              </a:ext>
            </a:extLst>
          </p:cNvPr>
          <p:cNvSpPr txBox="1"/>
          <p:nvPr/>
        </p:nvSpPr>
        <p:spPr>
          <a:xfrm>
            <a:off x="1291767" y="3990763"/>
            <a:ext cx="1083038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Параметрами  вкладених циклів  </a:t>
            </a:r>
            <a:r>
              <a:rPr lang="uk-UA" sz="2800" b="1" i="1" kern="0" dirty="0" err="1">
                <a:solidFill>
                  <a:srgbClr val="FFFFFF"/>
                </a:solidFill>
              </a:rPr>
              <a:t>for</a:t>
            </a:r>
            <a:r>
              <a:rPr lang="uk-UA" sz="2800" b="1" i="1" kern="0" dirty="0">
                <a:solidFill>
                  <a:srgbClr val="FFFFFF"/>
                </a:solidFill>
              </a:rPr>
              <a:t> мають бути різні змінні.</a:t>
            </a:r>
          </a:p>
        </p:txBody>
      </p:sp>
      <p:pic>
        <p:nvPicPr>
          <p:cNvPr id="7" name="Picture 2" descr="attention, notice, warning icon">
            <a:extLst>
              <a:ext uri="{FF2B5EF4-FFF2-40B4-BE49-F238E27FC236}">
                <a16:creationId xmlns:a16="http://schemas.microsoft.com/office/drawing/2014/main" id="{CE41A1FE-EC69-4B6B-A7C6-D31515E97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965572"/>
            <a:ext cx="1077465" cy="107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A246C8-F753-4C96-8C1C-1BDFF6DAE198}"/>
              </a:ext>
            </a:extLst>
          </p:cNvPr>
          <p:cNvSpPr txBox="1"/>
          <p:nvPr/>
        </p:nvSpPr>
        <p:spPr>
          <a:xfrm>
            <a:off x="72008" y="5134190"/>
            <a:ext cx="12050142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бачимо, вкладені цикли можуть бути дуже корисними для організації перебору чисел у певному діапазоні під час створення малюнків, зокрема орнаментів, тощо.</a:t>
            </a:r>
          </a:p>
        </p:txBody>
      </p:sp>
    </p:spTree>
    <p:extLst>
      <p:ext uri="{BB962C8B-B14F-4D97-AF65-F5344CB8AC3E}">
        <p14:creationId xmlns:p14="http://schemas.microsoft.com/office/powerpoint/2010/main" val="31054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види циклів ви знаєте? У яких випадках застосовують кожний із цих циклів?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247584"/>
            <a:ext cx="12050142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У чому полягає правило вкладення циклів?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852129"/>
            <a:ext cx="12050142" cy="1338828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Складіть програму для обчислення значення виразу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2k + n при всіх заданих значеннях змінних:  n = 1,  n = 2,  n = 3 і  k = 2,  k = 4,  k = 6,  k = 8.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CCB47-F114-4035-A35E-9A67DFF238DD}"/>
              </a:ext>
            </a:extLst>
          </p:cNvPr>
          <p:cNvSpPr txBox="1"/>
          <p:nvPr/>
        </p:nvSpPr>
        <p:spPr>
          <a:xfrm>
            <a:off x="70929" y="4287671"/>
            <a:ext cx="10454845" cy="230832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400" b="1" i="1" kern="0" dirty="0">
                <a:solidFill>
                  <a:srgbClr val="002060"/>
                </a:solidFill>
              </a:rPr>
              <a:t>У 2019 році обсяг деревини на території лісового масиву становив 120 000 м3. Щоб заготовити деревину, щорічно вирубується 9500 м3 лісу. Щорічний природний приріст становить 5,5 %. Напишіть програму для визначення обсягу деревини, що залишиться в лісовому масиві через n років.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9662" y="1274064"/>
            <a:ext cx="4656307" cy="5344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133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-138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8" y="1274064"/>
            <a:ext cx="4656307" cy="5344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137-138</a:t>
            </a:r>
          </a:p>
        </p:txBody>
      </p:sp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алгоритмічні</a:t>
            </a:r>
            <a:br>
              <a:rPr lang="uk-UA" dirty="0"/>
            </a:br>
            <a:r>
              <a:rPr lang="uk-UA" dirty="0"/>
              <a:t>структури 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DD9C2F-F888-49EC-A5FE-DD464827E6FB}"/>
              </a:ext>
            </a:extLst>
          </p:cNvPr>
          <p:cNvSpPr txBox="1"/>
          <p:nvPr/>
        </p:nvSpPr>
        <p:spPr>
          <a:xfrm>
            <a:off x="72008" y="274108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запису алгоритмів із повторенням (циклів) мовою 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два види операторів циклу: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64DEFA-82E9-4807-8426-E4F4E9F86995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Повторення</a:t>
            </a:r>
            <a:r>
              <a:rPr lang="uk-UA" sz="2800" b="1" i="1" kern="0" dirty="0">
                <a:solidFill>
                  <a:srgbClr val="FFFFFF"/>
                </a:solidFill>
              </a:rPr>
              <a:t>  (</a:t>
            </a:r>
            <a:r>
              <a:rPr lang="uk-UA" sz="2800" b="1" i="1" kern="0" dirty="0">
                <a:solidFill>
                  <a:srgbClr val="FFFF00"/>
                </a:solidFill>
              </a:rPr>
              <a:t>цикл</a:t>
            </a:r>
            <a:r>
              <a:rPr lang="uk-UA" sz="2800" b="1" i="1" kern="0" dirty="0">
                <a:solidFill>
                  <a:srgbClr val="FFFFFF"/>
                </a:solidFill>
              </a:rPr>
              <a:t>) — це алгоритмічна структура, за допомогою якої та сама послідовність дій виконується кілька разів.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5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8F6E7B68-3D93-401A-988D-3E38655F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48D694C-6648-47BE-B23C-A826453E3E9A}"/>
              </a:ext>
            </a:extLst>
          </p:cNvPr>
          <p:cNvSpPr/>
          <p:nvPr/>
        </p:nvSpPr>
        <p:spPr>
          <a:xfrm>
            <a:off x="72008" y="3816780"/>
            <a:ext cx="5972332" cy="692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із параметром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36A58286-6D7B-4B20-B923-4D3EC6002E0F}"/>
              </a:ext>
            </a:extLst>
          </p:cNvPr>
          <p:cNvSpPr/>
          <p:nvPr/>
        </p:nvSpPr>
        <p:spPr>
          <a:xfrm>
            <a:off x="6149820" y="3816780"/>
            <a:ext cx="5972332" cy="69273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 умовою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FF6499-EFD3-458B-BC50-509EBF15C285}"/>
              </a:ext>
            </a:extLst>
          </p:cNvPr>
          <p:cNvSpPr txBox="1"/>
          <p:nvPr/>
        </p:nvSpPr>
        <p:spPr>
          <a:xfrm>
            <a:off x="72008" y="4627498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Серію команд, що повторюється під час виконання циклу,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тілом циклу</a:t>
            </a:r>
            <a:r>
              <a:rPr lang="uk-UA" sz="2800" b="1" i="1" kern="0" dirty="0">
                <a:solidFill>
                  <a:srgbClr val="FFFFFF"/>
                </a:solidFill>
              </a:rPr>
              <a:t>. Кожне виконання тіла циклу називають  </a:t>
            </a:r>
            <a:r>
              <a:rPr lang="uk-UA" sz="2800" b="1" i="1" kern="0" dirty="0">
                <a:solidFill>
                  <a:srgbClr val="FFFF00"/>
                </a:solidFill>
              </a:rPr>
              <a:t>ітерацією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chemeClr val="bg1">
                    <a:lumMod val="95000"/>
                  </a:schemeClr>
                </a:solidFill>
              </a:rPr>
              <a:t>Згадаємо</a:t>
            </a:r>
            <a:r>
              <a:rPr lang="ru-RU" sz="2800" b="1" i="1" kern="0" dirty="0">
                <a:solidFill>
                  <a:schemeClr val="bg1">
                    <a:lumMod val="95000"/>
                  </a:schemeClr>
                </a:solidFill>
              </a:rPr>
              <a:t> правила </a:t>
            </a:r>
            <a:r>
              <a:rPr lang="ru-RU" sz="2800" b="1" i="1" kern="0" dirty="0" err="1">
                <a:solidFill>
                  <a:schemeClr val="bg1">
                    <a:lumMod val="95000"/>
                  </a:schemeClr>
                </a:solidFill>
              </a:rPr>
              <a:t>запису</a:t>
            </a:r>
            <a:r>
              <a:rPr lang="ru-RU" sz="2800" b="1" i="1" kern="0" dirty="0">
                <a:solidFill>
                  <a:schemeClr val="bg1">
                    <a:lumMod val="95000"/>
                  </a:schemeClr>
                </a:solidFill>
              </a:rPr>
              <a:t> команд </a:t>
            </a:r>
            <a:r>
              <a:rPr lang="ru-RU" sz="2800" b="1" i="1" kern="0" dirty="0" err="1">
                <a:solidFill>
                  <a:schemeClr val="bg1">
                    <a:lumMod val="95000"/>
                  </a:schemeClr>
                </a:solidFill>
              </a:rPr>
              <a:t>повторення</a:t>
            </a:r>
            <a:r>
              <a:rPr lang="ru-RU" sz="2800" b="1" i="1" kern="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uk-UA" sz="2800" b="1" i="1" kern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D0974EA4-E9FA-40C5-BA01-5264EC3B0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72" y="3587772"/>
            <a:ext cx="2710873" cy="27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gorithm, diagram, flowchart, usability, workflow icon">
            <a:extLst>
              <a:ext uri="{FF2B5EF4-FFF2-40B4-BE49-F238E27FC236}">
                <a16:creationId xmlns:a16="http://schemas.microsoft.com/office/drawing/2014/main" id="{33A48A5F-DFD7-49C1-BC6E-B2EC8954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553" y="3556776"/>
            <a:ext cx="2588035" cy="25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 </a:t>
            </a:r>
            <a:r>
              <a:rPr lang="en-US" dirty="0"/>
              <a:t>for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відома кількість повторень, зручно використовувати цикл  </a:t>
            </a:r>
            <a:r>
              <a:rPr lang="uk-UA" sz="2800" b="1" i="1" kern="0" dirty="0" err="1">
                <a:solidFill>
                  <a:srgbClr val="FFFF00"/>
                </a:solidFill>
              </a:rPr>
              <a:t>for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8094E2-9270-4488-9914-DCA13A2A41B0}"/>
              </a:ext>
            </a:extLst>
          </p:cNvPr>
          <p:cNvSpPr txBox="1"/>
          <p:nvPr/>
        </p:nvSpPr>
        <p:spPr>
          <a:xfrm>
            <a:off x="72008" y="229962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Синтаксис оператора циклу </a:t>
            </a:r>
            <a:r>
              <a:rPr lang="en-US" sz="2800" b="1" i="1" kern="0" dirty="0">
                <a:solidFill>
                  <a:srgbClr val="FFFF00"/>
                </a:solidFill>
              </a:rPr>
              <a:t>for:</a:t>
            </a: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DBDD739A-01F8-4749-A950-C14C4ADE7D37}"/>
              </a:ext>
            </a:extLst>
          </p:cNvPr>
          <p:cNvGrpSpPr/>
          <p:nvPr/>
        </p:nvGrpSpPr>
        <p:grpSpPr>
          <a:xfrm>
            <a:off x="72008" y="4425684"/>
            <a:ext cx="12050142" cy="523220"/>
            <a:chOff x="72008" y="4425684"/>
            <a:chExt cx="12050142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B12150-4D06-41E9-BD75-46EE3D0516AF}"/>
                </a:ext>
              </a:extLst>
            </p:cNvPr>
            <p:cNvSpPr txBox="1"/>
            <p:nvPr/>
          </p:nvSpPr>
          <p:spPr>
            <a:xfrm>
              <a:off x="72008" y="4425684"/>
              <a:ext cx="12050142" cy="523220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    — обов’язковий відступ від лівого краю.</a:t>
              </a:r>
            </a:p>
          </p:txBody>
        </p:sp>
        <p:cxnSp>
          <p:nvCxnSpPr>
            <p:cNvPr id="11" name="Пряма сполучна лінія 10">
              <a:extLst>
                <a:ext uri="{FF2B5EF4-FFF2-40B4-BE49-F238E27FC236}">
                  <a16:creationId xmlns:a16="http://schemas.microsoft.com/office/drawing/2014/main" id="{B3212E71-579E-4BCC-BFE8-2ED07B402C4F}"/>
                </a:ext>
              </a:extLst>
            </p:cNvPr>
            <p:cNvCxnSpPr>
              <a:cxnSpLocks/>
            </p:cNvCxnSpPr>
            <p:nvPr/>
          </p:nvCxnSpPr>
          <p:spPr>
            <a:xfrm>
              <a:off x="199006" y="4787533"/>
              <a:ext cx="696933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E653772-D8C3-494B-9DCF-3F9D8FF36187}"/>
              </a:ext>
            </a:extLst>
          </p:cNvPr>
          <p:cNvGrpSpPr/>
          <p:nvPr/>
        </p:nvGrpSpPr>
        <p:grpSpPr>
          <a:xfrm>
            <a:off x="72008" y="2950568"/>
            <a:ext cx="12050142" cy="1323439"/>
            <a:chOff x="72008" y="2950568"/>
            <a:chExt cx="12050142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038F0B-0260-4795-A370-A4726CFC2D0E}"/>
                </a:ext>
              </a:extLst>
            </p:cNvPr>
            <p:cNvSpPr txBox="1"/>
            <p:nvPr/>
          </p:nvSpPr>
          <p:spPr>
            <a:xfrm>
              <a:off x="72008" y="2950568"/>
              <a:ext cx="12050142" cy="132343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20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i="1" kern="0" dirty="0">
                  <a:solidFill>
                    <a:srgbClr val="FFFFFF"/>
                  </a:solidFill>
                </a:rPr>
                <a:t>for х in range(start, stop, step):</a:t>
              </a:r>
              <a:endParaRPr lang="uk-UA" sz="4000" b="1" i="1" kern="0" dirty="0">
                <a:solidFill>
                  <a:srgbClr val="FFFFFF"/>
                </a:solidFill>
              </a:endParaRPr>
            </a:p>
            <a:p>
              <a:pPr lvl="0" indent="45720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4000" b="1" i="1" kern="0" dirty="0">
                  <a:solidFill>
                    <a:srgbClr val="FFFFFF"/>
                  </a:solidFill>
                </a:rPr>
                <a:t>        </a:t>
              </a:r>
              <a:r>
                <a:rPr lang="en-US" sz="4000" b="1" i="1" kern="0" dirty="0">
                  <a:solidFill>
                    <a:srgbClr val="FFFFFF"/>
                  </a:solidFill>
                </a:rPr>
                <a:t>&lt;</a:t>
              </a:r>
              <a:r>
                <a:rPr lang="uk-UA" sz="4000" b="1" i="1" kern="0" dirty="0">
                  <a:solidFill>
                    <a:srgbClr val="FFFFFF"/>
                  </a:solidFill>
                </a:rPr>
                <a:t>тіло циклу&gt;</a:t>
              </a:r>
              <a:endParaRPr lang="uk-UA" sz="4000" b="1" i="1" kern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Пряма сполучна лінія 11">
              <a:extLst>
                <a:ext uri="{FF2B5EF4-FFF2-40B4-BE49-F238E27FC236}">
                  <a16:creationId xmlns:a16="http://schemas.microsoft.com/office/drawing/2014/main" id="{FD292168-8C9F-4170-A03F-154D8A1CC79E}"/>
                </a:ext>
              </a:extLst>
            </p:cNvPr>
            <p:cNvCxnSpPr>
              <a:cxnSpLocks/>
            </p:cNvCxnSpPr>
            <p:nvPr/>
          </p:nvCxnSpPr>
          <p:spPr>
            <a:xfrm>
              <a:off x="594834" y="4025533"/>
              <a:ext cx="1254286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564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 </a:t>
            </a:r>
            <a:r>
              <a:rPr lang="en-US" dirty="0"/>
              <a:t>for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Змінна х є параметром (лічильником) циклу. Вбудована функція  </a:t>
            </a:r>
            <a:r>
              <a:rPr lang="en-US" sz="2800" b="1" i="1" kern="0" dirty="0">
                <a:solidFill>
                  <a:srgbClr val="FFFF00"/>
                </a:solidFill>
              </a:rPr>
              <a:t>range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визначає, скільки разів буде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повторено</a:t>
            </a:r>
            <a:r>
              <a:rPr lang="uk-UA" sz="2800" b="1" i="1" kern="0" dirty="0">
                <a:solidFill>
                  <a:srgbClr val="FFFFFF"/>
                </a:solidFill>
              </a:rPr>
              <a:t> виконання операторів тіла циклу. Ключове слово </a:t>
            </a:r>
            <a:r>
              <a:rPr lang="en-US" sz="2800" b="1" i="1" kern="0" dirty="0">
                <a:solidFill>
                  <a:srgbClr val="FFFF00"/>
                </a:solidFill>
              </a:rPr>
              <a:t>in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наказує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по черзі надати змінній  </a:t>
            </a:r>
            <a:r>
              <a:rPr lang="en-US" sz="2800" b="1" i="1" kern="0" dirty="0">
                <a:solidFill>
                  <a:srgbClr val="FFFFFF"/>
                </a:solidFill>
              </a:rPr>
              <a:t>x </a:t>
            </a:r>
            <a:r>
              <a:rPr lang="uk-UA" sz="2800" b="1" i="1" kern="0" dirty="0">
                <a:solidFill>
                  <a:srgbClr val="FFFFFF"/>
                </a:solidFill>
              </a:rPr>
              <a:t>всі значення в діапазоні від  </a:t>
            </a:r>
            <a:r>
              <a:rPr lang="en-US" sz="2800" b="1" i="1" kern="0" dirty="0">
                <a:solidFill>
                  <a:srgbClr val="FFFF00"/>
                </a:solidFill>
              </a:rPr>
              <a:t>start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до </a:t>
            </a:r>
            <a:r>
              <a:rPr lang="en-US" sz="2800" b="1" i="1" kern="0" dirty="0">
                <a:solidFill>
                  <a:srgbClr val="FFFF00"/>
                </a:solidFill>
              </a:rPr>
              <a:t>stop–1 </a:t>
            </a:r>
            <a:r>
              <a:rPr lang="uk-UA" sz="2800" b="1" i="1" kern="0" dirty="0">
                <a:solidFill>
                  <a:srgbClr val="FFFFFF"/>
                </a:solidFill>
              </a:rPr>
              <a:t>із кроком </a:t>
            </a:r>
            <a:r>
              <a:rPr lang="en-US" sz="2800" b="1" i="1" kern="0" dirty="0">
                <a:solidFill>
                  <a:srgbClr val="FFFF00"/>
                </a:solidFill>
              </a:rPr>
              <a:t>step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Оператори тіла циклу записують із відступом.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8F942-F67A-4493-B81C-2A84D0A1C4BF}"/>
              </a:ext>
            </a:extLst>
          </p:cNvPr>
          <p:cNvSpPr txBox="1"/>
          <p:nvPr/>
        </p:nvSpPr>
        <p:spPr>
          <a:xfrm>
            <a:off x="70929" y="3997512"/>
            <a:ext cx="1205014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Надрукувати числа від 20 до 24.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 </a:t>
            </a:r>
            <a:r>
              <a:rPr lang="uk-UA" sz="2800" b="1" i="1" kern="0" dirty="0" err="1">
                <a:solidFill>
                  <a:srgbClr val="FFFFFF"/>
                </a:solidFill>
              </a:rPr>
              <a:t>step</a:t>
            </a:r>
            <a:r>
              <a:rPr lang="uk-UA" sz="2800" b="1" i="1" kern="0" dirty="0">
                <a:solidFill>
                  <a:srgbClr val="FFFFFF"/>
                </a:solidFill>
              </a:rPr>
              <a:t> = 1, цей параметр можна не вказувати.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FB062-80DC-41BB-9C00-FC34C2798CB2}"/>
              </a:ext>
            </a:extLst>
          </p:cNvPr>
          <p:cNvSpPr txBox="1"/>
          <p:nvPr/>
        </p:nvSpPr>
        <p:spPr>
          <a:xfrm>
            <a:off x="70929" y="507117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</a:t>
            </a:r>
            <a:r>
              <a:rPr lang="en-US" sz="2800" b="1" i="1" kern="0" dirty="0" err="1">
                <a:solidFill>
                  <a:srgbClr val="FFFFFF"/>
                </a:solidFill>
              </a:rPr>
              <a:t>i</a:t>
            </a:r>
            <a:r>
              <a:rPr lang="en-US" sz="2800" b="1" i="1" kern="0" dirty="0">
                <a:solidFill>
                  <a:srgbClr val="FFFFFF"/>
                </a:solidFill>
              </a:rPr>
              <a:t>  in  range(20, 25):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  print(</a:t>
            </a:r>
            <a:r>
              <a:rPr lang="en-US" sz="2800" b="1" i="1" kern="0" dirty="0" err="1">
                <a:solidFill>
                  <a:srgbClr val="FFFFFF"/>
                </a:solidFill>
              </a:rPr>
              <a:t>i</a:t>
            </a:r>
            <a:r>
              <a:rPr lang="en-US" sz="2800" b="1" i="1" kern="0" dirty="0">
                <a:solidFill>
                  <a:srgbClr val="FFFFFF"/>
                </a:solidFill>
              </a:rPr>
              <a:t>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50283"/>
            <a:ext cx="6450711" cy="13388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 Надрукувати числа від 0 до 3. Якщо </a:t>
            </a:r>
            <a:r>
              <a:rPr lang="uk-UA" sz="2700" b="1" i="1" kern="0" dirty="0" err="1">
                <a:solidFill>
                  <a:srgbClr val="FFFFFF"/>
                </a:solidFill>
              </a:rPr>
              <a:t>start</a:t>
            </a:r>
            <a:r>
              <a:rPr lang="uk-UA" sz="2700" b="1" i="1" kern="0" dirty="0">
                <a:solidFill>
                  <a:srgbClr val="FFFFFF"/>
                </a:solidFill>
              </a:rPr>
              <a:t> = 0, цей параметр можна не вказувати.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995F4-4A2F-47E0-B8B0-992C7E51FC41}"/>
              </a:ext>
            </a:extLst>
          </p:cNvPr>
          <p:cNvSpPr txBox="1"/>
          <p:nvPr/>
        </p:nvSpPr>
        <p:spPr>
          <a:xfrm>
            <a:off x="72008" y="1610262"/>
            <a:ext cx="645071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Надрукувати парні числа в діапазоні від 10 до 20.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191B6-B029-4AB2-AE61-6EA93A9C9CA9}"/>
              </a:ext>
            </a:extLst>
          </p:cNvPr>
          <p:cNvSpPr txBox="1"/>
          <p:nvPr/>
        </p:nvSpPr>
        <p:spPr>
          <a:xfrm>
            <a:off x="6624320" y="1610261"/>
            <a:ext cx="549675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</a:t>
            </a:r>
            <a:r>
              <a:rPr lang="en-US" sz="2800" b="1" i="1" kern="0" dirty="0" err="1">
                <a:solidFill>
                  <a:srgbClr val="FFFFFF"/>
                </a:solidFill>
              </a:rPr>
              <a:t>i</a:t>
            </a:r>
            <a:r>
              <a:rPr lang="en-US" sz="2800" b="1" i="1" kern="0" dirty="0">
                <a:solidFill>
                  <a:srgbClr val="FFFFFF"/>
                </a:solidFill>
              </a:rPr>
              <a:t>  in  range(10, 20, 2):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print(</a:t>
            </a:r>
            <a:r>
              <a:rPr lang="en-US" sz="2800" b="1" i="1" kern="0" dirty="0" err="1">
                <a:solidFill>
                  <a:srgbClr val="FFFFFF"/>
                </a:solidFill>
              </a:rPr>
              <a:t>i</a:t>
            </a:r>
            <a:r>
              <a:rPr lang="en-US" sz="2800" b="1" i="1" kern="0" dirty="0">
                <a:solidFill>
                  <a:srgbClr val="FFFFFF"/>
                </a:solidFill>
              </a:rPr>
              <a:t>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45A9F-1084-4630-9C21-22BAF8ED3EF0}"/>
              </a:ext>
            </a:extLst>
          </p:cNvPr>
          <p:cNvSpPr txBox="1"/>
          <p:nvPr/>
        </p:nvSpPr>
        <p:spPr>
          <a:xfrm>
            <a:off x="73086" y="2695447"/>
            <a:ext cx="6449633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Надрукувати числа від 5 до 1. Якщо потрібно вести відлік у зворотному порядку,  </a:t>
            </a:r>
            <a:r>
              <a:rPr lang="uk-UA" sz="2800" b="1" i="1" kern="0" dirty="0" err="1">
                <a:solidFill>
                  <a:srgbClr val="FFFFFF"/>
                </a:solidFill>
              </a:rPr>
              <a:t>step</a:t>
            </a:r>
            <a:r>
              <a:rPr lang="uk-UA" sz="2800" b="1" i="1" kern="0" dirty="0">
                <a:solidFill>
                  <a:srgbClr val="FFFFFF"/>
                </a:solidFill>
              </a:rPr>
              <a:t> має бути від’ємним.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08B5A87-09F8-402C-AF3F-848986FE9395}"/>
              </a:ext>
            </a:extLst>
          </p:cNvPr>
          <p:cNvSpPr/>
          <p:nvPr/>
        </p:nvSpPr>
        <p:spPr>
          <a:xfrm>
            <a:off x="6624320" y="2697177"/>
            <a:ext cx="5494594" cy="18141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</a:t>
            </a:r>
            <a:r>
              <a:rPr lang="en-US" sz="2800" b="1" i="1" kern="0" dirty="0" err="1">
                <a:solidFill>
                  <a:srgbClr val="FFFFFF"/>
                </a:solidFill>
              </a:rPr>
              <a:t>i</a:t>
            </a:r>
            <a:r>
              <a:rPr lang="en-US" sz="2800" b="1" i="1" kern="0" dirty="0">
                <a:solidFill>
                  <a:srgbClr val="FFFFFF"/>
                </a:solidFill>
              </a:rPr>
              <a:t>  in  range(5, 0, –1):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print(</a:t>
            </a:r>
            <a:r>
              <a:rPr lang="en-US" sz="2800" b="1" i="1" kern="0" dirty="0" err="1">
                <a:solidFill>
                  <a:srgbClr val="FFFFFF"/>
                </a:solidFill>
              </a:rPr>
              <a:t>i</a:t>
            </a:r>
            <a:r>
              <a:rPr lang="en-US" sz="2800" b="1" i="1" kern="0" dirty="0">
                <a:solidFill>
                  <a:srgbClr val="FFFFFF"/>
                </a:solidFill>
              </a:rPr>
              <a:t>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DA42533-3415-4F7B-89B5-BA043E9DE5F0}"/>
              </a:ext>
            </a:extLst>
          </p:cNvPr>
          <p:cNvSpPr/>
          <p:nvPr/>
        </p:nvSpPr>
        <p:spPr>
          <a:xfrm>
            <a:off x="6624320" y="152013"/>
            <a:ext cx="5494594" cy="13370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</a:t>
            </a:r>
            <a:r>
              <a:rPr lang="en-US" sz="2800" b="1" i="1" kern="0" dirty="0" err="1">
                <a:solidFill>
                  <a:srgbClr val="FFFFFF"/>
                </a:solidFill>
              </a:rPr>
              <a:t>i</a:t>
            </a:r>
            <a:r>
              <a:rPr lang="en-US" sz="2800" b="1" i="1" kern="0" dirty="0">
                <a:solidFill>
                  <a:srgbClr val="FFFFFF"/>
                </a:solidFill>
              </a:rPr>
              <a:t>  in  range(4):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print(</a:t>
            </a:r>
            <a:r>
              <a:rPr lang="en-US" sz="2800" b="1" i="1" kern="0" dirty="0" err="1">
                <a:solidFill>
                  <a:srgbClr val="FFFFFF"/>
                </a:solidFill>
              </a:rPr>
              <a:t>i</a:t>
            </a:r>
            <a:r>
              <a:rPr lang="en-US" sz="2800" b="1" i="1" kern="0" dirty="0">
                <a:solidFill>
                  <a:srgbClr val="FFFFFF"/>
                </a:solidFill>
              </a:rPr>
              <a:t>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80B322-2BF8-459A-B4F8-1E738359127C}"/>
              </a:ext>
            </a:extLst>
          </p:cNvPr>
          <p:cNvSpPr txBox="1"/>
          <p:nvPr/>
        </p:nvSpPr>
        <p:spPr>
          <a:xfrm>
            <a:off x="73086" y="4613027"/>
            <a:ext cx="6449633" cy="175432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i="1" kern="0" dirty="0">
                <a:solidFill>
                  <a:srgbClr val="FFFFFF"/>
                </a:solidFill>
              </a:rPr>
              <a:t>Надрукувати числа зі списку значень [2, 9, 5, 8, 11]. Параметри можуть послідовно набувати значень зі списку. 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13FE5F27-EB8F-4360-A285-F773CCBA7BAC}"/>
              </a:ext>
            </a:extLst>
          </p:cNvPr>
          <p:cNvSpPr/>
          <p:nvPr/>
        </p:nvSpPr>
        <p:spPr>
          <a:xfrm>
            <a:off x="6624320" y="4614757"/>
            <a:ext cx="5494594" cy="18141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b = [2, 9, 5, 8, 11]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for x  in b: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print('=&gt;' , x)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 </a:t>
            </a:r>
            <a:r>
              <a:rPr lang="en-US" dirty="0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</a:t>
            </a:r>
            <a:r>
              <a:rPr lang="en-US" sz="2800" b="1" i="1" kern="0" dirty="0">
                <a:solidFill>
                  <a:srgbClr val="FFFF00"/>
                </a:solidFill>
              </a:rPr>
              <a:t>while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>
                <a:solidFill>
                  <a:srgbClr val="FFFFFF"/>
                </a:solidFill>
              </a:rPr>
              <a:t>поки) буде повторюватися, поки виконується задана умова — її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умовою циклу</a:t>
            </a:r>
            <a:r>
              <a:rPr lang="uk-UA" sz="2800" b="1" i="1" kern="0" dirty="0">
                <a:solidFill>
                  <a:srgbClr val="FFFFFF"/>
                </a:solidFill>
              </a:rPr>
              <a:t>. Вона набуває значення: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72925-FB40-47DD-B209-1C445ACDE14D}"/>
              </a:ext>
            </a:extLst>
          </p:cNvPr>
          <p:cNvSpPr txBox="1"/>
          <p:nvPr/>
        </p:nvSpPr>
        <p:spPr>
          <a:xfrm>
            <a:off x="5167080" y="3665215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D8E802DC-1B06-4AA6-8AEB-589BF3121014}"/>
              </a:ext>
            </a:extLst>
          </p:cNvPr>
          <p:cNvGrpSpPr/>
          <p:nvPr/>
        </p:nvGrpSpPr>
        <p:grpSpPr>
          <a:xfrm>
            <a:off x="70930" y="2879148"/>
            <a:ext cx="4987670" cy="2156910"/>
            <a:chOff x="70930" y="3590348"/>
            <a:chExt cx="4987670" cy="2156910"/>
          </a:xfrm>
        </p:grpSpPr>
        <p:pic>
          <p:nvPicPr>
            <p:cNvPr id="8" name="Picture 2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54ECB3BF-5180-431A-8CFB-15078CE466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51034" b="27410"/>
            <a:stretch/>
          </p:blipFill>
          <p:spPr bwMode="auto">
            <a:xfrm>
              <a:off x="2692399" y="3590348"/>
              <a:ext cx="2366201" cy="215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B4A58AFA-79C5-43D2-9084-42DCFE4EDCB4}"/>
                </a:ext>
              </a:extLst>
            </p:cNvPr>
            <p:cNvSpPr/>
            <p:nvPr/>
          </p:nvSpPr>
          <p:spPr>
            <a:xfrm>
              <a:off x="70930" y="3590348"/>
              <a:ext cx="2508884" cy="215691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i="1" kern="0" dirty="0">
                  <a:solidFill>
                    <a:srgbClr val="FFFFFF"/>
                  </a:solidFill>
                </a:rPr>
                <a:t>True</a:t>
              </a:r>
              <a:endParaRPr lang="uk-UA" sz="4000" b="1" i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4D18539C-0B18-4DCD-A19E-5E39DAE64D76}"/>
              </a:ext>
            </a:extLst>
          </p:cNvPr>
          <p:cNvGrpSpPr/>
          <p:nvPr/>
        </p:nvGrpSpPr>
        <p:grpSpPr>
          <a:xfrm>
            <a:off x="7133400" y="2879148"/>
            <a:ext cx="4987670" cy="2156910"/>
            <a:chOff x="7133400" y="3590348"/>
            <a:chExt cx="4987670" cy="2156910"/>
          </a:xfrm>
        </p:grpSpPr>
        <p:pic>
          <p:nvPicPr>
            <p:cNvPr id="11" name="Picture 2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6D526E8C-4C53-41BF-8678-C601872679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29354" b="26012"/>
            <a:stretch/>
          </p:blipFill>
          <p:spPr bwMode="auto">
            <a:xfrm>
              <a:off x="9758974" y="3594091"/>
              <a:ext cx="2362096" cy="2153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F7FEC5A3-2C7B-4380-9793-373D7F8E80EC}"/>
                </a:ext>
              </a:extLst>
            </p:cNvPr>
            <p:cNvSpPr/>
            <p:nvPr/>
          </p:nvSpPr>
          <p:spPr>
            <a:xfrm>
              <a:off x="7133400" y="3590348"/>
              <a:ext cx="2508884" cy="215691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i="1" kern="0" dirty="0">
                  <a:solidFill>
                    <a:srgbClr val="FFFFFF"/>
                  </a:solidFill>
                </a:rPr>
                <a:t>False</a:t>
              </a:r>
              <a:endParaRPr lang="uk-UA" sz="4000" b="1" i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8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 </a:t>
            </a:r>
            <a:r>
              <a:rPr lang="en-US" dirty="0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A114B-6E77-48DD-BBF5-18622D346AB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Синтаксис оператора: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B4436-AE47-459A-8FF2-0BFBD9B47801}"/>
              </a:ext>
            </a:extLst>
          </p:cNvPr>
          <p:cNvSpPr txBox="1"/>
          <p:nvPr/>
        </p:nvSpPr>
        <p:spPr>
          <a:xfrm>
            <a:off x="72008" y="1834958"/>
            <a:ext cx="7903592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 err="1">
                <a:solidFill>
                  <a:srgbClr val="FFFFFF"/>
                </a:solidFill>
              </a:rPr>
              <a:t>wh</a:t>
            </a:r>
            <a:r>
              <a:rPr lang="uk-UA" sz="3600" b="1" i="1" kern="0" dirty="0">
                <a:solidFill>
                  <a:srgbClr val="FFFFFF"/>
                </a:solidFill>
              </a:rPr>
              <a:t>і</a:t>
            </a:r>
            <a:r>
              <a:rPr lang="en-US" sz="3600" b="1" i="1" kern="0" dirty="0">
                <a:solidFill>
                  <a:srgbClr val="FFFFFF"/>
                </a:solidFill>
              </a:rPr>
              <a:t>le &lt;</a:t>
            </a:r>
            <a:r>
              <a:rPr lang="uk-UA" sz="3600" b="1" i="1" kern="0" dirty="0">
                <a:solidFill>
                  <a:srgbClr val="FFFFFF"/>
                </a:solidFill>
              </a:rPr>
              <a:t>Умова&gt;: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     &lt;Оператор&gt;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CC7FF9-A77D-47A1-B6CF-C6B96F5A6D8F}"/>
              </a:ext>
            </a:extLst>
          </p:cNvPr>
          <p:cNvSpPr txBox="1"/>
          <p:nvPr/>
        </p:nvSpPr>
        <p:spPr>
          <a:xfrm>
            <a:off x="72008" y="3167390"/>
            <a:ext cx="790359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Тут </a:t>
            </a:r>
            <a:r>
              <a:rPr lang="uk-UA" sz="2800" b="1" i="1" kern="0" dirty="0">
                <a:solidFill>
                  <a:srgbClr val="FFFF00"/>
                </a:solidFill>
              </a:rPr>
              <a:t>&lt;умова&gt;</a:t>
            </a:r>
            <a:r>
              <a:rPr lang="uk-UA" sz="2800" b="1" i="1" kern="0" dirty="0">
                <a:solidFill>
                  <a:schemeClr val="bg1"/>
                </a:solidFill>
              </a:rPr>
              <a:t> — логічний вираз, що є умовою виконання циклу; якщо умова істинна, то виконуються оператори тіла циклу й керування повертається на перевірку умови. Якщо умова хибна, то виконується оператор, який є наступним після оператора </a:t>
            </a:r>
            <a:r>
              <a:rPr lang="en-US" sz="2800" b="1" i="1" kern="0" dirty="0">
                <a:solidFill>
                  <a:srgbClr val="FFFF00"/>
                </a:solidFill>
              </a:rPr>
              <a:t>while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67622C-6A49-4160-9D51-46E6D8296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444" y="1834958"/>
            <a:ext cx="3985548" cy="49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 </a:t>
            </a:r>
            <a:r>
              <a:rPr lang="en-US" dirty="0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Створити програму, яка пропонує ввести пароль. Якщо введено правильний пароль (наприклад, «секрет»), то цикл </a:t>
            </a:r>
            <a:r>
              <a:rPr lang="uk-UA" sz="2800" b="1" i="1" kern="0" dirty="0" err="1">
                <a:solidFill>
                  <a:srgbClr val="FFFF00"/>
                </a:solidFill>
              </a:rPr>
              <a:t>while</a:t>
            </a:r>
            <a:r>
              <a:rPr lang="uk-UA" sz="2800" b="1" i="1" kern="0" dirty="0">
                <a:solidFill>
                  <a:srgbClr val="FFFFFF"/>
                </a:solidFill>
              </a:rPr>
              <a:t> припиняє роботу, якщо неправильний, то повторює запит.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3F7A4-BAD0-4FDB-8F2B-B93CD9F19641}"/>
              </a:ext>
            </a:extLst>
          </p:cNvPr>
          <p:cNvSpPr txBox="1"/>
          <p:nvPr/>
        </p:nvSpPr>
        <p:spPr>
          <a:xfrm>
            <a:off x="72008" y="3106843"/>
            <a:ext cx="737527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password = ''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while password != '</a:t>
            </a:r>
            <a:r>
              <a:rPr lang="ru-RU" sz="2800" b="1" i="1" kern="0" dirty="0">
                <a:solidFill>
                  <a:srgbClr val="FFFFFF"/>
                </a:solidFill>
              </a:rPr>
              <a:t>секрет’: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print('</a:t>
            </a:r>
            <a:r>
              <a:rPr lang="ru-RU" sz="2800" b="1" i="1" kern="0" dirty="0" err="1">
                <a:solidFill>
                  <a:srgbClr val="FFFFFF"/>
                </a:solidFill>
              </a:rPr>
              <a:t>Введіть</a:t>
            </a:r>
            <a:r>
              <a:rPr lang="ru-RU" sz="2800" b="1" i="1" kern="0" dirty="0">
                <a:solidFill>
                  <a:srgbClr val="FFFFFF"/>
                </a:solidFill>
              </a:rPr>
              <a:t> пароль:’)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     </a:t>
            </a:r>
            <a:r>
              <a:rPr lang="en-US" sz="2800" b="1" i="1" kern="0" dirty="0">
                <a:solidFill>
                  <a:srgbClr val="FFFFFF"/>
                </a:solidFill>
              </a:rPr>
              <a:t>password = input()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print('</a:t>
            </a:r>
            <a:r>
              <a:rPr lang="ru-RU" sz="2800" b="1" i="1" kern="0" dirty="0">
                <a:solidFill>
                  <a:srgbClr val="FFFFFF"/>
                </a:solidFill>
              </a:rPr>
              <a:t>Так, пароль ' + </a:t>
            </a:r>
            <a:r>
              <a:rPr lang="en-US" sz="2800" b="1" i="1" kern="0" dirty="0">
                <a:solidFill>
                  <a:srgbClr val="FFFFFF"/>
                </a:solidFill>
              </a:rPr>
              <a:t>password)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3A2110-A95C-401A-A2B0-F3D546B5B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252" y="3106842"/>
            <a:ext cx="4509740" cy="331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705AD-281D-4995-839D-92303C5C8ED0}"/>
              </a:ext>
            </a:extLst>
          </p:cNvPr>
          <p:cNvSpPr txBox="1"/>
          <p:nvPr/>
        </p:nvSpPr>
        <p:spPr>
          <a:xfrm>
            <a:off x="70929" y="5466013"/>
            <a:ext cx="7376351" cy="954107"/>
          </a:xfrm>
          <a:prstGeom prst="wedgeRectCallout">
            <a:avLst>
              <a:gd name="adj1" fmla="val 54785"/>
              <a:gd name="adj2" fmla="val -42922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 діалогу з програмою наведено на рисунку.</a:t>
            </a:r>
          </a:p>
        </p:txBody>
      </p:sp>
    </p:spTree>
    <p:extLst>
      <p:ext uri="{BB962C8B-B14F-4D97-AF65-F5344CB8AC3E}">
        <p14:creationId xmlns:p14="http://schemas.microsoft.com/office/powerpoint/2010/main" val="14408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 </a:t>
            </a:r>
            <a:r>
              <a:rPr lang="en-US" dirty="0"/>
              <a:t>while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530E5-9A8F-4951-9277-6DE42DC4E133}"/>
              </a:ext>
            </a:extLst>
          </p:cNvPr>
          <p:cNvSpPr txBox="1"/>
          <p:nvPr/>
        </p:nvSpPr>
        <p:spPr>
          <a:xfrm>
            <a:off x="70929" y="4246656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Такий цикл може призвести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зациклювання</a:t>
            </a:r>
            <a:r>
              <a:rPr lang="uk-UA" sz="2800" b="1" i="1" kern="0" dirty="0">
                <a:solidFill>
                  <a:srgbClr val="FFFFFF"/>
                </a:solidFill>
              </a:rPr>
              <a:t>. Щоб цього не сталося, треба виконавцю надати певну кількість спроб (наприклад, ≥ 3) і припинити роботу циклу.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264FE30-2B41-4BB4-83E0-4B9E6A21FA4F}"/>
              </a:ext>
            </a:extLst>
          </p:cNvPr>
          <p:cNvSpPr/>
          <p:nvPr/>
        </p:nvSpPr>
        <p:spPr>
          <a:xfrm>
            <a:off x="69848" y="119676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введено правильний пароль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CB4E29D-0CA5-486F-8BDC-05BE6AF6CD1E}"/>
              </a:ext>
            </a:extLst>
          </p:cNvPr>
          <p:cNvSpPr/>
          <p:nvPr/>
        </p:nvSpPr>
        <p:spPr>
          <a:xfrm>
            <a:off x="6147660" y="119676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введено неправильний пароль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D089AD5-59D4-4EE0-9FF6-738B48197F48}"/>
              </a:ext>
            </a:extLst>
          </p:cNvPr>
          <p:cNvSpPr/>
          <p:nvPr/>
        </p:nvSpPr>
        <p:spPr>
          <a:xfrm>
            <a:off x="69846" y="2591696"/>
            <a:ext cx="5972332" cy="1552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виконується оператор </a:t>
            </a:r>
            <a:r>
              <a:rPr lang="uk-UA" sz="2800" b="1" i="1" kern="0" dirty="0" err="1">
                <a:solidFill>
                  <a:srgbClr val="FFFF00"/>
                </a:solidFill>
              </a:rPr>
              <a:t>print</a:t>
            </a:r>
            <a:r>
              <a:rPr lang="uk-UA" sz="2800" b="1" i="1" kern="0" dirty="0">
                <a:solidFill>
                  <a:srgbClr val="FFFF00"/>
                </a:solidFill>
              </a:rPr>
              <a:t>()</a:t>
            </a:r>
            <a:r>
              <a:rPr lang="uk-UA" sz="2800" b="1" i="1" kern="0" dirty="0">
                <a:solidFill>
                  <a:srgbClr val="FFFFFF"/>
                </a:solidFill>
              </a:rPr>
              <a:t>, який знаходиться після циклу </a:t>
            </a:r>
            <a:r>
              <a:rPr lang="uk-UA" sz="2800" b="1" i="1" kern="0" dirty="0" err="1">
                <a:solidFill>
                  <a:srgbClr val="FFFF00"/>
                </a:solidFill>
              </a:rPr>
              <a:t>while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0D17BD6-CEF1-4447-8EFE-D2C02864CBE4}"/>
              </a:ext>
            </a:extLst>
          </p:cNvPr>
          <p:cNvSpPr/>
          <p:nvPr/>
        </p:nvSpPr>
        <p:spPr>
          <a:xfrm>
            <a:off x="6147658" y="2591696"/>
            <a:ext cx="5972332" cy="1552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текст підтвердження не з’явиться, оскільки цикл продовжує роботу.</a:t>
            </a:r>
          </a:p>
        </p:txBody>
      </p:sp>
    </p:spTree>
    <p:extLst>
      <p:ext uri="{BB962C8B-B14F-4D97-AF65-F5344CB8AC3E}">
        <p14:creationId xmlns:p14="http://schemas.microsoft.com/office/powerpoint/2010/main" val="27750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156337</TotalTime>
  <Words>1183</Words>
  <Application>Microsoft Office PowerPoint</Application>
  <PresentationFormat>Широкий екран</PresentationFormat>
  <Paragraphs>134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Wingdings</vt:lpstr>
      <vt:lpstr>Тема Office</vt:lpstr>
      <vt:lpstr>Вкладені алгоритмічні структури повторення</vt:lpstr>
      <vt:lpstr>Вкладені алгоритмічні структури повторення</vt:lpstr>
      <vt:lpstr>Цикл for</vt:lpstr>
      <vt:lpstr>Цикл for</vt:lpstr>
      <vt:lpstr>Презентація PowerPoint</vt:lpstr>
      <vt:lpstr>Цикл while</vt:lpstr>
      <vt:lpstr>Цикл while</vt:lpstr>
      <vt:lpstr>Цикл while</vt:lpstr>
      <vt:lpstr>Цикл while</vt:lpstr>
      <vt:lpstr>Вкладені цикли</vt:lpstr>
      <vt:lpstr>Вкладені цикли</vt:lpstr>
      <vt:lpstr>Вкладені цикли</vt:lpstr>
      <vt:lpstr>Вкладені цикли</vt:lpstr>
      <vt:lpstr>Вкладені цикли</vt:lpstr>
      <vt:lpstr>Вкладені цикли</vt:lpstr>
      <vt:lpstr>Вкладені цикли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832</cp:revision>
  <dcterms:created xsi:type="dcterms:W3CDTF">2016-06-06T19:48:43Z</dcterms:created>
  <dcterms:modified xsi:type="dcterms:W3CDTF">2019-07-10T19:07:54Z</dcterms:modified>
</cp:coreProperties>
</file>