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1149" r:id="rId3"/>
    <p:sldId id="1150" r:id="rId4"/>
    <p:sldId id="1154" r:id="rId5"/>
    <p:sldId id="1152" r:id="rId6"/>
    <p:sldId id="1155" r:id="rId7"/>
    <p:sldId id="1156" r:id="rId8"/>
    <p:sldId id="1157" r:id="rId9"/>
    <p:sldId id="1160" r:id="rId10"/>
    <p:sldId id="1161" r:id="rId11"/>
    <p:sldId id="1162" r:id="rId12"/>
    <p:sldId id="1163" r:id="rId13"/>
    <p:sldId id="1164" r:id="rId14"/>
    <p:sldId id="1165" r:id="rId15"/>
    <p:sldId id="1166" r:id="rId16"/>
    <p:sldId id="1167" r:id="rId17"/>
    <p:sldId id="1168" r:id="rId18"/>
    <p:sldId id="1173" r:id="rId19"/>
    <p:sldId id="1169" r:id="rId20"/>
    <p:sldId id="335" r:id="rId21"/>
    <p:sldId id="643" r:id="rId22"/>
    <p:sldId id="644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3EF9-D93A-49DD-B6DA-4EFA04084110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B98-FC88-42CE-878C-F864990E45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B6400-B2FE-47D9-BFF7-0CD7C422A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13"/>
          <a:stretch/>
        </p:blipFill>
        <p:spPr>
          <a:xfrm>
            <a:off x="0" y="0"/>
            <a:ext cx="5214962" cy="560228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17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EF847D6-D45D-4292-B948-B84AE039B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Поняття про об’єкт у програмуванні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2039843D-2FA6-480C-9D0B-9895C275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 ÐµÐ·ÑÐ»ÑÑÐ°Ñ Ð¿Ð¾ÑÑÐºÑ Ð·Ð¾Ð±ÑÐ°Ð¶ÐµÐ½Ñ Ð·Ð° Ð·Ð°Ð¿Ð¸ÑÐ¾Ð¼ &quot;The concept of the object in programming icon&quot;">
            <a:extLst>
              <a:ext uri="{FF2B5EF4-FFF2-40B4-BE49-F238E27FC236}">
                <a16:creationId xmlns:a16="http://schemas.microsoft.com/office/drawing/2014/main" id="{B443E6D4-3FF6-4CF6-945E-D15A7239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52" y="3659365"/>
            <a:ext cx="2186966" cy="23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629831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uk-UA" sz="2800" b="1" i="1" kern="0" dirty="0">
                <a:solidFill>
                  <a:srgbClr val="FFFFFF"/>
                </a:solidFill>
              </a:rPr>
              <a:t> належить до певного </a:t>
            </a:r>
            <a:r>
              <a:rPr lang="uk-UA" sz="2800" b="1" i="1" kern="0" dirty="0">
                <a:solidFill>
                  <a:srgbClr val="FFFF00"/>
                </a:solidFill>
              </a:rPr>
              <a:t>класу</a:t>
            </a:r>
            <a:r>
              <a:rPr lang="uk-UA" sz="2800" b="1" i="1" kern="0" dirty="0">
                <a:solidFill>
                  <a:srgbClr val="FFFFFF"/>
                </a:solidFill>
              </a:rPr>
              <a:t>, то він є екземпляром цього класу. Клас визначає те, яким набором властивостей володіють усі представники класу. Якщо в описі класу  </a:t>
            </a:r>
            <a:r>
              <a:rPr lang="en-US" sz="2800" b="1" i="1" kern="0" dirty="0">
                <a:solidFill>
                  <a:srgbClr val="FFFFFF"/>
                </a:solidFill>
              </a:rPr>
              <a:t>Animal (</a:t>
            </a:r>
            <a:r>
              <a:rPr lang="uk-UA" sz="2800" b="1" i="1" kern="0" dirty="0">
                <a:solidFill>
                  <a:srgbClr val="FFFFFF"/>
                </a:solidFill>
              </a:rPr>
              <a:t>класу Тварини) є властивість маса, то вона є в усіх об’єктів цього класу.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87959-32CE-4FED-9D62-95BFA11FD326}"/>
              </a:ext>
            </a:extLst>
          </p:cNvPr>
          <p:cNvSpPr txBox="1"/>
          <p:nvPr/>
        </p:nvSpPr>
        <p:spPr>
          <a:xfrm>
            <a:off x="72008" y="573673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властивостей</a:t>
            </a:r>
            <a:r>
              <a:rPr lang="uk-UA" sz="2800" b="1" i="1" kern="0" dirty="0">
                <a:solidFill>
                  <a:srgbClr val="FFFFFF"/>
                </a:solidFill>
              </a:rPr>
              <a:t> у кожного об’єкта свої.</a:t>
            </a:r>
          </a:p>
        </p:txBody>
      </p:sp>
      <p:pic>
        <p:nvPicPr>
          <p:cNvPr id="7172" name="Picture 4" descr="Ð ÐµÐ·ÑÐ»ÑÑÐ°Ñ Ð¿Ð¾ÑÑÐºÑ Ð·Ð¾Ð±ÑÐ°Ð¶ÐµÐ½Ñ Ð·Ð° Ð·Ð°Ð¿Ð¸ÑÐ¾Ð¼ &quot;object in programming icon&quot;">
            <a:extLst>
              <a:ext uri="{FF2B5EF4-FFF2-40B4-BE49-F238E27FC236}">
                <a16:creationId xmlns:a16="http://schemas.microsoft.com/office/drawing/2014/main" id="{628ACCFF-3BAE-4E80-80B7-DD7916923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9480"/>
          <a:stretch/>
        </p:blipFill>
        <p:spPr bwMode="auto">
          <a:xfrm>
            <a:off x="6445960" y="1196762"/>
            <a:ext cx="5674031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 використання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Створимо клас </a:t>
            </a:r>
            <a:r>
              <a:rPr lang="uk-UA" sz="2800" b="1" i="1" kern="0" dirty="0" err="1">
                <a:solidFill>
                  <a:srgbClr val="FFFF00"/>
                </a:solidFill>
              </a:rPr>
              <a:t>Dog</a:t>
            </a:r>
            <a:r>
              <a:rPr lang="uk-UA" sz="2800" b="1" i="1" kern="0" dirty="0">
                <a:solidFill>
                  <a:srgbClr val="FFFFFF"/>
                </a:solidFill>
              </a:rPr>
              <a:t>, що моделює собаку. Що ми знаємо про собак? У них є: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4126ABC-D483-4A41-86B0-BA93BD473292}"/>
              </a:ext>
            </a:extLst>
          </p:cNvPr>
          <p:cNvSpPr/>
          <p:nvPr/>
        </p:nvSpPr>
        <p:spPr>
          <a:xfrm>
            <a:off x="66468" y="2345993"/>
            <a:ext cx="2887061" cy="11623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кличка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AC50AD7-1989-4D8E-973C-E15E3EA1834A}"/>
              </a:ext>
            </a:extLst>
          </p:cNvPr>
          <p:cNvSpPr/>
          <p:nvPr/>
        </p:nvSpPr>
        <p:spPr>
          <a:xfrm>
            <a:off x="3119598" y="2345993"/>
            <a:ext cx="2887061" cy="11623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34BE9A1-B065-4A55-89B1-B570DE560919}"/>
              </a:ext>
            </a:extLst>
          </p:cNvPr>
          <p:cNvSpPr/>
          <p:nvPr/>
        </p:nvSpPr>
        <p:spPr>
          <a:xfrm>
            <a:off x="6172727" y="2345993"/>
            <a:ext cx="2887061" cy="11623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маса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E308605-0EB2-496E-8445-EA95CE65A9C2}"/>
              </a:ext>
            </a:extLst>
          </p:cNvPr>
          <p:cNvSpPr/>
          <p:nvPr/>
        </p:nvSpPr>
        <p:spPr>
          <a:xfrm>
            <a:off x="9224010" y="2347911"/>
            <a:ext cx="2887061" cy="11623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порода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ED5FB-B077-42B3-8F31-92D3F6E7252D}"/>
              </a:ext>
            </a:extLst>
          </p:cNvPr>
          <p:cNvSpPr txBox="1"/>
          <p:nvPr/>
        </p:nvSpPr>
        <p:spPr>
          <a:xfrm>
            <a:off x="60929" y="487076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Включимо в клас </a:t>
            </a:r>
            <a:r>
              <a:rPr lang="uk-UA" sz="2800" b="1" i="1" kern="0" dirty="0" err="1">
                <a:solidFill>
                  <a:srgbClr val="FFFF00"/>
                </a:solidFill>
              </a:rPr>
              <a:t>Dog</a:t>
            </a:r>
            <a:r>
              <a:rPr lang="uk-UA" sz="2800" b="1" i="1" kern="0" dirty="0">
                <a:solidFill>
                  <a:srgbClr val="FFFFFF"/>
                </a:solidFill>
              </a:rPr>
              <a:t> спільні для собак характеристики: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CD9C8-DD6A-46AE-9A0C-4B29D95A5503}"/>
              </a:ext>
            </a:extLst>
          </p:cNvPr>
          <p:cNvSpPr txBox="1"/>
          <p:nvPr/>
        </p:nvSpPr>
        <p:spPr>
          <a:xfrm>
            <a:off x="66468" y="593552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характеристики стануть атрибутами класу </a:t>
            </a:r>
            <a:r>
              <a:rPr lang="uk-UA" sz="2800" b="1" i="1" kern="0" dirty="0" err="1">
                <a:solidFill>
                  <a:srgbClr val="FFFF00"/>
                </a:solidFill>
              </a:rPr>
              <a:t>Dog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DC180BC-497F-466F-8DFB-2BAE3D935766}"/>
              </a:ext>
            </a:extLst>
          </p:cNvPr>
          <p:cNvSpPr/>
          <p:nvPr/>
        </p:nvSpPr>
        <p:spPr>
          <a:xfrm>
            <a:off x="80929" y="2283334"/>
            <a:ext cx="12030142" cy="13132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0B4DE457-D891-4675-A07A-B01D5169B229}"/>
              </a:ext>
            </a:extLst>
          </p:cNvPr>
          <p:cNvSpPr/>
          <p:nvPr/>
        </p:nvSpPr>
        <p:spPr>
          <a:xfrm rot="5400000">
            <a:off x="5519935" y="3236056"/>
            <a:ext cx="1152128" cy="20066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 використання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 класу повідомляє середовищу програмування 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, як створити об’єкт, який представляє модель собаки. Після того як клас буде описано, ми використаємо його для створення об’єктів (екземплярів класу), кожен із яких представлятиме одного конкретного собаку.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3D0A1-0346-4FCF-9F5F-B4BEA197735C}"/>
              </a:ext>
            </a:extLst>
          </p:cNvPr>
          <p:cNvSpPr txBox="1"/>
          <p:nvPr/>
        </p:nvSpPr>
        <p:spPr>
          <a:xfrm>
            <a:off x="70929" y="3967032"/>
            <a:ext cx="12050142" cy="9387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Опис класу розташовується на початку коду програми.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Синтаксис опису класу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659D5-884D-4737-8774-8B53C416A03E}"/>
              </a:ext>
            </a:extLst>
          </p:cNvPr>
          <p:cNvSpPr txBox="1"/>
          <p:nvPr/>
        </p:nvSpPr>
        <p:spPr>
          <a:xfrm>
            <a:off x="70929" y="4998364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</a:t>
            </a:r>
            <a:r>
              <a:rPr lang="en-US" sz="3200" b="1" i="1" kern="0" dirty="0">
                <a:solidFill>
                  <a:srgbClr val="FFFFFF"/>
                </a:solidFill>
              </a:rPr>
              <a:t>lass </a:t>
            </a:r>
            <a:r>
              <a:rPr lang="uk-UA" sz="3200" b="1" i="1" kern="0" dirty="0" err="1">
                <a:solidFill>
                  <a:srgbClr val="FFFFFF"/>
                </a:solidFill>
              </a:rPr>
              <a:t>Ім’я_класу</a:t>
            </a:r>
            <a:r>
              <a:rPr lang="uk-UA" sz="3200" b="1" i="1" kern="0" dirty="0">
                <a:solidFill>
                  <a:srgbClr val="FFFFFF"/>
                </a:solidFill>
              </a:rPr>
              <a:t>():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  </a:t>
            </a:r>
            <a:r>
              <a:rPr lang="en-US" sz="3200" b="1" i="1" kern="0" dirty="0">
                <a:solidFill>
                  <a:srgbClr val="FFFFFF"/>
                </a:solidFill>
              </a:rPr>
              <a:t>def </a:t>
            </a:r>
            <a:r>
              <a:rPr lang="uk-UA" sz="3200" b="1" i="1" kern="0" dirty="0" err="1">
                <a:solidFill>
                  <a:srgbClr val="FFFFFF"/>
                </a:solidFill>
              </a:rPr>
              <a:t>ім’я_методу</a:t>
            </a: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en-US" sz="3200" b="1" i="1" kern="0" dirty="0">
                <a:solidFill>
                  <a:srgbClr val="FFFFFF"/>
                </a:solidFill>
              </a:rPr>
              <a:t>self, &lt;</a:t>
            </a:r>
            <a:r>
              <a:rPr lang="uk-UA" sz="3200" b="1" i="1" kern="0" dirty="0">
                <a:solidFill>
                  <a:srgbClr val="FFFFFF"/>
                </a:solidFill>
              </a:rPr>
              <a:t>перелік параметрів&gt;):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   </a:t>
            </a:r>
            <a:r>
              <a:rPr lang="en-US" sz="3200" b="1" i="1" kern="0" dirty="0">
                <a:solidFill>
                  <a:srgbClr val="FFFFFF"/>
                </a:solidFill>
              </a:rPr>
              <a:t>self.</a:t>
            </a:r>
            <a:r>
              <a:rPr lang="uk-UA" sz="3200" b="1" i="1" kern="0" dirty="0">
                <a:solidFill>
                  <a:srgbClr val="FFFFFF"/>
                </a:solidFill>
              </a:rPr>
              <a:t>змінна = значення</a:t>
            </a:r>
          </a:p>
        </p:txBody>
      </p:sp>
    </p:spTree>
    <p:extLst>
      <p:ext uri="{BB962C8B-B14F-4D97-AF65-F5344CB8AC3E}">
        <p14:creationId xmlns:p14="http://schemas.microsoft.com/office/powerpoint/2010/main" val="21690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 використання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Опишемо клас  </a:t>
            </a:r>
            <a:r>
              <a:rPr lang="uk-UA" sz="2800" b="1" i="1" kern="0" dirty="0" err="1">
                <a:solidFill>
                  <a:srgbClr val="FFFFFF"/>
                </a:solidFill>
              </a:rPr>
              <a:t>Dog</a:t>
            </a:r>
            <a:r>
              <a:rPr lang="uk-UA" sz="2800" b="1" i="1" kern="0" dirty="0">
                <a:solidFill>
                  <a:srgbClr val="FFFFFF"/>
                </a:solidFill>
              </a:rPr>
              <a:t>().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382012-5D90-49F5-9FCC-8A971C0C5896}"/>
              </a:ext>
            </a:extLst>
          </p:cNvPr>
          <p:cNvSpPr/>
          <p:nvPr/>
        </p:nvSpPr>
        <p:spPr>
          <a:xfrm>
            <a:off x="74165" y="1830494"/>
            <a:ext cx="12047985" cy="43772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FFFF"/>
                </a:solidFill>
              </a:rPr>
              <a:t>сlass</a:t>
            </a:r>
            <a:r>
              <a:rPr lang="en-US" sz="3600" b="1" i="1" kern="0" dirty="0">
                <a:solidFill>
                  <a:srgbClr val="FFFFFF"/>
                </a:solidFill>
              </a:rPr>
              <a:t> Dog():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      </a:t>
            </a:r>
            <a:r>
              <a:rPr lang="en-US" sz="3600" b="1" i="1" kern="0" dirty="0">
                <a:solidFill>
                  <a:srgbClr val="FFFFFF"/>
                </a:solidFill>
              </a:rPr>
              <a:t>def __</a:t>
            </a:r>
            <a:r>
              <a:rPr lang="en-US" sz="3600" b="1" i="1" kern="0" dirty="0" err="1">
                <a:solidFill>
                  <a:srgbClr val="FFFFFF"/>
                </a:solidFill>
              </a:rPr>
              <a:t>init</a:t>
            </a:r>
            <a:r>
              <a:rPr lang="en-US" sz="3600" b="1" i="1" kern="0" dirty="0">
                <a:solidFill>
                  <a:srgbClr val="FFFFFF"/>
                </a:solidFill>
              </a:rPr>
              <a:t>__ (self, name, breed, age):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           </a:t>
            </a:r>
            <a:r>
              <a:rPr lang="en-US" sz="3600" b="1" i="1" kern="0" dirty="0">
                <a:solidFill>
                  <a:srgbClr val="FFFFFF"/>
                </a:solidFill>
              </a:rPr>
              <a:t>self.name = name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           </a:t>
            </a:r>
            <a:r>
              <a:rPr lang="en-US" sz="3600" b="1" i="1" kern="0" dirty="0" err="1">
                <a:solidFill>
                  <a:srgbClr val="FFFFFF"/>
                </a:solidFill>
              </a:rPr>
              <a:t>self.breed</a:t>
            </a:r>
            <a:r>
              <a:rPr lang="en-US" sz="3600" b="1" i="1" kern="0" dirty="0">
                <a:solidFill>
                  <a:srgbClr val="FFFFFF"/>
                </a:solidFill>
              </a:rPr>
              <a:t> = breed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           </a:t>
            </a:r>
            <a:r>
              <a:rPr lang="en-US" sz="3600" b="1" i="1" kern="0" dirty="0" err="1">
                <a:solidFill>
                  <a:srgbClr val="FFFFFF"/>
                </a:solidFill>
              </a:rPr>
              <a:t>self.age</a:t>
            </a:r>
            <a:r>
              <a:rPr lang="en-US" sz="3600" b="1" i="1" kern="0" dirty="0">
                <a:solidFill>
                  <a:srgbClr val="FFFFFF"/>
                </a:solidFill>
              </a:rPr>
              <a:t> = age</a:t>
            </a:r>
          </a:p>
        </p:txBody>
      </p:sp>
      <p:pic>
        <p:nvPicPr>
          <p:cNvPr id="4098" name="Picture 2" descr="animal, dog, pet icon">
            <a:extLst>
              <a:ext uri="{FF2B5EF4-FFF2-40B4-BE49-F238E27FC236}">
                <a16:creationId xmlns:a16="http://schemas.microsoft.com/office/drawing/2014/main" id="{2964129A-9E16-4228-8CC6-9493382E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96" y="3037417"/>
            <a:ext cx="3058583" cy="30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і використання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Проаналізуємо структуру опису класу.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1C7A1-D091-40D9-8F05-910F0946226F}"/>
              </a:ext>
            </a:extLst>
          </p:cNvPr>
          <p:cNvSpPr txBox="1"/>
          <p:nvPr/>
        </p:nvSpPr>
        <p:spPr>
          <a:xfrm>
            <a:off x="69282" y="1852107"/>
            <a:ext cx="12050142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Визначається клас з іменем  </a:t>
            </a:r>
            <a:r>
              <a:rPr lang="uk-UA" sz="2400" b="1" i="1" kern="0" dirty="0" err="1">
                <a:solidFill>
                  <a:srgbClr val="FFFFFF"/>
                </a:solidFill>
              </a:rPr>
              <a:t>Dog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232D6-6176-4078-8F4D-1685B5D28C5F}"/>
              </a:ext>
            </a:extLst>
          </p:cNvPr>
          <p:cNvSpPr txBox="1"/>
          <p:nvPr/>
        </p:nvSpPr>
        <p:spPr>
          <a:xfrm>
            <a:off x="2458720" y="2405256"/>
            <a:ext cx="966070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метод, який автоматично виконується при створенні кожного нового екземпляра на базі класу  </a:t>
            </a:r>
            <a:r>
              <a:rPr lang="uk-UA" sz="2400" b="1" i="1" kern="0" dirty="0" err="1">
                <a:solidFill>
                  <a:srgbClr val="FFFFFF"/>
                </a:solidFill>
              </a:rPr>
              <a:t>Dog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5C2C421-00E0-4A25-BE14-8D09DBE9F8A1}"/>
              </a:ext>
            </a:extLst>
          </p:cNvPr>
          <p:cNvSpPr/>
          <p:nvPr/>
        </p:nvSpPr>
        <p:spPr>
          <a:xfrm>
            <a:off x="72008" y="2405256"/>
            <a:ext cx="2285112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_ _</a:t>
            </a:r>
            <a:r>
              <a:rPr lang="uk-UA" sz="2600" b="1" i="1" kern="0" dirty="0" err="1">
                <a:solidFill>
                  <a:srgbClr val="FFFFFF"/>
                </a:solidFill>
              </a:rPr>
              <a:t>init</a:t>
            </a:r>
            <a:r>
              <a:rPr lang="uk-UA" sz="2600" b="1" i="1" kern="0" dirty="0">
                <a:solidFill>
                  <a:srgbClr val="FFFFFF"/>
                </a:solidFill>
              </a:rPr>
              <a:t>_ 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7C171-B6B2-44C6-84AD-E75FA45DE4DA}"/>
              </a:ext>
            </a:extLst>
          </p:cNvPr>
          <p:cNvSpPr txBox="1"/>
          <p:nvPr/>
        </p:nvSpPr>
        <p:spPr>
          <a:xfrm>
            <a:off x="69282" y="3327755"/>
            <a:ext cx="1205014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Ім’я методу починається і закінчується двома символами підкреслення.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8D8749-3C07-4212-BEBF-C399883E2C24}"/>
              </a:ext>
            </a:extLst>
          </p:cNvPr>
          <p:cNvSpPr txBox="1"/>
          <p:nvPr/>
        </p:nvSpPr>
        <p:spPr>
          <a:xfrm>
            <a:off x="2455994" y="4247267"/>
            <a:ext cx="966070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визначається з 4 параметрами в дужках: </a:t>
            </a:r>
            <a:r>
              <a:rPr lang="uk-UA" sz="2400" b="1" i="1" kern="0" dirty="0" err="1">
                <a:solidFill>
                  <a:srgbClr val="FFFFFF"/>
                </a:solidFill>
              </a:rPr>
              <a:t>self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 err="1">
                <a:solidFill>
                  <a:srgbClr val="FFFFFF"/>
                </a:solidFill>
              </a:rPr>
              <a:t>name</a:t>
            </a:r>
            <a:r>
              <a:rPr lang="uk-UA" sz="2400" b="1" i="1" kern="0" dirty="0">
                <a:solidFill>
                  <a:srgbClr val="FFFFFF"/>
                </a:solidFill>
              </a:rPr>
              <a:t>,  </a:t>
            </a:r>
            <a:r>
              <a:rPr lang="uk-UA" sz="2400" b="1" i="1" kern="0" dirty="0" err="1">
                <a:solidFill>
                  <a:srgbClr val="FFFFFF"/>
                </a:solidFill>
              </a:rPr>
              <a:t>breed</a:t>
            </a:r>
            <a:r>
              <a:rPr lang="uk-UA" sz="2400" b="1" i="1" kern="0" dirty="0">
                <a:solidFill>
                  <a:srgbClr val="FFFFFF"/>
                </a:solidFill>
              </a:rPr>
              <a:t> і  </a:t>
            </a:r>
            <a:r>
              <a:rPr lang="uk-UA" sz="2400" b="1" i="1" kern="0" dirty="0" err="1">
                <a:solidFill>
                  <a:srgbClr val="FFFFFF"/>
                </a:solidFill>
              </a:rPr>
              <a:t>age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69E0A367-18BE-433A-87D5-8D3716439F5B}"/>
              </a:ext>
            </a:extLst>
          </p:cNvPr>
          <p:cNvSpPr/>
          <p:nvPr/>
        </p:nvSpPr>
        <p:spPr>
          <a:xfrm>
            <a:off x="69282" y="4247267"/>
            <a:ext cx="2285112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Метод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_ _</a:t>
            </a:r>
            <a:r>
              <a:rPr lang="uk-UA" sz="2600" b="1" i="1" kern="0" dirty="0" err="1">
                <a:solidFill>
                  <a:srgbClr val="FFFFFF"/>
                </a:solidFill>
              </a:rPr>
              <a:t>init</a:t>
            </a:r>
            <a:r>
              <a:rPr lang="uk-UA" sz="2600" b="1" i="1" kern="0" dirty="0">
                <a:solidFill>
                  <a:srgbClr val="FFFFFF"/>
                </a:solidFill>
              </a:rPr>
              <a:t>_ 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45C4A-13CE-447E-B30A-E568B7179C01}"/>
              </a:ext>
            </a:extLst>
          </p:cNvPr>
          <p:cNvSpPr txBox="1"/>
          <p:nvPr/>
        </p:nvSpPr>
        <p:spPr>
          <a:xfrm>
            <a:off x="3454400" y="5163810"/>
            <a:ext cx="8662298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перелік атрибутів (властивостей) класу.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FC9DD416-9ECE-4818-AD4C-37C2A0F4CEA3}"/>
              </a:ext>
            </a:extLst>
          </p:cNvPr>
          <p:cNvSpPr/>
          <p:nvPr/>
        </p:nvSpPr>
        <p:spPr>
          <a:xfrm>
            <a:off x="69282" y="5163810"/>
            <a:ext cx="3293678" cy="4974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FF"/>
                </a:solidFill>
              </a:rPr>
              <a:t>name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 err="1">
                <a:solidFill>
                  <a:srgbClr val="FFFFFF"/>
                </a:solidFill>
              </a:rPr>
              <a:t>breed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 err="1">
                <a:solidFill>
                  <a:srgbClr val="FFFFFF"/>
                </a:solidFill>
              </a:rPr>
              <a:t>age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B184A-4D14-4D77-926B-80A788F168EE}"/>
              </a:ext>
            </a:extLst>
          </p:cNvPr>
          <p:cNvSpPr txBox="1"/>
          <p:nvPr/>
        </p:nvSpPr>
        <p:spPr>
          <a:xfrm>
            <a:off x="69282" y="5763613"/>
            <a:ext cx="1205014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списку всіх параметрів першим має бути параметр  </a:t>
            </a:r>
            <a:r>
              <a:rPr lang="uk-UA" sz="2400" b="1" i="1" kern="0" dirty="0" err="1">
                <a:solidFill>
                  <a:srgbClr val="FFFFFF"/>
                </a:solidFill>
              </a:rPr>
              <a:t>self</a:t>
            </a:r>
            <a:r>
              <a:rPr lang="uk-UA" sz="2400" b="1" i="1" kern="0" dirty="0">
                <a:solidFill>
                  <a:srgbClr val="FFFFFF"/>
                </a:solidFill>
              </a:rPr>
              <a:t>, він потрібен для зв’язку з конкретним об’єктом.</a:t>
            </a:r>
          </a:p>
        </p:txBody>
      </p:sp>
    </p:spTree>
    <p:extLst>
      <p:ext uri="{BB962C8B-B14F-4D97-AF65-F5344CB8AC3E}">
        <p14:creationId xmlns:p14="http://schemas.microsoft.com/office/powerpoint/2010/main" val="6448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1" grpId="0" animBg="1"/>
      <p:bldP spid="1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екземпляра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310684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вважати, що </a:t>
            </a:r>
            <a:r>
              <a:rPr lang="uk-UA" sz="2800" b="1" i="1" kern="0" dirty="0">
                <a:solidFill>
                  <a:srgbClr val="FFFF00"/>
                </a:solidFill>
              </a:rPr>
              <a:t>клас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своєрідна інструкція зі створення екземплярів. Відповідно клас </a:t>
            </a:r>
            <a:r>
              <a:rPr lang="en-US" sz="2800" b="1" i="1" kern="0" dirty="0">
                <a:solidFill>
                  <a:srgbClr val="FFFFFF"/>
                </a:solidFill>
              </a:rPr>
              <a:t>Dog — </a:t>
            </a:r>
            <a:r>
              <a:rPr lang="uk-UA" sz="2800" b="1" i="1" kern="0" dirty="0">
                <a:solidFill>
                  <a:srgbClr val="FFFFFF"/>
                </a:solidFill>
              </a:rPr>
              <a:t>інструкція зі створення екземплярів, які представляють конкретних собак.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06E87-8E5B-4975-82E1-ADE6B8DFE42F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Атрибути класу </a:t>
            </a:r>
            <a:r>
              <a:rPr lang="uk-UA" sz="2800" b="1" i="1" kern="0" dirty="0">
                <a:solidFill>
                  <a:srgbClr val="FFFFFF"/>
                </a:solidFill>
              </a:rPr>
              <a:t>— це імена змінних, у яких зберігаються значення властивостей об’єктів. Описати конкретний об’єкт означає визначити для нього значення атрибутів.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7604E3A-6608-4157-AFFC-0E98262F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AA0FD-057B-4E50-940F-6DD289AD32B6}"/>
              </a:ext>
            </a:extLst>
          </p:cNvPr>
          <p:cNvSpPr txBox="1"/>
          <p:nvPr/>
        </p:nvSpPr>
        <p:spPr>
          <a:xfrm>
            <a:off x="1567543" y="5027083"/>
            <a:ext cx="10554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 об’єкта на основі класу називають створенням екземпляра  класу.</a:t>
            </a: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6A45FA11-4D52-490F-B4BE-BD7E80C5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00189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екземпляра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Об’єкт створюють за інструкцією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4407F-66EF-4A4B-8D72-AD9522675088}"/>
              </a:ext>
            </a:extLst>
          </p:cNvPr>
          <p:cNvSpPr txBox="1"/>
          <p:nvPr/>
        </p:nvSpPr>
        <p:spPr>
          <a:xfrm>
            <a:off x="70929" y="1790930"/>
            <a:ext cx="1205014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 err="1">
                <a:solidFill>
                  <a:srgbClr val="FFFFFF"/>
                </a:solidFill>
              </a:rPr>
              <a:t>змінна</a:t>
            </a:r>
            <a:r>
              <a:rPr lang="ru-RU" sz="3200" b="1" i="1" kern="0" dirty="0">
                <a:solidFill>
                  <a:srgbClr val="FFFFFF"/>
                </a:solidFill>
              </a:rPr>
              <a:t> = </a:t>
            </a:r>
            <a:r>
              <a:rPr lang="ru-RU" sz="3200" b="1" i="1" kern="0" dirty="0" err="1">
                <a:solidFill>
                  <a:srgbClr val="FFFFFF"/>
                </a:solidFill>
              </a:rPr>
              <a:t>Ім’я_класу</a:t>
            </a:r>
            <a:r>
              <a:rPr lang="ru-RU" sz="3200" b="1" i="1" kern="0" dirty="0">
                <a:solidFill>
                  <a:srgbClr val="FFFFFF"/>
                </a:solidFill>
              </a:rPr>
              <a:t>(&lt;</a:t>
            </a:r>
            <a:r>
              <a:rPr lang="ru-RU" sz="3200" b="1" i="1" kern="0" dirty="0" err="1">
                <a:solidFill>
                  <a:srgbClr val="FFFFFF"/>
                </a:solidFill>
              </a:rPr>
              <a:t>перелік</a:t>
            </a:r>
            <a:r>
              <a:rPr lang="ru-RU" sz="3200" b="1" i="1" kern="0" dirty="0">
                <a:solidFill>
                  <a:srgbClr val="FFFFFF"/>
                </a:solidFill>
              </a:rPr>
              <a:t> </a:t>
            </a:r>
            <a:r>
              <a:rPr lang="ru-RU" sz="3200" b="1" i="1" kern="0" dirty="0" err="1">
                <a:solidFill>
                  <a:srgbClr val="FFFFFF"/>
                </a:solidFill>
              </a:rPr>
              <a:t>значень</a:t>
            </a:r>
            <a:r>
              <a:rPr lang="ru-RU" sz="3200" b="1" i="1" kern="0" dirty="0">
                <a:solidFill>
                  <a:srgbClr val="FFFFFF"/>
                </a:solidFill>
              </a:rPr>
              <a:t> </a:t>
            </a:r>
            <a:r>
              <a:rPr lang="ru-RU" sz="3200" b="1" i="1" kern="0" dirty="0" err="1">
                <a:solidFill>
                  <a:srgbClr val="FFFFFF"/>
                </a:solidFill>
              </a:rPr>
              <a:t>атрибутів</a:t>
            </a:r>
            <a:r>
              <a:rPr lang="ru-RU" sz="3200" b="1" i="1" kern="0" dirty="0">
                <a:solidFill>
                  <a:srgbClr val="FFFFFF"/>
                </a:solidFill>
              </a:rPr>
              <a:t>&gt;)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A4FCD-978B-493E-AC42-A91DB7704F3F}"/>
              </a:ext>
            </a:extLst>
          </p:cNvPr>
          <p:cNvSpPr txBox="1"/>
          <p:nvPr/>
        </p:nvSpPr>
        <p:spPr>
          <a:xfrm>
            <a:off x="70929" y="293909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в програмі з’являється об’єкт, доступ до якого можна отримати через ім’я змінної. Об’єкт отримує атрибути його класу.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AA340-ABC4-4CC5-8815-FD0FCBE3C3DA}"/>
              </a:ext>
            </a:extLst>
          </p:cNvPr>
          <p:cNvSpPr txBox="1"/>
          <p:nvPr/>
        </p:nvSpPr>
        <p:spPr>
          <a:xfrm>
            <a:off x="70929" y="4400637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Ім’я класу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принято</a:t>
            </a:r>
            <a:r>
              <a:rPr lang="uk-UA" sz="2800" b="1" i="1" kern="0" dirty="0">
                <a:solidFill>
                  <a:srgbClr val="FFFFFF"/>
                </a:solidFill>
              </a:rPr>
              <a:t> починати із символу верхнього регістра (наприклад, </a:t>
            </a:r>
            <a:r>
              <a:rPr lang="en-US" sz="2800" b="1" i="1" kern="0" dirty="0">
                <a:solidFill>
                  <a:srgbClr val="FFFFFF"/>
                </a:solidFill>
              </a:rPr>
              <a:t>Dog), </a:t>
            </a:r>
            <a:r>
              <a:rPr lang="uk-UA" sz="2800" b="1" i="1" kern="0" dirty="0">
                <a:solidFill>
                  <a:srgbClr val="FFFFFF"/>
                </a:solidFill>
              </a:rPr>
              <a:t>а ім’я окремого екземпляра, створеного на основі класу, записують у нижньому регістрі.</a:t>
            </a:r>
          </a:p>
        </p:txBody>
      </p:sp>
    </p:spTree>
    <p:extLst>
      <p:ext uri="{BB962C8B-B14F-4D97-AF65-F5344CB8AC3E}">
        <p14:creationId xmlns:p14="http://schemas.microsoft.com/office/powerpoint/2010/main" val="5165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екземпляра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58106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Створимо екземпляр класу  </a:t>
            </a:r>
            <a:r>
              <a:rPr lang="en-US" sz="2800" b="1" i="1" kern="0" dirty="0">
                <a:solidFill>
                  <a:srgbClr val="FFFFFF"/>
                </a:solidFill>
              </a:rPr>
              <a:t>Dog, </a:t>
            </a:r>
            <a:r>
              <a:rPr lang="uk-UA" sz="2800" b="1" i="1" kern="0" dirty="0">
                <a:solidFill>
                  <a:srgbClr val="FFFFFF"/>
                </a:solidFill>
              </a:rPr>
              <a:t>який представляє конкретного собаку.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6DA603-4621-40A4-854C-40850EC3D974}"/>
              </a:ext>
            </a:extLst>
          </p:cNvPr>
          <p:cNvSpPr txBox="1"/>
          <p:nvPr/>
        </p:nvSpPr>
        <p:spPr>
          <a:xfrm>
            <a:off x="72008" y="3097338"/>
            <a:ext cx="581063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my_dog</a:t>
            </a:r>
            <a:r>
              <a:rPr lang="en-US" sz="3200" b="1" i="1" kern="0" dirty="0">
                <a:solidFill>
                  <a:srgbClr val="FFFFFF"/>
                </a:solidFill>
              </a:rPr>
              <a:t> = Dog('</a:t>
            </a:r>
            <a:r>
              <a:rPr lang="uk-UA" sz="3200" b="1" i="1" kern="0" dirty="0" err="1">
                <a:solidFill>
                  <a:srgbClr val="FFFFFF"/>
                </a:solidFill>
              </a:rPr>
              <a:t>Рекс</a:t>
            </a:r>
            <a:r>
              <a:rPr lang="uk-UA" sz="3200" b="1" i="1" kern="0" dirty="0">
                <a:solidFill>
                  <a:srgbClr val="FFFFFF"/>
                </a:solidFill>
              </a:rPr>
              <a:t>', 'пудель', 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5405E-BB4C-4CB4-9099-B6D008336CBD}"/>
              </a:ext>
            </a:extLst>
          </p:cNvPr>
          <p:cNvSpPr txBox="1"/>
          <p:nvPr/>
        </p:nvSpPr>
        <p:spPr>
          <a:xfrm>
            <a:off x="72008" y="4276242"/>
            <a:ext cx="581063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Створюється екземпляр собаки з кличкою </a:t>
            </a:r>
            <a:r>
              <a:rPr lang="uk-UA" sz="2800" b="1" i="1" kern="0" dirty="0" err="1">
                <a:solidFill>
                  <a:srgbClr val="FFFFFF"/>
                </a:solidFill>
              </a:rPr>
              <a:t>Рекс</a:t>
            </a:r>
            <a:r>
              <a:rPr lang="uk-UA" sz="2800" b="1" i="1" kern="0" dirty="0">
                <a:solidFill>
                  <a:srgbClr val="FFFFFF"/>
                </a:solidFill>
              </a:rPr>
              <a:t> породи пудель віком 5 років.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93340-8220-44A7-97B6-A60CF058D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191977"/>
            <a:ext cx="6125592" cy="55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екземпляра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3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189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Проаналізуємо структуру опису класу.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1C7A1-D091-40D9-8F05-910F0946226F}"/>
              </a:ext>
            </a:extLst>
          </p:cNvPr>
          <p:cNvSpPr txBox="1"/>
          <p:nvPr/>
        </p:nvSpPr>
        <p:spPr>
          <a:xfrm>
            <a:off x="69282" y="1852107"/>
            <a:ext cx="1205014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 процесі оброблення цього рядка 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Python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викликає метод</a:t>
            </a:r>
            <a:b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_ _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init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_ _ класу 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Dog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зі значеннями  '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Рекс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' ,  'пудель' ,  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232D6-6176-4078-8F4D-1685B5D28C5F}"/>
              </a:ext>
            </a:extLst>
          </p:cNvPr>
          <p:cNvSpPr txBox="1"/>
          <p:nvPr/>
        </p:nvSpPr>
        <p:spPr>
          <a:xfrm>
            <a:off x="2455994" y="2796284"/>
            <a:ext cx="966070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(посилання на екземпляр) передається авто-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матично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5C2C421-00E0-4A25-BE14-8D09DBE9F8A1}"/>
              </a:ext>
            </a:extLst>
          </p:cNvPr>
          <p:cNvSpPr/>
          <p:nvPr/>
        </p:nvSpPr>
        <p:spPr>
          <a:xfrm>
            <a:off x="69282" y="2796284"/>
            <a:ext cx="2285112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Значення  </a:t>
            </a:r>
            <a:r>
              <a:rPr kumimoji="0" lang="uk-UA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self</a:t>
            </a: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A3B6C0-1A0D-4F28-BBB8-245535B54EB1}"/>
              </a:ext>
            </a:extLst>
          </p:cNvPr>
          <p:cNvSpPr txBox="1"/>
          <p:nvPr/>
        </p:nvSpPr>
        <p:spPr>
          <a:xfrm>
            <a:off x="2455994" y="3737492"/>
            <a:ext cx="9660704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створює екземпляр, який представляє конкретного собаку, і присвоює атрибутам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name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breed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цього екземпляра передані значення.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Цей екземпляр зберігається у змінній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my_dog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E69FA044-CCD9-4ADD-8A5B-C856931BFAF7}"/>
              </a:ext>
            </a:extLst>
          </p:cNvPr>
          <p:cNvSpPr/>
          <p:nvPr/>
        </p:nvSpPr>
        <p:spPr>
          <a:xfrm>
            <a:off x="69282" y="3737492"/>
            <a:ext cx="2285112" cy="15696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Метод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_ _</a:t>
            </a:r>
            <a:r>
              <a:rPr kumimoji="0" lang="uk-UA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init</a:t>
            </a: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_ _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CB0AA4-8714-46AD-89C5-413ACD85780E}"/>
              </a:ext>
            </a:extLst>
          </p:cNvPr>
          <p:cNvSpPr txBox="1"/>
          <p:nvPr/>
        </p:nvSpPr>
        <p:spPr>
          <a:xfrm>
            <a:off x="69282" y="5417363"/>
            <a:ext cx="1205014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 створенні об’єкта класу 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Dog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необхідно надавати значення атрибутів 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name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breed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9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1" grpId="0" animBg="1"/>
      <p:bldP spid="1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екземпляра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3117003"/>
            <a:ext cx="120501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def _ _</a:t>
            </a:r>
            <a:r>
              <a:rPr lang="en-US" sz="3600" b="1" i="1" kern="0" dirty="0" err="1">
                <a:solidFill>
                  <a:srgbClr val="FFFFFF"/>
                </a:solidFill>
              </a:rPr>
              <a:t>init</a:t>
            </a:r>
            <a:r>
              <a:rPr lang="en-US" sz="3600" b="1" i="1" kern="0" dirty="0">
                <a:solidFill>
                  <a:srgbClr val="FFFFFF"/>
                </a:solidFill>
              </a:rPr>
              <a:t>_ _(self, name, breed, age):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670E7-2655-49FB-B0B3-EB0A7948FB20}"/>
              </a:ext>
            </a:extLst>
          </p:cNvPr>
          <p:cNvSpPr txBox="1"/>
          <p:nvPr/>
        </p:nvSpPr>
        <p:spPr>
          <a:xfrm>
            <a:off x="1567543" y="1196763"/>
            <a:ext cx="105546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виклику методу дотримуйтесь відповідності між списком  значень і списком атрибутів у заголовку методу: кількість; порядок розташування; збіг типів.</a:t>
            </a:r>
          </a:p>
        </p:txBody>
      </p:sp>
      <p:pic>
        <p:nvPicPr>
          <p:cNvPr id="7" name="Picture 2" descr="attention, notice, warning icon">
            <a:extLst>
              <a:ext uri="{FF2B5EF4-FFF2-40B4-BE49-F238E27FC236}">
                <a16:creationId xmlns:a16="http://schemas.microsoft.com/office/drawing/2014/main" id="{F7443029-9123-473E-B839-9E8DA679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E18C66-B026-4166-BB5F-B1F702FD4CAD}"/>
              </a:ext>
            </a:extLst>
          </p:cNvPr>
          <p:cNvSpPr txBox="1"/>
          <p:nvPr/>
        </p:nvSpPr>
        <p:spPr>
          <a:xfrm>
            <a:off x="69850" y="4711175"/>
            <a:ext cx="120501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FFFF"/>
                </a:solidFill>
              </a:rPr>
              <a:t>my_dog</a:t>
            </a:r>
            <a:r>
              <a:rPr lang="en-US" sz="3600" b="1" i="1" kern="0" dirty="0">
                <a:solidFill>
                  <a:srgbClr val="FFFFFF"/>
                </a:solidFill>
              </a:rPr>
              <a:t> = Dog('</a:t>
            </a:r>
            <a:r>
              <a:rPr lang="uk-UA" sz="3600" b="1" i="1" kern="0" dirty="0" err="1">
                <a:solidFill>
                  <a:srgbClr val="FFFFFF"/>
                </a:solidFill>
              </a:rPr>
              <a:t>Рекс</a:t>
            </a:r>
            <a:r>
              <a:rPr lang="uk-UA" sz="3600" b="1" i="1" kern="0" dirty="0">
                <a:solidFill>
                  <a:srgbClr val="FFFFFF"/>
                </a:solidFill>
              </a:rPr>
              <a:t>', 'пудель', 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D6206-E3D3-4051-B54A-7ACF85B211B5}"/>
              </a:ext>
            </a:extLst>
          </p:cNvPr>
          <p:cNvSpPr txBox="1"/>
          <p:nvPr/>
        </p:nvSpPr>
        <p:spPr>
          <a:xfrm>
            <a:off x="72008" y="557572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ви дізнаєтесь, як використовувати об’єкти в програмі та як змінювати властивості об’єктів.</a:t>
            </a:r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87B525AC-D968-48D4-8852-A698461EDFFA}"/>
              </a:ext>
            </a:extLst>
          </p:cNvPr>
          <p:cNvSpPr/>
          <p:nvPr/>
        </p:nvSpPr>
        <p:spPr>
          <a:xfrm rot="5400000">
            <a:off x="6144326" y="3900493"/>
            <a:ext cx="800389" cy="67352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DBC8E9D5-4A47-4296-B82E-F53DBFA871DF}"/>
              </a:ext>
            </a:extLst>
          </p:cNvPr>
          <p:cNvSpPr/>
          <p:nvPr/>
        </p:nvSpPr>
        <p:spPr>
          <a:xfrm rot="5400000">
            <a:off x="7993446" y="3900492"/>
            <a:ext cx="800389" cy="67352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23480697-A665-4FCF-823E-82B3214088C2}"/>
              </a:ext>
            </a:extLst>
          </p:cNvPr>
          <p:cNvSpPr/>
          <p:nvPr/>
        </p:nvSpPr>
        <p:spPr>
          <a:xfrm rot="5400000">
            <a:off x="9763486" y="3900492"/>
            <a:ext cx="800389" cy="67352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знайомі з прийомами роботи в програмному середовищі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основами запису алгоритмів мовою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24EED-B40F-4361-8BCD-896239121D2F}"/>
              </a:ext>
            </a:extLst>
          </p:cNvPr>
          <p:cNvSpPr txBox="1"/>
          <p:nvPr/>
        </p:nvSpPr>
        <p:spPr>
          <a:xfrm>
            <a:off x="72008" y="2706022"/>
            <a:ext cx="595287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навчилися працювати в інтерактивному режимі, створювати й зберігати програмний код для подальшого використання. Ви вмієте створювати цікаві малюнки за допомогою «черепашачої» графіки.</a:t>
            </a:r>
          </a:p>
        </p:txBody>
      </p:sp>
      <p:pic>
        <p:nvPicPr>
          <p:cNvPr id="11" name="Picture 4" descr="Ð ÐµÐ·ÑÐ»ÑÑÐ°Ñ Ð¿Ð¾ÑÑÐºÑ Ð·Ð¾Ð±ÑÐ°Ð¶ÐµÐ½Ñ Ð·Ð° Ð·Ð°Ð¿Ð¸ÑÐ¾Ð¼ &quot;programming&quot;">
            <a:extLst>
              <a:ext uri="{FF2B5EF4-FFF2-40B4-BE49-F238E27FC236}">
                <a16:creationId xmlns:a16="http://schemas.microsoft.com/office/drawing/2014/main" id="{392D1697-ED92-444D-818E-3DF90CDC1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1"/>
          <a:stretch/>
        </p:blipFill>
        <p:spPr bwMode="auto">
          <a:xfrm>
            <a:off x="6151520" y="2706023"/>
            <a:ext cx="5968472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Дайте пояснення таких понять у  </a:t>
            </a:r>
            <a:r>
              <a:rPr lang="uk-UA" sz="2800" b="1" i="1" kern="0" dirty="0" err="1">
                <a:solidFill>
                  <a:srgbClr val="FFFFFF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: об’єкт, клас, екземпляр класу, атрибут класу.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2498"/>
            <a:ext cx="1205014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Створіть екземпляр класу  </a:t>
            </a:r>
            <a:r>
              <a:rPr lang="uk-UA" sz="2700" b="1" i="1" kern="0" dirty="0" err="1">
                <a:solidFill>
                  <a:srgbClr val="002060"/>
                </a:solidFill>
              </a:rPr>
              <a:t>Dog</a:t>
            </a:r>
            <a:r>
              <a:rPr lang="uk-UA" sz="2700" b="1" i="1" kern="0" dirty="0">
                <a:solidFill>
                  <a:srgbClr val="002060"/>
                </a:solidFill>
              </a:rPr>
              <a:t> з іменем  dog1, який представляє 10-річну вівчарку Джека.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881397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Створіть екземпляр класу </a:t>
            </a:r>
            <a:r>
              <a:rPr lang="uk-UA" sz="2800" b="1" i="1" kern="0" dirty="0" err="1">
                <a:solidFill>
                  <a:srgbClr val="002060"/>
                </a:solidFill>
              </a:rPr>
              <a:t>Drib</a:t>
            </a:r>
            <a:r>
              <a:rPr lang="uk-UA" sz="2800" b="1" i="1" kern="0" dirty="0">
                <a:solidFill>
                  <a:srgbClr val="002060"/>
                </a:solidFill>
              </a:rPr>
              <a:t> з іменем d1, який представляє  значення 2/5.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3257660"/>
            <a:ext cx="12050142" cy="507831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Опишіть клас  </a:t>
            </a:r>
            <a:r>
              <a:rPr lang="uk-UA" sz="2700" b="1" i="1" kern="0" dirty="0" err="1">
                <a:solidFill>
                  <a:srgbClr val="FFFFFF"/>
                </a:solidFill>
              </a:rPr>
              <a:t>Drib</a:t>
            </a:r>
            <a:r>
              <a:rPr lang="uk-UA" sz="2700" b="1" i="1" kern="0" dirty="0">
                <a:solidFill>
                  <a:srgbClr val="FFFFFF"/>
                </a:solidFill>
              </a:rPr>
              <a:t>, об’єктами якого є звичайні дроби.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662" y="1274064"/>
            <a:ext cx="4656307" cy="5344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95-99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8" y="1274064"/>
            <a:ext cx="4656307" cy="5344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98-99</a:t>
            </a:r>
          </a:p>
        </p:txBody>
      </p:sp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17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D0974EA4-E9FA-40C5-BA01-5264EC3B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The concept of the object in programming icon&quot;">
            <a:extLst>
              <a:ext uri="{FF2B5EF4-FFF2-40B4-BE49-F238E27FC236}">
                <a16:creationId xmlns:a16="http://schemas.microsoft.com/office/drawing/2014/main" id="{167634FC-0B3C-42A5-BC9C-0A167350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52" y="3659365"/>
            <a:ext cx="2186966" cy="23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627799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перекладу коду з мови програмування на машинну потрібна спеціальна програма — </a:t>
            </a:r>
            <a:r>
              <a:rPr lang="uk-UA" sz="2800" b="1" i="1" kern="0" dirty="0">
                <a:solidFill>
                  <a:srgbClr val="FFFF00"/>
                </a:solidFill>
              </a:rPr>
              <a:t>транслятор</a:t>
            </a:r>
            <a:r>
              <a:rPr lang="uk-UA" sz="2800" b="1" i="1" kern="0" dirty="0">
                <a:solidFill>
                  <a:srgbClr val="FFFFFF"/>
                </a:solidFill>
              </a:rPr>
              <a:t>. Є два основні способи транслювання програми: </a:t>
            </a:r>
          </a:p>
        </p:txBody>
      </p:sp>
      <p:pic>
        <p:nvPicPr>
          <p:cNvPr id="6" name="Picture 2" descr="Ð ÐµÐ·ÑÐ»ÑÑÐ°Ñ Ð¿Ð¾ÑÑÐºÑ Ð·Ð¾Ð±ÑÐ°Ð¶ÐµÐ½Ñ">
            <a:extLst>
              <a:ext uri="{FF2B5EF4-FFF2-40B4-BE49-F238E27FC236}">
                <a16:creationId xmlns:a16="http://schemas.microsoft.com/office/drawing/2014/main" id="{D6216756-972C-47C2-86DB-7BEF8CB66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t="333" r="7167"/>
          <a:stretch/>
        </p:blipFill>
        <p:spPr bwMode="auto">
          <a:xfrm>
            <a:off x="6467438" y="1196763"/>
            <a:ext cx="5652554" cy="38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0C460C-977D-422C-8B7E-402C41C24E96}"/>
              </a:ext>
            </a:extLst>
          </p:cNvPr>
          <p:cNvSpPr txBox="1"/>
          <p:nvPr/>
        </p:nvSpPr>
        <p:spPr>
          <a:xfrm>
            <a:off x="72008" y="517794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інтерпретації виконання коду відбувається послідовно, рядок за рядком. 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використовується саме </a:t>
            </a:r>
            <a:r>
              <a:rPr lang="uk-UA" sz="2800" b="1" i="1" kern="0" dirty="0">
                <a:solidFill>
                  <a:srgbClr val="FFFF00"/>
                </a:solidFill>
              </a:rPr>
              <a:t>інтерпретація</a:t>
            </a:r>
            <a:r>
              <a:rPr lang="uk-UA" sz="2800" b="1" i="1" kern="0" dirty="0">
                <a:solidFill>
                  <a:srgbClr val="FFFFFF"/>
                </a:solidFill>
              </a:rPr>
              <a:t> коду.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84E9580-F20F-485B-B274-E7DC014ADC71}"/>
              </a:ext>
            </a:extLst>
          </p:cNvPr>
          <p:cNvSpPr/>
          <p:nvPr/>
        </p:nvSpPr>
        <p:spPr>
          <a:xfrm>
            <a:off x="69850" y="4409847"/>
            <a:ext cx="3069590" cy="6295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компіляція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1869D2A-40CE-49EB-A55E-323C0BE90F8D}"/>
              </a:ext>
            </a:extLst>
          </p:cNvPr>
          <p:cNvSpPr/>
          <p:nvPr/>
        </p:nvSpPr>
        <p:spPr>
          <a:xfrm>
            <a:off x="3280410" y="4409846"/>
            <a:ext cx="3069590" cy="6295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інтерпретація</a:t>
            </a:r>
          </a:p>
        </p:txBody>
      </p:sp>
    </p:spTree>
    <p:extLst>
      <p:ext uri="{BB962C8B-B14F-4D97-AF65-F5344CB8AC3E}">
        <p14:creationId xmlns:p14="http://schemas.microsoft.com/office/powerpoint/2010/main" val="27031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D85B5-4F58-451B-9252-0BAE4001C40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вікон існують у середовищі  </a:t>
            </a:r>
            <a:r>
              <a:rPr lang="uk-UA" sz="2800" b="1" i="1" kern="0" dirty="0" err="1">
                <a:solidFill>
                  <a:srgbClr val="FFFFFF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96016-632E-460C-9AEC-EC4A50224A75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відкрити вікно програми?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EAB87-6D41-46FA-8AC3-00B667CCF36D}"/>
              </a:ext>
            </a:extLst>
          </p:cNvPr>
          <p:cNvSpPr txBox="1"/>
          <p:nvPr/>
        </p:nvSpPr>
        <p:spPr>
          <a:xfrm>
            <a:off x="70929" y="241733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повідомлення виводяться у вікні консолі?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3E45C-4CA4-4135-8395-05542352B74D}"/>
              </a:ext>
            </a:extLst>
          </p:cNvPr>
          <p:cNvSpPr txBox="1"/>
          <p:nvPr/>
        </p:nvSpPr>
        <p:spPr>
          <a:xfrm>
            <a:off x="70930" y="4467988"/>
            <a:ext cx="6360350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модуль містить команди черепашачої графіки?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C61C5-3A9A-470A-AC05-880D93DD0D6E}"/>
              </a:ext>
            </a:extLst>
          </p:cNvPr>
          <p:cNvSpPr txBox="1"/>
          <p:nvPr/>
        </p:nvSpPr>
        <p:spPr>
          <a:xfrm>
            <a:off x="70929" y="3008565"/>
            <a:ext cx="6360351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призначена функція  </a:t>
            </a:r>
            <a:r>
              <a:rPr lang="uk-UA" sz="2800" b="1" i="1" kern="0" dirty="0" err="1">
                <a:solidFill>
                  <a:srgbClr val="FFFFFF"/>
                </a:solidFill>
              </a:rPr>
              <a:t>input</a:t>
            </a:r>
            <a:r>
              <a:rPr lang="uk-UA" sz="2800" b="1" i="1" kern="0" dirty="0">
                <a:solidFill>
                  <a:srgbClr val="FFFFFF"/>
                </a:solidFill>
              </a:rPr>
              <a:t>(); функція </a:t>
            </a:r>
            <a:r>
              <a:rPr lang="uk-UA" sz="2800" b="1" i="1" kern="0" dirty="0" err="1">
                <a:solidFill>
                  <a:srgbClr val="FFFFFF"/>
                </a:solidFill>
              </a:rPr>
              <a:t>print</a:t>
            </a:r>
            <a:r>
              <a:rPr lang="uk-UA" sz="2800" b="1" i="1" kern="0" dirty="0">
                <a:solidFill>
                  <a:srgbClr val="FFFFFF"/>
                </a:solidFill>
              </a:rPr>
              <a:t>()?</a:t>
            </a:r>
          </a:p>
        </p:txBody>
      </p:sp>
      <p:pic>
        <p:nvPicPr>
          <p:cNvPr id="11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B693B20C-70F1-4DBD-ABDA-70589EF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7188392-4FB3-4482-80D7-B7CB782EB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23987" r="22322" b="23060"/>
          <a:stretch/>
        </p:blipFill>
        <p:spPr bwMode="auto">
          <a:xfrm>
            <a:off x="7177168" y="3053644"/>
            <a:ext cx="2799952" cy="27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 та об’єкти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Вам відомо, що </a:t>
            </a:r>
            <a:r>
              <a:rPr lang="uk-UA" sz="2800" b="1" i="1" kern="0" dirty="0">
                <a:solidFill>
                  <a:srgbClr val="FFFF00"/>
                </a:solidFill>
              </a:rPr>
              <a:t>змінна</a:t>
            </a:r>
            <a:r>
              <a:rPr lang="uk-UA" sz="2800" b="1" i="1" kern="0" dirty="0">
                <a:solidFill>
                  <a:srgbClr val="FFFFFF"/>
                </a:solidFill>
              </a:rPr>
              <a:t> — це іменована частина оперативної пам’яті, у якій зберігається значення певної величини. Усі величини є об’єктами певного класу.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4CF96-1E3D-4EE6-AA90-910DC4F5C6D3}"/>
              </a:ext>
            </a:extLst>
          </p:cNvPr>
          <p:cNvSpPr txBox="1"/>
          <p:nvPr/>
        </p:nvSpPr>
        <p:spPr>
          <a:xfrm>
            <a:off x="70929" y="3778510"/>
            <a:ext cx="486683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Програмування мовою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об’єктно-орієнтованим, тобто програма описує взаємодію об’єктів.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1EB0A-A885-4439-8BB2-98A8F6ECB92F}"/>
              </a:ext>
            </a:extLst>
          </p:cNvPr>
          <p:cNvSpPr txBox="1"/>
          <p:nvPr/>
        </p:nvSpPr>
        <p:spPr>
          <a:xfrm>
            <a:off x="70929" y="269586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число 7 — це об’єкт,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який належить класу (типу)  </a:t>
            </a:r>
            <a:r>
              <a:rPr lang="en-US" sz="2800" b="1" i="1" kern="0" dirty="0">
                <a:solidFill>
                  <a:srgbClr val="FFFF00"/>
                </a:solidFill>
              </a:rPr>
              <a:t>integer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D29C7E-5D5E-4B2C-AF83-28B9AA989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4" r="9193"/>
          <a:stretch/>
        </p:blipFill>
        <p:spPr>
          <a:xfrm>
            <a:off x="5080000" y="3783383"/>
            <a:ext cx="7041071" cy="26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 та об’єкти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Клас задає поведінку об’єктів, створених на його основі. Ми можемо створити власний клас (тип) об’єктів.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C841E-AF9A-4547-8B91-37562BD7100D}"/>
              </a:ext>
            </a:extLst>
          </p:cNvPr>
          <p:cNvSpPr txBox="1"/>
          <p:nvPr/>
        </p:nvSpPr>
        <p:spPr>
          <a:xfrm>
            <a:off x="70929" y="2685702"/>
            <a:ext cx="367811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Уявімо, що потрібно написати програму, в якій моделюється життя акваріумних рибок.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3B07AE17-226F-4CBB-B910-AD4D505C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60" y="2688697"/>
            <a:ext cx="8197216" cy="35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 та об’єкти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рибки мають такі властивості, як: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213B9D6-1052-49B4-A9D7-E82273FA4368}"/>
              </a:ext>
            </a:extLst>
          </p:cNvPr>
          <p:cNvSpPr/>
          <p:nvPr/>
        </p:nvSpPr>
        <p:spPr>
          <a:xfrm>
            <a:off x="72007" y="1820965"/>
            <a:ext cx="1929513" cy="8288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колір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D055B11-B98F-4328-8CEB-DDFFE56E65AF}"/>
              </a:ext>
            </a:extLst>
          </p:cNvPr>
          <p:cNvSpPr/>
          <p:nvPr/>
        </p:nvSpPr>
        <p:spPr>
          <a:xfrm>
            <a:off x="2108656" y="1820965"/>
            <a:ext cx="1929513" cy="8288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довжина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E17727B-C1D7-4F33-9597-95ED3D8F0160}"/>
              </a:ext>
            </a:extLst>
          </p:cNvPr>
          <p:cNvSpPr/>
          <p:nvPr/>
        </p:nvSpPr>
        <p:spPr>
          <a:xfrm>
            <a:off x="4145305" y="1820965"/>
            <a:ext cx="1929513" cy="8288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маса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D6838D0-E1EF-48CD-8901-934D497E78E5}"/>
              </a:ext>
            </a:extLst>
          </p:cNvPr>
          <p:cNvSpPr/>
          <p:nvPr/>
        </p:nvSpPr>
        <p:spPr>
          <a:xfrm>
            <a:off x="6181955" y="1822883"/>
            <a:ext cx="5934656" cy="8288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координати положення рибок в акваріумі в певний момент часу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12FD4-3D68-458A-BBAF-2D9671CD0E07}"/>
              </a:ext>
            </a:extLst>
          </p:cNvPr>
          <p:cNvSpPr txBox="1"/>
          <p:nvPr/>
        </p:nvSpPr>
        <p:spPr>
          <a:xfrm>
            <a:off x="72007" y="275082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рибка може: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53510FB-105C-42E6-BAE4-603B473375D4}"/>
              </a:ext>
            </a:extLst>
          </p:cNvPr>
          <p:cNvSpPr/>
          <p:nvPr/>
        </p:nvSpPr>
        <p:spPr>
          <a:xfrm>
            <a:off x="72007" y="3370156"/>
            <a:ext cx="1817753" cy="828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рухатися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7C2E09E-5990-4432-80FE-01BCC2287A74}"/>
              </a:ext>
            </a:extLst>
          </p:cNvPr>
          <p:cNvSpPr/>
          <p:nvPr/>
        </p:nvSpPr>
        <p:spPr>
          <a:xfrm>
            <a:off x="2001520" y="3370156"/>
            <a:ext cx="1817753" cy="828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їсти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DF7192F-93BA-41B1-885E-CC875E3904C6}"/>
              </a:ext>
            </a:extLst>
          </p:cNvPr>
          <p:cNvSpPr/>
          <p:nvPr/>
        </p:nvSpPr>
        <p:spPr>
          <a:xfrm>
            <a:off x="3952134" y="3370156"/>
            <a:ext cx="4015807" cy="828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гратися з іншими рибками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8BCF653-DE95-4A6C-BE8B-355FA8454634}"/>
              </a:ext>
            </a:extLst>
          </p:cNvPr>
          <p:cNvSpPr/>
          <p:nvPr/>
        </p:nvSpPr>
        <p:spPr>
          <a:xfrm>
            <a:off x="8100803" y="3372074"/>
            <a:ext cx="4015807" cy="828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нападати на інших рибок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3F2E1-2D25-421E-B657-0D721AEB81B3}"/>
              </a:ext>
            </a:extLst>
          </p:cNvPr>
          <p:cNvSpPr txBox="1"/>
          <p:nvPr/>
        </p:nvSpPr>
        <p:spPr>
          <a:xfrm>
            <a:off x="66468" y="430488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рибка: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3073D61D-5EA0-4C68-99CE-076C76DF6EA9}"/>
              </a:ext>
            </a:extLst>
          </p:cNvPr>
          <p:cNvSpPr/>
          <p:nvPr/>
        </p:nvSpPr>
        <p:spPr>
          <a:xfrm>
            <a:off x="66468" y="4929089"/>
            <a:ext cx="5972332" cy="9249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росте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C11A704-8F89-4CF5-B6A1-EF101035ECC4}"/>
              </a:ext>
            </a:extLst>
          </p:cNvPr>
          <p:cNvSpPr/>
          <p:nvPr/>
        </p:nvSpPr>
        <p:spPr>
          <a:xfrm>
            <a:off x="6144280" y="4929089"/>
            <a:ext cx="5972332" cy="9249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змінює положення в акваріумі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0697F2-E945-4585-AD32-A236DF9F6F99}"/>
              </a:ext>
            </a:extLst>
          </p:cNvPr>
          <p:cNvSpPr txBox="1"/>
          <p:nvPr/>
        </p:nvSpPr>
        <p:spPr>
          <a:xfrm>
            <a:off x="70929" y="595506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змінюються її </a:t>
            </a:r>
            <a:r>
              <a:rPr lang="uk-UA" sz="2800" b="1" i="1" kern="0" dirty="0">
                <a:solidFill>
                  <a:srgbClr val="FFFF00"/>
                </a:solidFill>
              </a:rPr>
              <a:t>властивості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8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 та об’єкти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можемо описати клас Рибка, перелічити ті властивості акваріумних рибок, які важливі для нашої програми, і дії, які рибки можуть виконувати. </a:t>
            </a:r>
          </a:p>
        </p:txBody>
      </p:sp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7F1216E-D52F-4AEC-9C51-2ACD1DFF2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5827"/>
          <a:stretch/>
        </p:blipFill>
        <p:spPr bwMode="auto">
          <a:xfrm>
            <a:off x="5445760" y="2706022"/>
            <a:ext cx="6674232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9F6BC-D66E-4095-AA58-5249C72054A8}"/>
              </a:ext>
            </a:extLst>
          </p:cNvPr>
          <p:cNvSpPr txBox="1"/>
          <p:nvPr/>
        </p:nvSpPr>
        <p:spPr>
          <a:xfrm>
            <a:off x="72008" y="2706022"/>
            <a:ext cx="520103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 допоможе створювати і графічно відображати нових рибок у нашій програмі, програмувати виконання рибками певних дій та зміну значень їхніх властивостей.</a:t>
            </a:r>
          </a:p>
        </p:txBody>
      </p:sp>
    </p:spTree>
    <p:extLst>
      <p:ext uri="{BB962C8B-B14F-4D97-AF65-F5344CB8AC3E}">
        <p14:creationId xmlns:p14="http://schemas.microsoft.com/office/powerpoint/2010/main" val="3875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класу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Навколишній світ можна розділити на різні класи речей, такі як: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8489B6A-68FD-4316-9393-659CE68CCB12}"/>
              </a:ext>
            </a:extLst>
          </p:cNvPr>
          <p:cNvSpPr/>
          <p:nvPr/>
        </p:nvSpPr>
        <p:spPr>
          <a:xfrm>
            <a:off x="72007" y="2247585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«собаки»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48AA668-EEC5-4EBF-A24E-C2530C1AEF63}"/>
              </a:ext>
            </a:extLst>
          </p:cNvPr>
          <p:cNvSpPr/>
          <p:nvPr/>
        </p:nvSpPr>
        <p:spPr>
          <a:xfrm>
            <a:off x="4110552" y="2247585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«будинки»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372F803-5D26-4441-A21A-F82FD8ECD6B5}"/>
              </a:ext>
            </a:extLst>
          </p:cNvPr>
          <p:cNvSpPr/>
          <p:nvPr/>
        </p:nvSpPr>
        <p:spPr>
          <a:xfrm>
            <a:off x="8149100" y="2247585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«квіти»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1D75C-6C97-46DF-A327-6E0566134607}"/>
              </a:ext>
            </a:extLst>
          </p:cNvPr>
          <p:cNvSpPr txBox="1"/>
          <p:nvPr/>
        </p:nvSpPr>
        <p:spPr>
          <a:xfrm>
            <a:off x="1147315" y="3310032"/>
            <a:ext cx="10974835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uk-UA" sz="2800" b="1" i="1" kern="0" dirty="0">
                <a:solidFill>
                  <a:srgbClr val="FFFFFF"/>
                </a:solidFill>
              </a:rPr>
              <a:t> — це  екземпляр деякого класу.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Клас</a:t>
            </a:r>
            <a:r>
              <a:rPr lang="uk-UA" sz="2800" b="1" i="1" kern="0" dirty="0">
                <a:solidFill>
                  <a:srgbClr val="FFFFFF"/>
                </a:solidFill>
              </a:rPr>
              <a:t> — це  опис об’єктів певного типу.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C7B0E449-0E86-459D-AE85-9C7563AF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348324"/>
            <a:ext cx="944200" cy="9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418622-DE6A-43CF-94D9-A511A68B7315}"/>
              </a:ext>
            </a:extLst>
          </p:cNvPr>
          <p:cNvSpPr txBox="1"/>
          <p:nvPr/>
        </p:nvSpPr>
        <p:spPr>
          <a:xfrm>
            <a:off x="72008" y="437819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Об’єкти мають різні властивості. Так: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F276C16-C26C-4BC2-8E62-FFC22C6274C0}"/>
              </a:ext>
            </a:extLst>
          </p:cNvPr>
          <p:cNvSpPr/>
          <p:nvPr/>
        </p:nvSpPr>
        <p:spPr>
          <a:xfrm>
            <a:off x="72007" y="5014906"/>
            <a:ext cx="1858394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пес </a:t>
            </a:r>
            <a:r>
              <a:rPr lang="uk-UA" sz="2800" b="1" i="1" kern="0" dirty="0" err="1">
                <a:solidFill>
                  <a:srgbClr val="FFFFFF"/>
                </a:solidFill>
              </a:rPr>
              <a:t>Рекс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893658A-742A-4317-A753-0EF13FD29588}"/>
              </a:ext>
            </a:extLst>
          </p:cNvPr>
          <p:cNvSpPr/>
          <p:nvPr/>
        </p:nvSpPr>
        <p:spPr>
          <a:xfrm>
            <a:off x="2031999" y="5014907"/>
            <a:ext cx="10090151" cy="5731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Є об’єктом </a:t>
            </a:r>
            <a:r>
              <a:rPr lang="uk-UA" sz="2600" b="1" i="1" kern="0" dirty="0">
                <a:solidFill>
                  <a:srgbClr val="FFFF00"/>
                </a:solidFill>
              </a:rPr>
              <a:t>класу</a:t>
            </a:r>
            <a:r>
              <a:rPr lang="uk-UA" sz="2600" b="1" i="1" kern="0" dirty="0">
                <a:solidFill>
                  <a:srgbClr val="FFFFFF"/>
                </a:solidFill>
              </a:rPr>
              <a:t> Собака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154B5F3-A851-4300-B6B1-E07918C59521}"/>
              </a:ext>
            </a:extLst>
          </p:cNvPr>
          <p:cNvSpPr/>
          <p:nvPr/>
        </p:nvSpPr>
        <p:spPr>
          <a:xfrm>
            <a:off x="2029841" y="5728219"/>
            <a:ext cx="10090151" cy="5731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Його </a:t>
            </a:r>
            <a:r>
              <a:rPr lang="uk-UA" sz="2600" b="1" i="1" kern="0" dirty="0">
                <a:solidFill>
                  <a:srgbClr val="FFFF00"/>
                </a:solidFill>
              </a:rPr>
              <a:t>властивостями</a:t>
            </a:r>
            <a:r>
              <a:rPr lang="uk-UA" sz="2600" b="1" i="1" kern="0" dirty="0">
                <a:solidFill>
                  <a:srgbClr val="FFFFFF"/>
                </a:solidFill>
              </a:rPr>
              <a:t> є порода,  зріст, маса, кличка.</a:t>
            </a:r>
          </a:p>
        </p:txBody>
      </p:sp>
    </p:spTree>
    <p:extLst>
      <p:ext uri="{BB962C8B-B14F-4D97-AF65-F5344CB8AC3E}">
        <p14:creationId xmlns:p14="http://schemas.microsoft.com/office/powerpoint/2010/main" val="30412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152871</TotalTime>
  <Words>1209</Words>
  <Application>Microsoft Office PowerPoint</Application>
  <PresentationFormat>Широкий екран</PresentationFormat>
  <Paragraphs>154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Тема Office</vt:lpstr>
      <vt:lpstr>Поняття про об’єкт у програмуванні</vt:lpstr>
      <vt:lpstr>Повторюємо</vt:lpstr>
      <vt:lpstr>Повторюємо</vt:lpstr>
      <vt:lpstr>Запитання</vt:lpstr>
      <vt:lpstr>Класи та об’єкти у програмуванні</vt:lpstr>
      <vt:lpstr>Класи та об’єкти у програмуванні</vt:lpstr>
      <vt:lpstr>Класи та об’єкти у програмуванні</vt:lpstr>
      <vt:lpstr>Класи та об’єкти у програмуванні</vt:lpstr>
      <vt:lpstr>Поняття класу</vt:lpstr>
      <vt:lpstr>Поняття класу</vt:lpstr>
      <vt:lpstr>Створення і використання класу</vt:lpstr>
      <vt:lpstr>Створення і використання класу</vt:lpstr>
      <vt:lpstr>Створення і використання класу</vt:lpstr>
      <vt:lpstr>Створення і використання класу</vt:lpstr>
      <vt:lpstr>Створення екземпляра класу</vt:lpstr>
      <vt:lpstr>Створення екземпляра класу</vt:lpstr>
      <vt:lpstr>Створення екземпляра класу</vt:lpstr>
      <vt:lpstr>Створення екземпляра класу</vt:lpstr>
      <vt:lpstr>Створення екземпляра класу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649</cp:revision>
  <dcterms:created xsi:type="dcterms:W3CDTF">2016-06-06T19:48:43Z</dcterms:created>
  <dcterms:modified xsi:type="dcterms:W3CDTF">2019-07-07T08:52:31Z</dcterms:modified>
</cp:coreProperties>
</file>