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70" r:id="rId3"/>
    <p:sldId id="1262" r:id="rId4"/>
    <p:sldId id="1263" r:id="rId5"/>
    <p:sldId id="1264" r:id="rId6"/>
    <p:sldId id="1265" r:id="rId7"/>
    <p:sldId id="1266" r:id="rId8"/>
    <p:sldId id="1267" r:id="rId9"/>
    <p:sldId id="1272" r:id="rId10"/>
    <p:sldId id="1273" r:id="rId11"/>
    <p:sldId id="1268" r:id="rId12"/>
    <p:sldId id="1274" r:id="rId13"/>
    <p:sldId id="1275" r:id="rId14"/>
    <p:sldId id="583" r:id="rId15"/>
    <p:sldId id="584" r:id="rId16"/>
    <p:sldId id="580" r:id="rId17"/>
    <p:sldId id="1032" r:id="rId18"/>
    <p:sldId id="643" r:id="rId19"/>
    <p:sldId id="585" r:id="rId20"/>
    <p:sldId id="586" r:id="rId21"/>
    <p:sldId id="644" r:id="rId22"/>
    <p:sldId id="304" r:id="rId23"/>
  </p:sldIdLst>
  <p:sldSz cx="12192000" cy="6858000"/>
  <p:notesSz cx="6858000" cy="9144000"/>
  <p:custDataLst>
    <p:tags r:id="rId24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27" autoAdjust="0"/>
    <p:restoredTop sz="95078" autoAdjust="0"/>
  </p:normalViewPr>
  <p:slideViewPr>
    <p:cSldViewPr snapToGrid="0">
      <p:cViewPr varScale="1">
        <p:scale>
          <a:sx n="79" d="100"/>
          <a:sy n="79" d="100"/>
        </p:scale>
        <p:origin x="-8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створити файл для нового проекту, вибравши команду </a:t>
          </a:r>
          <a:r>
            <a:rPr lang="uk-UA" sz="2800" b="1" i="1" noProof="0" dirty="0">
              <a:solidFill>
                <a:schemeClr val="bg1"/>
              </a:solidFill>
            </a:rPr>
            <a:t>Новий</a:t>
          </a:r>
          <a:r>
            <a:rPr lang="uk-UA" sz="2800" i="1" noProof="0" dirty="0">
              <a:solidFill>
                <a:schemeClr val="bg1"/>
              </a:solidFill>
            </a:rPr>
            <a:t> з меню </a:t>
          </a:r>
          <a:r>
            <a:rPr lang="uk-UA" sz="2800" b="1" i="1" noProof="0" dirty="0">
              <a:solidFill>
                <a:schemeClr val="bg1"/>
              </a:solidFill>
            </a:rPr>
            <a:t>Файл</a:t>
          </a:r>
          <a:r>
            <a:rPr lang="uk-UA" sz="2800" i="1" noProof="0" dirty="0">
              <a:solidFill>
                <a:schemeClr val="bg1"/>
              </a:solidFill>
            </a:rPr>
            <a:t>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задати виконавців;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спланувати події, що відбуватимуться на сцені;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дібрати команди, які відповідатимуть запланованим подіям;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b="1" i="1" noProof="0" dirty="0"/>
            <a:t>5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перемістити обрані команди з блоків команд в область складання програми;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1" noProof="0" dirty="0"/>
            <a:t>6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задати значення параметрів команд;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7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упорядкувати та об'єднати команди в один блок;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b="1" i="1" noProof="0" dirty="0"/>
            <a:t>8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запустити проект на виконання, перевірити правильність отриманого результату;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9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 потреби </a:t>
          </a:r>
          <a:r>
            <a:rPr lang="uk-UA" sz="2800" i="1" noProof="0" dirty="0" err="1">
              <a:solidFill>
                <a:schemeClr val="bg1"/>
              </a:solidFill>
            </a:rPr>
            <a:t>внести</a:t>
          </a:r>
          <a:r>
            <a:rPr lang="uk-UA" sz="2800" i="1" noProof="0" dirty="0">
              <a:solidFill>
                <a:schemeClr val="bg1"/>
              </a:solidFill>
            </a:rPr>
            <a:t> зміни до програми.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7593" y="241650"/>
          <a:ext cx="1117290" cy="782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1</a:t>
          </a:r>
        </a:p>
      </dsp:txBody>
      <dsp:txXfrm rot="-5400000">
        <a:off x="1" y="465109"/>
        <a:ext cx="782103" cy="335187"/>
      </dsp:txXfrm>
    </dsp:sp>
    <dsp:sp modelId="{3F244AEF-BD16-4508-9A5A-9640B519654B}">
      <dsp:nvSpPr>
        <dsp:cNvPr id="0" name=""/>
        <dsp:cNvSpPr/>
      </dsp:nvSpPr>
      <dsp:spPr>
        <a:xfrm rot="5400000">
          <a:off x="5981171" y="-5196651"/>
          <a:ext cx="869903" cy="1126803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створити файл для нового проекту, вибравши команду </a:t>
          </a:r>
          <a:r>
            <a:rPr lang="uk-UA" sz="2800" b="1" i="1" kern="1200" noProof="0" dirty="0">
              <a:solidFill>
                <a:schemeClr val="bg1"/>
              </a:solidFill>
            </a:rPr>
            <a:t>Новий</a:t>
          </a:r>
          <a:r>
            <a:rPr lang="uk-UA" sz="2800" i="1" kern="1200" noProof="0" dirty="0">
              <a:solidFill>
                <a:schemeClr val="bg1"/>
              </a:solidFill>
            </a:rPr>
            <a:t> з меню </a:t>
          </a:r>
          <a:r>
            <a:rPr lang="uk-UA" sz="2800" b="1" i="1" kern="1200" noProof="0" dirty="0">
              <a:solidFill>
                <a:schemeClr val="bg1"/>
              </a:solidFill>
            </a:rPr>
            <a:t>Файл</a:t>
          </a:r>
          <a:r>
            <a:rPr lang="uk-UA" sz="2800" i="1" kern="1200" noProof="0" dirty="0">
              <a:solidFill>
                <a:schemeClr val="bg1"/>
              </a:solidFill>
            </a:rPr>
            <a:t>;</a:t>
          </a:r>
        </a:p>
      </dsp:txBody>
      <dsp:txXfrm rot="-5400000">
        <a:off x="782104" y="44881"/>
        <a:ext cx="11225573" cy="784973"/>
      </dsp:txXfrm>
    </dsp:sp>
    <dsp:sp modelId="{CA699784-EE11-48B7-BD5B-E6C7811778B0}">
      <dsp:nvSpPr>
        <dsp:cNvPr id="0" name=""/>
        <dsp:cNvSpPr/>
      </dsp:nvSpPr>
      <dsp:spPr>
        <a:xfrm rot="5400000">
          <a:off x="-167593" y="1306340"/>
          <a:ext cx="1117290" cy="78210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2</a:t>
          </a:r>
        </a:p>
      </dsp:txBody>
      <dsp:txXfrm rot="-5400000">
        <a:off x="1" y="1529799"/>
        <a:ext cx="782103" cy="335187"/>
      </dsp:txXfrm>
    </dsp:sp>
    <dsp:sp modelId="{E5CB376A-E1F5-4E26-86CA-E248F361C893}">
      <dsp:nvSpPr>
        <dsp:cNvPr id="0" name=""/>
        <dsp:cNvSpPr/>
      </dsp:nvSpPr>
      <dsp:spPr>
        <a:xfrm rot="5400000">
          <a:off x="5969202" y="-4132153"/>
          <a:ext cx="893840" cy="1126803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задати виконавців;</a:t>
          </a:r>
        </a:p>
      </dsp:txBody>
      <dsp:txXfrm rot="-5400000">
        <a:off x="782103" y="1098580"/>
        <a:ext cx="11224404" cy="806572"/>
      </dsp:txXfrm>
    </dsp:sp>
    <dsp:sp modelId="{D547829D-0660-4ECE-8B9B-4DD150AEB617}">
      <dsp:nvSpPr>
        <dsp:cNvPr id="0" name=""/>
        <dsp:cNvSpPr/>
      </dsp:nvSpPr>
      <dsp:spPr>
        <a:xfrm rot="5400000">
          <a:off x="-167593" y="2371029"/>
          <a:ext cx="1117290" cy="7821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94488"/>
        <a:ext cx="782103" cy="335187"/>
      </dsp:txXfrm>
    </dsp:sp>
    <dsp:sp modelId="{9E04A936-A0BD-4697-B593-D6F4E69814DB}">
      <dsp:nvSpPr>
        <dsp:cNvPr id="0" name=""/>
        <dsp:cNvSpPr/>
      </dsp:nvSpPr>
      <dsp:spPr>
        <a:xfrm rot="5400000">
          <a:off x="5969202" y="-3067463"/>
          <a:ext cx="893840" cy="1126803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спланувати події, що відбуватимуться на сцені;</a:t>
          </a:r>
        </a:p>
      </dsp:txBody>
      <dsp:txXfrm rot="-5400000">
        <a:off x="782103" y="2163270"/>
        <a:ext cx="11224404" cy="806572"/>
      </dsp:txXfrm>
    </dsp:sp>
    <dsp:sp modelId="{52803C1C-157C-4C4C-B9E1-A477114FB6F8}">
      <dsp:nvSpPr>
        <dsp:cNvPr id="0" name=""/>
        <dsp:cNvSpPr/>
      </dsp:nvSpPr>
      <dsp:spPr>
        <a:xfrm rot="5400000">
          <a:off x="-167593" y="3435718"/>
          <a:ext cx="1117290" cy="7821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4</a:t>
          </a:r>
        </a:p>
      </dsp:txBody>
      <dsp:txXfrm rot="-5400000">
        <a:off x="1" y="3659177"/>
        <a:ext cx="782103" cy="335187"/>
      </dsp:txXfrm>
    </dsp:sp>
    <dsp:sp modelId="{2DAD2266-D1F5-4340-BFC3-C47B398908AF}">
      <dsp:nvSpPr>
        <dsp:cNvPr id="0" name=""/>
        <dsp:cNvSpPr/>
      </dsp:nvSpPr>
      <dsp:spPr>
        <a:xfrm rot="5400000">
          <a:off x="5969202" y="-2002774"/>
          <a:ext cx="893840" cy="1126803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дібрати команди, які відповідатимуть запланованим подіям;</a:t>
          </a:r>
        </a:p>
      </dsp:txBody>
      <dsp:txXfrm rot="-5400000">
        <a:off x="782103" y="3227959"/>
        <a:ext cx="11224404" cy="806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46076" y="213510"/>
          <a:ext cx="973845" cy="6816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5</a:t>
          </a:r>
        </a:p>
      </dsp:txBody>
      <dsp:txXfrm rot="-5400000">
        <a:off x="2" y="408279"/>
        <a:ext cx="681691" cy="292154"/>
      </dsp:txXfrm>
    </dsp:sp>
    <dsp:sp modelId="{3F244AEF-BD16-4508-9A5A-9640B519654B}">
      <dsp:nvSpPr>
        <dsp:cNvPr id="0" name=""/>
        <dsp:cNvSpPr/>
      </dsp:nvSpPr>
      <dsp:spPr>
        <a:xfrm rot="5400000">
          <a:off x="5986807" y="-5300125"/>
          <a:ext cx="758219" cy="1136845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перемістити обрані команди з блоків команд в область складання програми;</a:t>
          </a:r>
        </a:p>
      </dsp:txBody>
      <dsp:txXfrm rot="-5400000">
        <a:off x="681692" y="42003"/>
        <a:ext cx="11331437" cy="684193"/>
      </dsp:txXfrm>
    </dsp:sp>
    <dsp:sp modelId="{CA699784-EE11-48B7-BD5B-E6C7811778B0}">
      <dsp:nvSpPr>
        <dsp:cNvPr id="0" name=""/>
        <dsp:cNvSpPr/>
      </dsp:nvSpPr>
      <dsp:spPr>
        <a:xfrm rot="5400000">
          <a:off x="-146076" y="1151693"/>
          <a:ext cx="973845" cy="68169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6</a:t>
          </a:r>
        </a:p>
      </dsp:txBody>
      <dsp:txXfrm rot="-5400000">
        <a:off x="2" y="1346462"/>
        <a:ext cx="681691" cy="292154"/>
      </dsp:txXfrm>
    </dsp:sp>
    <dsp:sp modelId="{E5CB376A-E1F5-4E26-86CA-E248F361C893}">
      <dsp:nvSpPr>
        <dsp:cNvPr id="0" name=""/>
        <dsp:cNvSpPr/>
      </dsp:nvSpPr>
      <dsp:spPr>
        <a:xfrm rot="5400000">
          <a:off x="5976375" y="-4362108"/>
          <a:ext cx="779083" cy="1136845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задати значення параметрів команд;</a:t>
          </a:r>
        </a:p>
      </dsp:txBody>
      <dsp:txXfrm rot="-5400000">
        <a:off x="681692" y="970607"/>
        <a:ext cx="11330418" cy="703019"/>
      </dsp:txXfrm>
    </dsp:sp>
    <dsp:sp modelId="{D547829D-0660-4ECE-8B9B-4DD150AEB617}">
      <dsp:nvSpPr>
        <dsp:cNvPr id="0" name=""/>
        <dsp:cNvSpPr/>
      </dsp:nvSpPr>
      <dsp:spPr>
        <a:xfrm rot="5400000">
          <a:off x="-146076" y="2089876"/>
          <a:ext cx="973845" cy="6816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7</a:t>
          </a:r>
        </a:p>
      </dsp:txBody>
      <dsp:txXfrm rot="-5400000">
        <a:off x="2" y="2284645"/>
        <a:ext cx="681691" cy="292154"/>
      </dsp:txXfrm>
    </dsp:sp>
    <dsp:sp modelId="{9E04A936-A0BD-4697-B593-D6F4E69814DB}">
      <dsp:nvSpPr>
        <dsp:cNvPr id="0" name=""/>
        <dsp:cNvSpPr/>
      </dsp:nvSpPr>
      <dsp:spPr>
        <a:xfrm rot="5400000">
          <a:off x="5976375" y="-3423925"/>
          <a:ext cx="779083" cy="1136845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упорядкувати та об'єднати команди в один блок;</a:t>
          </a:r>
        </a:p>
      </dsp:txBody>
      <dsp:txXfrm rot="-5400000">
        <a:off x="681692" y="1908790"/>
        <a:ext cx="11330418" cy="703019"/>
      </dsp:txXfrm>
    </dsp:sp>
    <dsp:sp modelId="{52803C1C-157C-4C4C-B9E1-A477114FB6F8}">
      <dsp:nvSpPr>
        <dsp:cNvPr id="0" name=""/>
        <dsp:cNvSpPr/>
      </dsp:nvSpPr>
      <dsp:spPr>
        <a:xfrm rot="5400000">
          <a:off x="-146076" y="3028060"/>
          <a:ext cx="973845" cy="6816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8</a:t>
          </a:r>
        </a:p>
      </dsp:txBody>
      <dsp:txXfrm rot="-5400000">
        <a:off x="2" y="3222829"/>
        <a:ext cx="681691" cy="292154"/>
      </dsp:txXfrm>
    </dsp:sp>
    <dsp:sp modelId="{2DAD2266-D1F5-4340-BFC3-C47B398908AF}">
      <dsp:nvSpPr>
        <dsp:cNvPr id="0" name=""/>
        <dsp:cNvSpPr/>
      </dsp:nvSpPr>
      <dsp:spPr>
        <a:xfrm rot="5400000">
          <a:off x="5976375" y="-2485741"/>
          <a:ext cx="779083" cy="11368450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запустити проект на виконання, перевірити правильність отриманого результату;</a:t>
          </a:r>
        </a:p>
      </dsp:txBody>
      <dsp:txXfrm rot="-5400000">
        <a:off x="681692" y="2846974"/>
        <a:ext cx="11330418" cy="703019"/>
      </dsp:txXfrm>
    </dsp:sp>
    <dsp:sp modelId="{EBD4C652-875D-4E3B-BCAE-25007D58F96A}">
      <dsp:nvSpPr>
        <dsp:cNvPr id="0" name=""/>
        <dsp:cNvSpPr/>
      </dsp:nvSpPr>
      <dsp:spPr>
        <a:xfrm rot="5400000">
          <a:off x="-146076" y="3966243"/>
          <a:ext cx="973845" cy="681691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9</a:t>
          </a:r>
        </a:p>
      </dsp:txBody>
      <dsp:txXfrm rot="-5400000">
        <a:off x="2" y="4161012"/>
        <a:ext cx="681691" cy="292154"/>
      </dsp:txXfrm>
    </dsp:sp>
    <dsp:sp modelId="{BB64508B-8A65-44E4-A925-E18E98C3A57A}">
      <dsp:nvSpPr>
        <dsp:cNvPr id="0" name=""/>
        <dsp:cNvSpPr/>
      </dsp:nvSpPr>
      <dsp:spPr>
        <a:xfrm rot="5400000">
          <a:off x="5976375" y="-1547558"/>
          <a:ext cx="779083" cy="11368450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 потреби </a:t>
          </a:r>
          <a:r>
            <a:rPr lang="uk-UA" sz="2800" i="1" kern="1200" noProof="0" dirty="0" err="1">
              <a:solidFill>
                <a:schemeClr val="bg1"/>
              </a:solidFill>
            </a:rPr>
            <a:t>внести</a:t>
          </a:r>
          <a:r>
            <a:rPr lang="uk-UA" sz="2800" i="1" kern="1200" noProof="0" dirty="0">
              <a:solidFill>
                <a:schemeClr val="bg1"/>
              </a:solidFill>
            </a:rPr>
            <a:t> зміни до програми.</a:t>
          </a:r>
        </a:p>
      </dsp:txBody>
      <dsp:txXfrm rot="-5400000">
        <a:off x="681692" y="3785157"/>
        <a:ext cx="11330418" cy="70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A015740-F37D-422A-BAC0-CAD6780BE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Реалізація лінійних алгоритмів у середовищі </a:t>
            </a:r>
            <a:r>
              <a:rPr lang="uk-UA" dirty="0" err="1"/>
              <a:t>Скретч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Практична робота 6</a:t>
            </a:r>
          </a:p>
        </p:txBody>
      </p:sp>
      <p:pic>
        <p:nvPicPr>
          <p:cNvPr id="12" name="Picture 2" descr="diagram, flowchart, hierarchy, oder, parallel, scheme, workflow icon">
            <a:extLst>
              <a:ext uri="{FF2B5EF4-FFF2-40B4-BE49-F238E27FC236}">
                <a16:creationId xmlns:a16="http://schemas.microsoft.com/office/drawing/2014/main" xmlns="" id="{EBBE0953-A757-40FA-BDF2-356DD3A1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246" y="3587772"/>
            <a:ext cx="2705745" cy="27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</a:t>
            </a:r>
            <a:r>
              <a:rPr lang="en-US" dirty="0"/>
              <a:t> Scratch 2</a:t>
            </a:r>
            <a:r>
              <a:rPr lang="uk-UA" dirty="0"/>
              <a:t>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960411-216C-4B98-B760-9463EB97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76" y="1088479"/>
            <a:ext cx="8867606" cy="52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5D96A3B2-807E-4D5D-A0EA-7FD52DB3E36D}"/>
              </a:ext>
            </a:extLst>
          </p:cNvPr>
          <p:cNvSpPr/>
          <p:nvPr/>
        </p:nvSpPr>
        <p:spPr>
          <a:xfrm>
            <a:off x="1663276" y="1089473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38AD332-1099-47F6-8851-0A796F946DED}"/>
              </a:ext>
            </a:extLst>
          </p:cNvPr>
          <p:cNvSpPr/>
          <p:nvPr/>
        </p:nvSpPr>
        <p:spPr>
          <a:xfrm>
            <a:off x="1663276" y="1879600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773D579-1F61-4B0E-8E69-2A35517B4FFB}"/>
              </a:ext>
            </a:extLst>
          </p:cNvPr>
          <p:cNvSpPr/>
          <p:nvPr/>
        </p:nvSpPr>
        <p:spPr>
          <a:xfrm>
            <a:off x="9204960" y="1088479"/>
            <a:ext cx="1325922" cy="278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FB91E85-4B49-4728-8FE3-F77A7F90CAC5}"/>
              </a:ext>
            </a:extLst>
          </p:cNvPr>
          <p:cNvSpPr/>
          <p:nvPr/>
        </p:nvSpPr>
        <p:spPr>
          <a:xfrm>
            <a:off x="1663276" y="1366684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8F9229-7801-4ACD-8076-98534983D56C}"/>
              </a:ext>
            </a:extLst>
          </p:cNvPr>
          <p:cNvSpPr txBox="1"/>
          <p:nvPr/>
        </p:nvSpPr>
        <p:spPr>
          <a:xfrm>
            <a:off x="2929002" y="1755632"/>
            <a:ext cx="1995571" cy="461665"/>
          </a:xfrm>
          <a:prstGeom prst="wedgeRectCallout">
            <a:avLst>
              <a:gd name="adj1" fmla="val -41662"/>
              <a:gd name="adj2" fmla="val -91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5174A61D-5D36-4416-9C7C-B4452F666604}"/>
              </a:ext>
            </a:extLst>
          </p:cNvPr>
          <p:cNvSpPr/>
          <p:nvPr/>
        </p:nvSpPr>
        <p:spPr>
          <a:xfrm>
            <a:off x="3165987" y="2884423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C3E4B3-9ECB-43B9-ABD9-D483222E4623}"/>
              </a:ext>
            </a:extLst>
          </p:cNvPr>
          <p:cNvSpPr txBox="1"/>
          <p:nvPr/>
        </p:nvSpPr>
        <p:spPr>
          <a:xfrm>
            <a:off x="2929002" y="2329034"/>
            <a:ext cx="2400082" cy="461665"/>
          </a:xfrm>
          <a:prstGeom prst="wedgeRectCallout">
            <a:avLst>
              <a:gd name="adj1" fmla="val -22817"/>
              <a:gd name="adj2" fmla="val 1018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758FF-62C9-480D-AB5D-901C46E3E581}"/>
              </a:ext>
            </a:extLst>
          </p:cNvPr>
          <p:cNvSpPr txBox="1"/>
          <p:nvPr/>
        </p:nvSpPr>
        <p:spPr>
          <a:xfrm>
            <a:off x="108532" y="4898101"/>
            <a:ext cx="1995571" cy="461665"/>
          </a:xfrm>
          <a:prstGeom prst="wedgeRectCallout">
            <a:avLst>
              <a:gd name="adj1" fmla="val 53430"/>
              <a:gd name="adj2" fmla="val -2218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BEF8C7-F25E-4F52-A883-782A37D87481}"/>
              </a:ext>
            </a:extLst>
          </p:cNvPr>
          <p:cNvSpPr txBox="1"/>
          <p:nvPr/>
        </p:nvSpPr>
        <p:spPr>
          <a:xfrm>
            <a:off x="108532" y="2098540"/>
            <a:ext cx="1995571" cy="830997"/>
          </a:xfrm>
          <a:prstGeom prst="wedgeRectCallout">
            <a:avLst>
              <a:gd name="adj1" fmla="val 46162"/>
              <a:gd name="adj2" fmla="val -1414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E0F6CAB7-E5AC-4213-AD5E-410AFC8FDD03}"/>
              </a:ext>
            </a:extLst>
          </p:cNvPr>
          <p:cNvSpPr/>
          <p:nvPr/>
        </p:nvSpPr>
        <p:spPr>
          <a:xfrm>
            <a:off x="2290917" y="5118314"/>
            <a:ext cx="647917" cy="672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3534E-681D-4ED4-9773-28DC7DF2E2E3}"/>
              </a:ext>
            </a:extLst>
          </p:cNvPr>
          <p:cNvSpPr txBox="1"/>
          <p:nvPr/>
        </p:nvSpPr>
        <p:spPr>
          <a:xfrm>
            <a:off x="3310343" y="5244208"/>
            <a:ext cx="1937460" cy="830997"/>
          </a:xfrm>
          <a:prstGeom prst="wedgeRectCallout">
            <a:avLst>
              <a:gd name="adj1" fmla="val -76610"/>
              <a:gd name="adj2" fmla="val -23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об’єктів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75F9A50E-3A66-48C7-9C6E-D919B38AE095}"/>
              </a:ext>
            </a:extLst>
          </p:cNvPr>
          <p:cNvSpPr/>
          <p:nvPr/>
        </p:nvSpPr>
        <p:spPr>
          <a:xfrm>
            <a:off x="5543627" y="1879600"/>
            <a:ext cx="1595697" cy="9110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327BC924-30C5-41B7-A5D2-3DB97C360300}"/>
              </a:ext>
            </a:extLst>
          </p:cNvPr>
          <p:cNvSpPr/>
          <p:nvPr/>
        </p:nvSpPr>
        <p:spPr>
          <a:xfrm>
            <a:off x="7196551" y="1879599"/>
            <a:ext cx="308937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2E68DC12-3A3F-4467-A131-D6384130C267}"/>
              </a:ext>
            </a:extLst>
          </p:cNvPr>
          <p:cNvSpPr/>
          <p:nvPr/>
        </p:nvSpPr>
        <p:spPr>
          <a:xfrm>
            <a:off x="5543627" y="2797263"/>
            <a:ext cx="1595697" cy="35272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92EA9CA-C412-4CC7-B260-EE0AD2289342}"/>
              </a:ext>
            </a:extLst>
          </p:cNvPr>
          <p:cNvSpPr txBox="1"/>
          <p:nvPr/>
        </p:nvSpPr>
        <p:spPr>
          <a:xfrm>
            <a:off x="8406895" y="5133888"/>
            <a:ext cx="3688564" cy="830997"/>
          </a:xfrm>
          <a:prstGeom prst="wedgeRectCallout">
            <a:avLst>
              <a:gd name="adj1" fmla="val -44462"/>
              <a:gd name="adj2" fmla="val -84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D1820A-E0A0-468B-AC8F-1CE0BF689BD2}"/>
              </a:ext>
            </a:extLst>
          </p:cNvPr>
          <p:cNvSpPr txBox="1"/>
          <p:nvPr/>
        </p:nvSpPr>
        <p:spPr>
          <a:xfrm>
            <a:off x="9881419" y="1759831"/>
            <a:ext cx="2214040" cy="1200329"/>
          </a:xfrm>
          <a:prstGeom prst="wedgeRectCallout">
            <a:avLst>
              <a:gd name="adj1" fmla="val -48618"/>
              <a:gd name="adj2" fmla="val -89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управління вікном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4BAFE0-CEDC-4ACE-AA92-874CF413B595}"/>
              </a:ext>
            </a:extLst>
          </p:cNvPr>
          <p:cNvSpPr txBox="1"/>
          <p:nvPr/>
        </p:nvSpPr>
        <p:spPr>
          <a:xfrm>
            <a:off x="7310330" y="2129163"/>
            <a:ext cx="2400082" cy="830997"/>
          </a:xfrm>
          <a:prstGeom prst="wedgeRectCallout">
            <a:avLst>
              <a:gd name="adj1" fmla="val -62964"/>
              <a:gd name="adj2" fmla="val -247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9AAC5-158F-4621-8B20-4A0E3831F069}"/>
              </a:ext>
            </a:extLst>
          </p:cNvPr>
          <p:cNvSpPr txBox="1"/>
          <p:nvPr/>
        </p:nvSpPr>
        <p:spPr>
          <a:xfrm>
            <a:off x="7310330" y="3046826"/>
            <a:ext cx="2400082" cy="1569660"/>
          </a:xfrm>
          <a:prstGeom prst="wedgeRectCallout">
            <a:avLst>
              <a:gd name="adj1" fmla="val -69519"/>
              <a:gd name="adj2" fmla="val -172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Контейнер команд виділеної групи</a:t>
            </a:r>
          </a:p>
        </p:txBody>
      </p:sp>
    </p:spTree>
    <p:extLst>
      <p:ext uri="{BB962C8B-B14F-4D97-AF65-F5344CB8AC3E}">
        <p14:creationId xmlns:p14="http://schemas.microsoft.com/office/powerpoint/2010/main" xmlns="" val="309295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Реалізація лінійних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88E1B1-EEEA-4D41-8ECE-003B8F03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756" y="1944001"/>
            <a:ext cx="2760616" cy="140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130E16-9E00-4341-B6CA-1A676AE08F6D}"/>
              </a:ext>
            </a:extLst>
          </p:cNvPr>
          <p:cNvSpPr txBox="1"/>
          <p:nvPr/>
        </p:nvSpPr>
        <p:spPr>
          <a:xfrm>
            <a:off x="1487837" y="1654313"/>
            <a:ext cx="2739113" cy="1055608"/>
          </a:xfrm>
          <a:prstGeom prst="wedgeRoundRectCallout">
            <a:avLst>
              <a:gd name="adj1" fmla="val 98887"/>
              <a:gd name="adj2" fmla="val 3387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Запуск програми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7233DC-3B29-41F0-82A3-44DC5C52AF9B}"/>
              </a:ext>
            </a:extLst>
          </p:cNvPr>
          <p:cNvSpPr txBox="1"/>
          <p:nvPr/>
        </p:nvSpPr>
        <p:spPr>
          <a:xfrm>
            <a:off x="8564380" y="1663508"/>
            <a:ext cx="2485912" cy="1055608"/>
          </a:xfrm>
          <a:prstGeom prst="wedgeRoundRectCallout">
            <a:avLst>
              <a:gd name="adj1" fmla="val -101398"/>
              <a:gd name="adj2" fmla="val 58692"/>
              <a:gd name="adj3" fmla="val 16667"/>
            </a:avLst>
          </a:prstGeom>
          <a:solidFill>
            <a:srgbClr val="C7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Зупините все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2129FB-F598-4C54-8BDB-0D32C8558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31" y="4163404"/>
            <a:ext cx="5628571" cy="2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easycom.com.ua/data/periph/1209292315/img/14.jpg">
            <a:extLst>
              <a:ext uri="{FF2B5EF4-FFF2-40B4-BE49-F238E27FC236}">
                <a16:creationId xmlns:a16="http://schemas.microsoft.com/office/drawing/2014/main" xmlns="" id="{812981C7-161B-4C86-B853-3258318D2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695757" y="4311913"/>
            <a:ext cx="1548283" cy="24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A0E9F2-FAB9-4B85-8226-47397DDA1E44}"/>
              </a:ext>
            </a:extLst>
          </p:cNvPr>
          <p:cNvSpPr txBox="1"/>
          <p:nvPr/>
        </p:nvSpPr>
        <p:spPr>
          <a:xfrm>
            <a:off x="8599178" y="3107796"/>
            <a:ext cx="3349770" cy="1055608"/>
          </a:xfrm>
          <a:prstGeom prst="wedgeRoundRectCallout">
            <a:avLst>
              <a:gd name="adj1" fmla="val -1968"/>
              <a:gd name="adj2" fmla="val 8846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і переміщувати</a:t>
            </a:r>
          </a:p>
        </p:txBody>
      </p:sp>
    </p:spTree>
    <p:extLst>
      <p:ext uri="{BB962C8B-B14F-4D97-AF65-F5344CB8AC3E}">
        <p14:creationId xmlns:p14="http://schemas.microsoft.com/office/powerpoint/2010/main" xmlns="" val="111836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 з проектом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FD45CC-BA93-4BF5-830E-0B7D043A6A2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Виконавця на сцені можна: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E88050-2EC7-420A-A72D-85F0D0C1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99" y="3113380"/>
            <a:ext cx="6508959" cy="142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B87EEDD8-2276-42D5-A3B6-7ECC111D7576}"/>
              </a:ext>
            </a:extLst>
          </p:cNvPr>
          <p:cNvSpPr/>
          <p:nvPr/>
        </p:nvSpPr>
        <p:spPr>
          <a:xfrm>
            <a:off x="72007" y="1814009"/>
            <a:ext cx="3973050" cy="929191"/>
          </a:xfrm>
          <a:prstGeom prst="wedgeRectCallout">
            <a:avLst>
              <a:gd name="adj1" fmla="val 33364"/>
              <a:gd name="adj2" fmla="val 13128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Дублювати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421AE295-9923-463D-A150-BCF88DE9E77C}"/>
              </a:ext>
            </a:extLst>
          </p:cNvPr>
          <p:cNvSpPr/>
          <p:nvPr/>
        </p:nvSpPr>
        <p:spPr>
          <a:xfrm>
            <a:off x="4110552" y="1814009"/>
            <a:ext cx="3973050" cy="929191"/>
          </a:xfrm>
          <a:prstGeom prst="wedgeRectCallout">
            <a:avLst>
              <a:gd name="adj1" fmla="val -31227"/>
              <a:gd name="adj2" fmla="val 12598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Вилучити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xmlns="" id="{65C643C1-D665-45CD-8352-8E22173CF0D1}"/>
              </a:ext>
            </a:extLst>
          </p:cNvPr>
          <p:cNvSpPr/>
          <p:nvPr/>
        </p:nvSpPr>
        <p:spPr>
          <a:xfrm>
            <a:off x="8149100" y="1814009"/>
            <a:ext cx="3973050" cy="929191"/>
          </a:xfrm>
          <a:prstGeom prst="wedgeRectCallout">
            <a:avLst>
              <a:gd name="adj1" fmla="val -32711"/>
              <a:gd name="adj2" fmla="val 13128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Викликати допомогу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xmlns="" id="{BF5FC1A4-E968-4C8D-B28F-359AE6DC78EB}"/>
              </a:ext>
            </a:extLst>
          </p:cNvPr>
          <p:cNvSpPr/>
          <p:nvPr/>
        </p:nvSpPr>
        <p:spPr>
          <a:xfrm>
            <a:off x="72007" y="4990891"/>
            <a:ext cx="5972332" cy="1292661"/>
          </a:xfrm>
          <a:prstGeom prst="wedgeRectCallout">
            <a:avLst>
              <a:gd name="adj1" fmla="val 51440"/>
              <a:gd name="adj2" fmla="val -11396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Збільшити</a:t>
            </a:r>
          </a:p>
        </p:txBody>
      </p:sp>
      <p:sp>
        <p:nvSpPr>
          <p:cNvPr id="13" name="Бульбашка прямої мови: прямокутна 12">
            <a:extLst>
              <a:ext uri="{FF2B5EF4-FFF2-40B4-BE49-F238E27FC236}">
                <a16:creationId xmlns:a16="http://schemas.microsoft.com/office/drawing/2014/main" xmlns="" id="{EA935640-7E0F-462F-BB28-E78B2DB90074}"/>
              </a:ext>
            </a:extLst>
          </p:cNvPr>
          <p:cNvSpPr/>
          <p:nvPr/>
        </p:nvSpPr>
        <p:spPr>
          <a:xfrm>
            <a:off x="6149819" y="4990891"/>
            <a:ext cx="5972332" cy="1292661"/>
          </a:xfrm>
          <a:prstGeom prst="wedgeRectCallout">
            <a:avLst>
              <a:gd name="adj1" fmla="val -28077"/>
              <a:gd name="adj2" fmla="val -10787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Зменшити</a:t>
            </a:r>
          </a:p>
        </p:txBody>
      </p:sp>
    </p:spTree>
    <p:extLst>
      <p:ext uri="{BB962C8B-B14F-4D97-AF65-F5344CB8AC3E}">
        <p14:creationId xmlns:p14="http://schemas.microsoft.com/office/powerpoint/2010/main" xmlns="" val="30530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 з проектом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2ED075-2465-4720-A785-06676D88764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дублювання існуючого виконавця, можна додавати нових виконавців. Для цього використовують: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A92931-84B9-44DF-979C-A772FF9D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303" y="5047513"/>
            <a:ext cx="9362308" cy="133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72F5DA69-F2D4-41A0-BBE7-E333C196A7D8}"/>
              </a:ext>
            </a:extLst>
          </p:cNvPr>
          <p:cNvSpPr/>
          <p:nvPr/>
        </p:nvSpPr>
        <p:spPr>
          <a:xfrm>
            <a:off x="72007" y="4741560"/>
            <a:ext cx="2484379" cy="1637088"/>
          </a:xfrm>
          <a:prstGeom prst="wedgeRectCallout">
            <a:avLst>
              <a:gd name="adj1" fmla="val 264481"/>
              <a:gd name="adj2" fmla="val -688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>
                <a:solidFill>
                  <a:srgbClr val="FFFFFF"/>
                </a:solidFill>
              </a:rPr>
              <a:t>бібліотеку спрайтів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C9C36BF1-8DEE-4B6B-B3FF-90FA112170CC}"/>
              </a:ext>
            </a:extLst>
          </p:cNvPr>
          <p:cNvSpPr/>
          <p:nvPr/>
        </p:nvSpPr>
        <p:spPr>
          <a:xfrm>
            <a:off x="5751872" y="2224499"/>
            <a:ext cx="3215148" cy="2347501"/>
          </a:xfrm>
          <a:prstGeom prst="wedgeRectCallout">
            <a:avLst>
              <a:gd name="adj1" fmla="val 79215"/>
              <a:gd name="adj2" fmla="val 8176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завантажують малюнок 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xmlns="" id="{21012681-B2C1-4C93-ABEF-BBCCA6FA9008}"/>
              </a:ext>
            </a:extLst>
          </p:cNvPr>
          <p:cNvSpPr/>
          <p:nvPr/>
        </p:nvSpPr>
        <p:spPr>
          <a:xfrm>
            <a:off x="9134168" y="2226417"/>
            <a:ext cx="2982443" cy="2347501"/>
          </a:xfrm>
          <a:prstGeom prst="wedgeRectCallout">
            <a:avLst>
              <a:gd name="adj1" fmla="val 18523"/>
              <a:gd name="adj2" fmla="val 8428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зображення, зняте за допомогою веб-камери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xmlns="" id="{D7F6BFC2-A1FF-40BA-8ED0-17165A969CB4}"/>
              </a:ext>
            </a:extLst>
          </p:cNvPr>
          <p:cNvSpPr/>
          <p:nvPr/>
        </p:nvSpPr>
        <p:spPr>
          <a:xfrm>
            <a:off x="72009" y="2224499"/>
            <a:ext cx="5512715" cy="2347501"/>
          </a:xfrm>
          <a:prstGeom prst="wedgeRectCallout">
            <a:avLst>
              <a:gd name="adj1" fmla="val 111542"/>
              <a:gd name="adj2" fmla="val 8805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малюють потрібне зображення за допомогою інструментів вбудованого графічного редактора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106428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Розробка нової програми виконується за таким планом: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73E4C1A-3EF6-4628-A572-E8A5ED26229B}"/>
              </a:ext>
            </a:extLst>
          </p:cNvPr>
          <p:cNvGraphicFramePr/>
          <p:nvPr>
            <p:extLst/>
          </p:nvPr>
        </p:nvGraphicFramePr>
        <p:xfrm>
          <a:off x="72008" y="2303255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2216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Розробка нової програми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FB8CCE8E-74CC-4183-A223-440FECFF6714}"/>
              </a:ext>
            </a:extLst>
          </p:cNvPr>
          <p:cNvGraphicFramePr/>
          <p:nvPr>
            <p:extLst/>
          </p:nvPr>
        </p:nvGraphicFramePr>
        <p:xfrm>
          <a:off x="72008" y="1892085"/>
          <a:ext cx="12050142" cy="479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7581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3" y="2996770"/>
            <a:ext cx="2409524" cy="504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3" y="3538215"/>
            <a:ext cx="1609524" cy="466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93" y="4061188"/>
            <a:ext cx="2771429" cy="466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93" y="4552210"/>
            <a:ext cx="2580952" cy="457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93" y="5069613"/>
            <a:ext cx="2257143" cy="447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504" y="3020579"/>
            <a:ext cx="961905" cy="457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504" y="3538215"/>
            <a:ext cx="2628571" cy="457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217" y="4055851"/>
            <a:ext cx="2619048" cy="447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217" y="4573487"/>
            <a:ext cx="1723810" cy="4380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2217" y="5045020"/>
            <a:ext cx="2457143" cy="438095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247191" y="3006189"/>
          <a:ext cx="8573280" cy="2510860"/>
        </p:xfrm>
        <a:graphic>
          <a:graphicData uri="http://schemas.openxmlformats.org/drawingml/2006/table">
            <a:tbl>
              <a:tblPr firstRow="1" bandRow="1"/>
              <a:tblGrid>
                <a:gridCol w="580393">
                  <a:extLst>
                    <a:ext uri="{9D8B030D-6E8A-4147-A177-3AD203B41FA5}">
                      <a16:colId xmlns:a16="http://schemas.microsoft.com/office/drawing/2014/main" xmlns="" val="310018405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57785875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746372937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xmlns="" val="2823884485"/>
                    </a:ext>
                  </a:extLst>
                </a:gridCol>
              </a:tblGrid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274101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4023665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568966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3132626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7934375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9343" y="1649230"/>
            <a:ext cx="2310954" cy="143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1700" y="5805264"/>
            <a:ext cx="882551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0453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2719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88970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1236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3502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9753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019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6989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3240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5506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08" y="1196763"/>
            <a:ext cx="9273470" cy="163121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Користуючись поданим у таблиці списком команд, </a:t>
            </a:r>
            <a:r>
              <a:rPr lang="uk-UA" sz="2500" b="1" i="1" kern="0" dirty="0" err="1">
                <a:solidFill>
                  <a:srgbClr val="FFFFFF"/>
                </a:solidFill>
              </a:rPr>
              <a:t>обери</a:t>
            </a:r>
            <a:r>
              <a:rPr lang="uk-UA" sz="2500" b="1" i="1" kern="0" dirty="0">
                <a:solidFill>
                  <a:srgbClr val="FFFFFF"/>
                </a:solidFill>
              </a:rPr>
              <a:t> та </a:t>
            </a:r>
            <a:r>
              <a:rPr lang="uk-UA" sz="25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500" b="1" i="1" kern="0" dirty="0">
                <a:solidFill>
                  <a:srgbClr val="FFFFFF"/>
                </a:solidFill>
              </a:rPr>
              <a:t> в необхідному порядку номери тих команд, які складуть алгоритм побудови зірки, зображеної на малюнку.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0276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 управляти   звуковими  даними   в   проекті,   складеному  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можна змінювати звуки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? Як це зробити? Наведи приклади.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5D563E-667D-419C-A1D9-A2B9FAA91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615" y="3429000"/>
            <a:ext cx="2774012" cy="2994736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sound icon&quot;">
            <a:extLst>
              <a:ext uri="{FF2B5EF4-FFF2-40B4-BE49-F238E27FC236}">
                <a16:creationId xmlns:a16="http://schemas.microsoft.com/office/drawing/2014/main" xmlns="" id="{79918EEF-D1CF-469F-9CE0-A0A179EF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234" y="3429000"/>
            <a:ext cx="3133091" cy="31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83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>
                <a:solidFill>
                  <a:srgbClr val="FFFFFF"/>
                </a:solidFill>
                <a:latin typeface="Verdana"/>
              </a:rPr>
              <a:t>21-22</a:t>
            </a:r>
            <a:r>
              <a:rPr kumimoji="0" lang="uk-UA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6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90314" y="1238956"/>
            <a:ext cx="8581291" cy="224676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як складати лінійні алгоритми для розв’язування поставленої задачі;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як записувати та запускати на виконання алгоритми в середовищі виконання алгоритмів;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0313" y="3628891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E:\5-А(Б)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23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0314" y="4758164"/>
            <a:ext cx="8581291" cy="181588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8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8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800" b="1" i="1" u="sng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126608" y="1239147"/>
            <a:ext cx="3123027" cy="22465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126608" y="3628891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8" y="4758164"/>
            <a:ext cx="3123027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6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/>
          </p:nvPr>
        </p:nvGraphicFramePr>
        <p:xfrm>
          <a:off x="2087738" y="1297768"/>
          <a:ext cx="7632848" cy="3960440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434" y="1297768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8"/>
          <p:cNvSpPr/>
          <p:nvPr/>
        </p:nvSpPr>
        <p:spPr>
          <a:xfrm>
            <a:off x="4029131" y="1297768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іншим словом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4464002" y="1306769"/>
          <a:ext cx="3816424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274" y="1822324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17"/>
          <p:cNvSpPr/>
          <p:nvPr/>
        </p:nvSpPr>
        <p:spPr>
          <a:xfrm>
            <a:off x="4464002" y="1822324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Чітка послідовність дій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4968058" y="1810825"/>
          <a:ext cx="1908212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378" y="230588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2"/>
          <p:cNvSpPr/>
          <p:nvPr/>
        </p:nvSpPr>
        <p:spPr>
          <a:xfrm>
            <a:off x="3527898" y="230588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Алгоритм, складений для комп’ютера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3988267" y="2291144"/>
          <a:ext cx="3816424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г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330" y="2791844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27"/>
          <p:cNvSpPr/>
          <p:nvPr/>
        </p:nvSpPr>
        <p:spPr>
          <a:xfrm>
            <a:off x="4464002" y="2809936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647" y="5445174"/>
            <a:ext cx="11909212" cy="91940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Зміна властивостей об’єкта, взаємодія</a:t>
            </a:r>
            <a:r>
              <a:rPr kumimoji="0" lang="uk-UA" sz="2400" b="1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між об’єктами, утворення нового об’єкта або знищення існуючого об’єкта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4968058" y="2765935"/>
          <a:ext cx="2385265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я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170" y="3313992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2"/>
          <p:cNvSpPr/>
          <p:nvPr/>
        </p:nvSpPr>
        <p:spPr>
          <a:xfrm>
            <a:off x="1583817" y="3313992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Електронний пристрій для обробки інформації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2087738" y="3284521"/>
          <a:ext cx="3816424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ю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9058" y="3800793"/>
            <a:ext cx="465584" cy="465584"/>
          </a:xfrm>
          <a:prstGeom prst="rect">
            <a:avLst/>
          </a:prstGeom>
        </p:spPr>
      </p:pic>
      <p:sp>
        <p:nvSpPr>
          <p:cNvPr id="40" name="Округлена прямокутна виноска 37"/>
          <p:cNvSpPr/>
          <p:nvPr/>
        </p:nvSpPr>
        <p:spPr>
          <a:xfrm>
            <a:off x="4479368" y="3818048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Того, хто виконує алгоритм, називають…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4944918" y="3771322"/>
          <a:ext cx="4770530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ь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218" y="4322104"/>
            <a:ext cx="465584" cy="465584"/>
          </a:xfrm>
          <a:prstGeom prst="rect">
            <a:avLst/>
          </a:prstGeom>
        </p:spPr>
      </p:pic>
      <p:sp>
        <p:nvSpPr>
          <p:cNvPr id="45" name="Округлена прямокутна виноска 42"/>
          <p:cNvSpPr/>
          <p:nvPr/>
        </p:nvSpPr>
        <p:spPr>
          <a:xfrm>
            <a:off x="3023842" y="4322104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647" y="5445174"/>
            <a:ext cx="11909212" cy="91940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Предмети, явища і процеси, які розглядаються як єдине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ціле.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>
            <p:extLst/>
          </p:nvPr>
        </p:nvGraphicFramePr>
        <p:xfrm>
          <a:off x="3518590" y="4266377"/>
          <a:ext cx="2862318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б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Є’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378" y="4812689"/>
            <a:ext cx="465584" cy="465584"/>
          </a:xfrm>
          <a:prstGeom prst="rect">
            <a:avLst/>
          </a:prstGeom>
        </p:spPr>
      </p:pic>
      <p:sp>
        <p:nvSpPr>
          <p:cNvPr id="50" name="Округлена прямокутна виноска 47"/>
          <p:cNvSpPr/>
          <p:nvPr/>
        </p:nvSpPr>
        <p:spPr>
          <a:xfrm>
            <a:off x="3975312" y="482616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8. Точна, зрозуміла вказівка для виконання якоїсь дії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53" name="Таблиця 52"/>
          <p:cNvGraphicFramePr>
            <a:graphicFrameLocks noGrp="1"/>
          </p:cNvGraphicFramePr>
          <p:nvPr>
            <p:extLst/>
          </p:nvPr>
        </p:nvGraphicFramePr>
        <p:xfrm>
          <a:off x="4464002" y="4758652"/>
          <a:ext cx="3339371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488" y="1412722"/>
            <a:ext cx="2043330" cy="2205914"/>
          </a:xfrm>
          <a:prstGeom prst="rect">
            <a:avLst/>
          </a:prstGeom>
        </p:spPr>
      </p:pic>
      <p:pic>
        <p:nvPicPr>
          <p:cNvPr id="55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454" y="1197998"/>
            <a:ext cx="1929026" cy="19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67" y="3890676"/>
            <a:ext cx="1341165" cy="13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184810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xmlns="" val="277737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6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Реалізація лінійних алгоритмів у середовищі </a:t>
            </a:r>
            <a:r>
              <a:rPr lang="uk-UA" sz="4400" b="1" i="1" dirty="0" err="1">
                <a:solidFill>
                  <a:srgbClr val="002060"/>
                </a:solidFill>
              </a:rPr>
              <a:t>Скретч</a:t>
            </a:r>
            <a:r>
              <a:rPr lang="uk-UA" sz="44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204-205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diagram, flowchart, hierarchy, oder, parallel, scheme, workflow icon">
            <a:extLst>
              <a:ext uri="{FF2B5EF4-FFF2-40B4-BE49-F238E27FC236}">
                <a16:creationId xmlns:a16="http://schemas.microsoft.com/office/drawing/2014/main" xmlns="" id="{63848743-9349-4EEC-BB7D-6AD6AF36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246" y="3587772"/>
            <a:ext cx="2705745" cy="27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проекті в середовищі </a:t>
            </a:r>
            <a:r>
              <a:rPr lang="uk-UA" dirty="0" err="1"/>
              <a:t>Скретч</a:t>
            </a:r>
            <a:r>
              <a:rPr lang="uk-UA" dirty="0"/>
              <a:t> використовують звукові дані?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8E3EB2-72BB-42F4-8300-C052ACBB34D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 до проекту можна додати за допомогою інструментів, що розміщені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Звуки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F418F5-E031-4363-9F49-7DE036A3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35" y="2283590"/>
            <a:ext cx="8947687" cy="405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14B22D7-7DC9-456C-8A1C-EBA811103585}"/>
              </a:ext>
            </a:extLst>
          </p:cNvPr>
          <p:cNvSpPr/>
          <p:nvPr/>
        </p:nvSpPr>
        <p:spPr>
          <a:xfrm>
            <a:off x="3079396" y="2833899"/>
            <a:ext cx="635354" cy="3352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14C8AF6B-C494-4449-8EBF-B95062987129}"/>
              </a:ext>
            </a:extLst>
          </p:cNvPr>
          <p:cNvSpPr/>
          <p:nvPr/>
        </p:nvSpPr>
        <p:spPr>
          <a:xfrm rot="19800000">
            <a:off x="3384042" y="227425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24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проекті в середовищі </a:t>
            </a:r>
            <a:r>
              <a:rPr lang="uk-UA" dirty="0" err="1"/>
              <a:t>Скретч</a:t>
            </a:r>
            <a:r>
              <a:rPr lang="uk-UA" dirty="0"/>
              <a:t> використовують звукові дані?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D7534E-5E12-4F69-8349-A0AD0FDB4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8" r="85511" b="39755"/>
          <a:stretch/>
        </p:blipFill>
        <p:spPr>
          <a:xfrm>
            <a:off x="3144108" y="1196762"/>
            <a:ext cx="2900232" cy="496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2038FE-8904-473B-9771-6B5B5D0AF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431" y="2805116"/>
            <a:ext cx="2582463" cy="335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6F51012-E75A-479E-931C-F9E07507A35B}"/>
              </a:ext>
            </a:extLst>
          </p:cNvPr>
          <p:cNvSpPr/>
          <p:nvPr/>
        </p:nvSpPr>
        <p:spPr>
          <a:xfrm>
            <a:off x="72008" y="1196762"/>
            <a:ext cx="2966620" cy="4968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проект можна завантажити мелодію або окремий музичний фрагмент із бібліотеки звуків.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DCEE5DF-66C0-40C6-B2B4-BCD47CB723A2}"/>
              </a:ext>
            </a:extLst>
          </p:cNvPr>
          <p:cNvSpPr/>
          <p:nvPr/>
        </p:nvSpPr>
        <p:spPr>
          <a:xfrm>
            <a:off x="6149820" y="1196763"/>
            <a:ext cx="5972332" cy="14752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бібліотека образів, бібліотека звуків містить декілька категорій.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7E4C69F-0AA1-4B4F-9922-3B25547959AB}"/>
              </a:ext>
            </a:extLst>
          </p:cNvPr>
          <p:cNvSpPr/>
          <p:nvPr/>
        </p:nvSpPr>
        <p:spPr>
          <a:xfrm>
            <a:off x="3339076" y="3178057"/>
            <a:ext cx="807720" cy="7241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AC3DD811-98C2-412A-82CE-FE80494B1ECE}"/>
              </a:ext>
            </a:extLst>
          </p:cNvPr>
          <p:cNvSpPr/>
          <p:nvPr/>
        </p:nvSpPr>
        <p:spPr>
          <a:xfrm rot="18900000">
            <a:off x="3803339" y="25431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653BB1A2-5F06-47C7-B05F-128DB7DBE876}"/>
              </a:ext>
            </a:extLst>
          </p:cNvPr>
          <p:cNvSpPr/>
          <p:nvPr/>
        </p:nvSpPr>
        <p:spPr>
          <a:xfrm rot="10800000">
            <a:off x="6472321" y="3680793"/>
            <a:ext cx="1152128" cy="123964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64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проекті в середовищі </a:t>
            </a:r>
            <a:r>
              <a:rPr lang="uk-UA" dirty="0" err="1"/>
              <a:t>Скретч</a:t>
            </a:r>
            <a:r>
              <a:rPr lang="uk-UA" dirty="0"/>
              <a:t> використовують звукові дані?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CC51A5-0ED7-4C53-A2EA-3EEE28492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8" r="85511" b="39755"/>
          <a:stretch/>
        </p:blipFill>
        <p:spPr>
          <a:xfrm>
            <a:off x="9221918" y="1196763"/>
            <a:ext cx="2900232" cy="496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948AB9-B55E-4034-979B-39B6E4B2ABEC}"/>
              </a:ext>
            </a:extLst>
          </p:cNvPr>
          <p:cNvSpPr txBox="1"/>
          <p:nvPr/>
        </p:nvSpPr>
        <p:spPr>
          <a:xfrm>
            <a:off x="72008" y="1196763"/>
            <a:ext cx="8855682" cy="1815882"/>
          </a:xfrm>
          <a:prstGeom prst="wedgeRectCallout">
            <a:avLst>
              <a:gd name="adj1" fmla="val 67212"/>
              <a:gd name="adj2" fmla="val 64666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Запис звуку з мікрофона, встановленого на комп'ютері, здійснюється за допомогою програми звукозапису, вбудованої в середовище.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C667B0-D5A2-4D53-B925-7DE15EE314B9}"/>
              </a:ext>
            </a:extLst>
          </p:cNvPr>
          <p:cNvSpPr txBox="1"/>
          <p:nvPr/>
        </p:nvSpPr>
        <p:spPr>
          <a:xfrm>
            <a:off x="72008" y="5210719"/>
            <a:ext cx="8855682" cy="954107"/>
          </a:xfrm>
          <a:prstGeom prst="wedgeRectCallout">
            <a:avLst>
              <a:gd name="adj1" fmla="val 74318"/>
              <a:gd name="adj2" fmla="val -212648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звук до проекту можна завантажити 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mic, microphone, recording, speaker icon">
            <a:extLst>
              <a:ext uri="{FF2B5EF4-FFF2-40B4-BE49-F238E27FC236}">
                <a16:creationId xmlns:a16="http://schemas.microsoft.com/office/drawing/2014/main" xmlns="" id="{87A69B84-8AC0-455A-B5B0-E109A966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494" y="3012645"/>
            <a:ext cx="1130710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27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проекті в середовищі </a:t>
            </a:r>
            <a:r>
              <a:rPr lang="uk-UA" dirty="0" err="1"/>
              <a:t>Скретч</a:t>
            </a:r>
            <a:r>
              <a:rPr lang="uk-UA" dirty="0"/>
              <a:t> використовують звукові дані?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6AAD88-97C9-4FC1-B836-8A4C5DFA64C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Основну    частину    вкладки    </a:t>
            </a:r>
            <a:r>
              <a:rPr lang="uk-UA" sz="2800" b="1" i="1" kern="0" dirty="0">
                <a:solidFill>
                  <a:srgbClr val="FFFF00"/>
                </a:solidFill>
              </a:rPr>
              <a:t>Звуки</a:t>
            </a:r>
            <a:r>
              <a:rPr lang="uk-UA" sz="2800" b="1" i="1" kern="0" dirty="0">
                <a:solidFill>
                  <a:srgbClr val="FFFFFF"/>
                </a:solidFill>
              </a:rPr>
              <a:t>    займає    </a:t>
            </a:r>
            <a:r>
              <a:rPr lang="uk-UA" sz="2800" b="1" i="1" kern="0" dirty="0">
                <a:solidFill>
                  <a:srgbClr val="FFFF00"/>
                </a:solidFill>
              </a:rPr>
              <a:t>музичний редактор</a:t>
            </a:r>
            <a:r>
              <a:rPr lang="uk-UA" sz="2800" b="1" i="1" kern="0" dirty="0">
                <a:solidFill>
                  <a:srgbClr val="FFFFFF"/>
                </a:solidFill>
              </a:rPr>
              <a:t>, вбудований у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DD7B02-71A2-4DD0-ABDD-AC6A8A61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8" y="2317339"/>
            <a:ext cx="7107801" cy="188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37FA858-76CD-4408-9C49-0F7ADE16C33A}"/>
              </a:ext>
            </a:extLst>
          </p:cNvPr>
          <p:cNvSpPr/>
          <p:nvPr/>
        </p:nvSpPr>
        <p:spPr>
          <a:xfrm>
            <a:off x="2678491" y="2446598"/>
            <a:ext cx="890619" cy="9010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B81FD-2B1A-46EC-9D10-F042C980DC36}"/>
              </a:ext>
            </a:extLst>
          </p:cNvPr>
          <p:cNvSpPr txBox="1"/>
          <p:nvPr/>
        </p:nvSpPr>
        <p:spPr>
          <a:xfrm>
            <a:off x="72008" y="2390691"/>
            <a:ext cx="2471170" cy="523220"/>
          </a:xfrm>
          <a:prstGeom prst="wedgeRectCallout">
            <a:avLst>
              <a:gd name="adj1" fmla="val 66022"/>
              <a:gd name="adj2" fmla="val 448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Відтворити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EC2B9E7-9223-4EC2-9074-7A253019B041}"/>
              </a:ext>
            </a:extLst>
          </p:cNvPr>
          <p:cNvSpPr/>
          <p:nvPr/>
        </p:nvSpPr>
        <p:spPr>
          <a:xfrm>
            <a:off x="3704423" y="2446598"/>
            <a:ext cx="890619" cy="9010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25A824-C740-4B3C-8A64-FFCCC9E80777}"/>
              </a:ext>
            </a:extLst>
          </p:cNvPr>
          <p:cNvSpPr txBox="1"/>
          <p:nvPr/>
        </p:nvSpPr>
        <p:spPr>
          <a:xfrm>
            <a:off x="72008" y="3885221"/>
            <a:ext cx="2471170" cy="523220"/>
          </a:xfrm>
          <a:prstGeom prst="wedgeRectCallout">
            <a:avLst>
              <a:gd name="adj1" fmla="val 109789"/>
              <a:gd name="adj2" fmla="val -2051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Зупинити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39FA97C-26E2-43AC-B5C3-79C686CD36DE}"/>
              </a:ext>
            </a:extLst>
          </p:cNvPr>
          <p:cNvSpPr/>
          <p:nvPr/>
        </p:nvSpPr>
        <p:spPr>
          <a:xfrm>
            <a:off x="4730355" y="2446598"/>
            <a:ext cx="890619" cy="9010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F7BAB6-0E69-4E95-B19A-3D1B5147730F}"/>
              </a:ext>
            </a:extLst>
          </p:cNvPr>
          <p:cNvSpPr txBox="1"/>
          <p:nvPr/>
        </p:nvSpPr>
        <p:spPr>
          <a:xfrm>
            <a:off x="1252917" y="4753902"/>
            <a:ext cx="2471170" cy="523220"/>
          </a:xfrm>
          <a:prstGeom prst="wedgeRectCallout">
            <a:avLst>
              <a:gd name="adj1" fmla="val 106208"/>
              <a:gd name="adj2" fmla="val -3780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Записати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3D47EE-3878-45E9-AE31-09E827C6120D}"/>
              </a:ext>
            </a:extLst>
          </p:cNvPr>
          <p:cNvSpPr/>
          <p:nvPr/>
        </p:nvSpPr>
        <p:spPr>
          <a:xfrm>
            <a:off x="5756287" y="3421625"/>
            <a:ext cx="3535197" cy="7777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81CC81-9EB5-4627-BCFB-C9E86E6766AD}"/>
              </a:ext>
            </a:extLst>
          </p:cNvPr>
          <p:cNvSpPr txBox="1"/>
          <p:nvPr/>
        </p:nvSpPr>
        <p:spPr>
          <a:xfrm>
            <a:off x="3123800" y="5429618"/>
            <a:ext cx="4270577" cy="954107"/>
          </a:xfrm>
          <a:prstGeom prst="wedgeRectCallout">
            <a:avLst>
              <a:gd name="adj1" fmla="val 47530"/>
              <a:gd name="adj2" fmla="val -2001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Регулятор гучності мікрофона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FEBEBCC-1061-40B4-AC7F-5E395F01B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32" y="3215397"/>
            <a:ext cx="1468553" cy="341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A229EC0-AC7C-4530-8083-90B46C916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034" y="2317339"/>
            <a:ext cx="2332590" cy="430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D2262155-5F6B-4FB4-8511-EAA238B9A58B}"/>
              </a:ext>
            </a:extLst>
          </p:cNvPr>
          <p:cNvCxnSpPr>
            <a:cxnSpLocks/>
          </p:cNvCxnSpPr>
          <p:nvPr/>
        </p:nvCxnSpPr>
        <p:spPr>
          <a:xfrm>
            <a:off x="7626783" y="2701267"/>
            <a:ext cx="720804" cy="69532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xmlns="" id="{1B04376B-F6F9-477F-8AE4-60ADB7012970}"/>
              </a:ext>
            </a:extLst>
          </p:cNvPr>
          <p:cNvCxnSpPr>
            <a:cxnSpLocks/>
          </p:cNvCxnSpPr>
          <p:nvPr/>
        </p:nvCxnSpPr>
        <p:spPr>
          <a:xfrm>
            <a:off x="9383632" y="2673548"/>
            <a:ext cx="720804" cy="69532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5338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проекті в середовищі </a:t>
            </a:r>
            <a:r>
              <a:rPr lang="uk-UA" dirty="0" err="1"/>
              <a:t>Скретч</a:t>
            </a:r>
            <a:r>
              <a:rPr lang="uk-UA" dirty="0"/>
              <a:t> використовують звукові дані?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E9597C-5B9E-4997-8077-9753C1CBF3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програмі, що містить звукові дані, можна використовувати команди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Звук</a:t>
            </a:r>
            <a:r>
              <a:rPr lang="uk-UA" sz="2800" b="1" i="1" kern="0" dirty="0">
                <a:solidFill>
                  <a:srgbClr val="FFFFFF"/>
                </a:solidFill>
              </a:rPr>
              <a:t>, деякі з них подано в таблиці.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5480DEF-E009-47CD-B4DD-2F1EC64FAD66}"/>
              </a:ext>
            </a:extLst>
          </p:cNvPr>
          <p:cNvSpPr/>
          <p:nvPr/>
        </p:nvSpPr>
        <p:spPr>
          <a:xfrm>
            <a:off x="72007" y="2690140"/>
            <a:ext cx="5972332" cy="623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792CE0E-FA7A-44E3-BF30-6672E565DEF9}"/>
              </a:ext>
            </a:extLst>
          </p:cNvPr>
          <p:cNvSpPr/>
          <p:nvPr/>
        </p:nvSpPr>
        <p:spPr>
          <a:xfrm>
            <a:off x="6149819" y="2690140"/>
            <a:ext cx="5972332" cy="623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використовувати в проекті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C95D89-64C5-45A4-83E7-6F65E3BB7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93" y="3336008"/>
            <a:ext cx="3565759" cy="844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D049F3-6CC3-4D1C-A74F-F8D18CAC966E}"/>
              </a:ext>
            </a:extLst>
          </p:cNvPr>
          <p:cNvSpPr txBox="1"/>
          <p:nvPr/>
        </p:nvSpPr>
        <p:spPr>
          <a:xfrm>
            <a:off x="6149819" y="3421853"/>
            <a:ext cx="5972330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Відтворити звук, збережений з іменем запис2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1A4FED-9D67-4BCA-8B77-C5784C599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114350"/>
            <a:ext cx="5972332" cy="8063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F47B56-467B-4E6A-861B-C6F7CDD01B0A}"/>
              </a:ext>
            </a:extLst>
          </p:cNvPr>
          <p:cNvSpPr txBox="1"/>
          <p:nvPr/>
        </p:nvSpPr>
        <p:spPr>
          <a:xfrm>
            <a:off x="6149819" y="4925289"/>
            <a:ext cx="597233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Програти на барабані з темпом 0,25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F1F7FF5-0A53-4B15-B516-3D835E1F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7" y="4981077"/>
            <a:ext cx="5972332" cy="8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5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проекті в середовищі </a:t>
            </a:r>
            <a:r>
              <a:rPr lang="uk-UA" dirty="0" err="1"/>
              <a:t>Скретч</a:t>
            </a:r>
            <a:r>
              <a:rPr lang="uk-UA" dirty="0"/>
              <a:t> використовують звукові дані?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A28246-75E1-4C5B-8D66-B0EE0A6D915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32E3E929-1FFB-46C2-8438-8941D04BF293}"/>
              </a:ext>
            </a:extLst>
          </p:cNvPr>
          <p:cNvSpPr/>
          <p:nvPr/>
        </p:nvSpPr>
        <p:spPr>
          <a:xfrm>
            <a:off x="72007" y="1844565"/>
            <a:ext cx="5972332" cy="623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4C1319C-1721-45F9-B47C-79AE5EE8B3BA}"/>
              </a:ext>
            </a:extLst>
          </p:cNvPr>
          <p:cNvSpPr/>
          <p:nvPr/>
        </p:nvSpPr>
        <p:spPr>
          <a:xfrm>
            <a:off x="6149819" y="1844565"/>
            <a:ext cx="5972332" cy="623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використовувати в проекті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740280-EBE9-4BA1-B437-92CA37A47D40}"/>
              </a:ext>
            </a:extLst>
          </p:cNvPr>
          <p:cNvSpPr txBox="1"/>
          <p:nvPr/>
        </p:nvSpPr>
        <p:spPr>
          <a:xfrm>
            <a:off x="6149819" y="2576278"/>
            <a:ext cx="5972330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Програти обрану ноту в списку нот (клавіш піаніно) і виконувати з тривалістю 0,5 </a:t>
            </a:r>
            <a:r>
              <a:rPr lang="uk-UA" sz="2400" b="1" i="1" kern="0" dirty="0" err="1">
                <a:solidFill>
                  <a:srgbClr val="FFFFFF"/>
                </a:solidFill>
              </a:rPr>
              <a:t>такта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F3DAE12-2006-483C-9A63-ECBFAC20E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" y="2888684"/>
            <a:ext cx="5993872" cy="944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50EC5E-46CE-42B2-A597-16AA6E3F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7" y="4216279"/>
            <a:ext cx="4458492" cy="974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79F228-0C23-4FE3-89A5-46856BAA85C3}"/>
              </a:ext>
            </a:extLst>
          </p:cNvPr>
          <p:cNvSpPr txBox="1"/>
          <p:nvPr/>
        </p:nvSpPr>
        <p:spPr>
          <a:xfrm>
            <a:off x="6149819" y="4254320"/>
            <a:ext cx="5972330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Обрати інструмент, яким буде відтворена складена мелодія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D721063-8F86-4853-BA86-9A4833A7E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6" y="5134982"/>
            <a:ext cx="2818808" cy="7634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CC1A97D-3A80-4AA8-B585-51F4A67DD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168" y="5134982"/>
            <a:ext cx="3053710" cy="7516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2D76E57-B822-477B-AB91-1F1FA695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63" y="5820311"/>
            <a:ext cx="4568819" cy="7634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DDB5F0-7549-4FF8-B643-54F4539726F8}"/>
              </a:ext>
            </a:extLst>
          </p:cNvPr>
          <p:cNvSpPr txBox="1"/>
          <p:nvPr/>
        </p:nvSpPr>
        <p:spPr>
          <a:xfrm>
            <a:off x="6149819" y="5190651"/>
            <a:ext cx="5972330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Управляти звуками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92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17" y="3627020"/>
            <a:ext cx="4876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Повторення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1-22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C53DEC-1FF0-4CB2-8A7C-D7E521CFE2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 2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D9ED0F9-0702-4785-83F7-D5ED78961D3B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9EE42A7-B8AA-43BF-9CBE-33FC6CD375FF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1B4872C-E293-4B4C-B423-F03552C014EA}"/>
              </a:ext>
            </a:extLst>
          </p:cNvPr>
          <p:cNvSpPr/>
          <p:nvPr/>
        </p:nvSpPr>
        <p:spPr>
          <a:xfrm>
            <a:off x="1635287" y="3694961"/>
            <a:ext cx="1669888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655E2CFD-F57F-4614-9CB3-825D90D3FB62}"/>
              </a:ext>
            </a:extLst>
          </p:cNvPr>
          <p:cNvSpPr/>
          <p:nvPr/>
        </p:nvSpPr>
        <p:spPr>
          <a:xfrm>
            <a:off x="3219704" y="3645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Результат пошуку зображень за запитом &quot;Scratch 2 icon&quot;">
            <a:extLst>
              <a:ext uri="{FF2B5EF4-FFF2-40B4-BE49-F238E27FC236}">
                <a16:creationId xmlns:a16="http://schemas.microsoft.com/office/drawing/2014/main" xmlns="" id="{3902C9E7-8A79-49FC-AE41-EA6203E4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906" y="3327958"/>
            <a:ext cx="3612159" cy="3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4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a754e41f244adf7f2cff7540354fef4066c3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139416</TotalTime>
  <Words>876</Words>
  <Application>Microsoft Office PowerPoint</Application>
  <PresentationFormat>Произвольный</PresentationFormat>
  <Paragraphs>226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Реалізація лінійних алгоритмів у середовищі Скретч. Практична робота 6</vt:lpstr>
      <vt:lpstr>Розгадайте кросворд</vt:lpstr>
      <vt:lpstr>Як у проекті в середовищі Скретч використовують звукові дані?</vt:lpstr>
      <vt:lpstr>Як у проекті в середовищі Скретч використовують звукові дані?</vt:lpstr>
      <vt:lpstr>Як у проекті в середовищі Скретч використовують звукові дані?</vt:lpstr>
      <vt:lpstr>Як у проекті в середовищі Скретч використовують звукові дані?</vt:lpstr>
      <vt:lpstr>Як у проекті в середовищі Скретч використовують звукові дані?</vt:lpstr>
      <vt:lpstr>Як у проекті в середовищі Скретч використовують звукові дані?</vt:lpstr>
      <vt:lpstr>Повторення</vt:lpstr>
      <vt:lpstr>Вікно Scratch 2 </vt:lpstr>
      <vt:lpstr>Реалізація лінійних алгоритмів</vt:lpstr>
      <vt:lpstr>Як працювати з проектом у середовищі Скретч?</vt:lpstr>
      <vt:lpstr>Як працювати з проектом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Запитання та завдання</vt:lpstr>
      <vt:lpstr>Дайте відповіді на запитання</vt:lpstr>
      <vt:lpstr>Домашнє завдання</vt:lpstr>
      <vt:lpstr>Практична робота 6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Вчитель</cp:lastModifiedBy>
  <cp:revision>816</cp:revision>
  <dcterms:created xsi:type="dcterms:W3CDTF">2016-06-06T19:48:43Z</dcterms:created>
  <dcterms:modified xsi:type="dcterms:W3CDTF">2018-10-26T09:20:04Z</dcterms:modified>
</cp:coreProperties>
</file>