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495" r:id="rId3"/>
    <p:sldId id="1496" r:id="rId4"/>
    <p:sldId id="1504" r:id="rId5"/>
    <p:sldId id="1505" r:id="rId6"/>
    <p:sldId id="1506" r:id="rId7"/>
    <p:sldId id="1507" r:id="rId8"/>
    <p:sldId id="1500" r:id="rId9"/>
    <p:sldId id="1503" r:id="rId10"/>
    <p:sldId id="1501" r:id="rId11"/>
    <p:sldId id="1379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200" dirty="0" err="1"/>
              <a:t>Кросбраузерність</a:t>
            </a:r>
            <a:endParaRPr lang="uk-UA" sz="5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xmlns="" id="{9A69298F-4AB7-4677-9476-1CF806B6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492EEB9F-7274-441C-A2B8-3EF26BE8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451" y="3296011"/>
            <a:ext cx="3109937" cy="31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Багато розробників веб-сайтів не турбуються про </a:t>
            </a:r>
            <a:r>
              <a:rPr lang="uk-UA" sz="2800" b="1" i="1" kern="0" dirty="0" err="1">
                <a:solidFill>
                  <a:schemeClr val="bg1"/>
                </a:solidFill>
              </a:rPr>
              <a:t>кросбраузерність</a:t>
            </a:r>
            <a:r>
              <a:rPr lang="uk-UA" sz="2800" b="1" i="1" kern="0" dirty="0">
                <a:solidFill>
                  <a:schemeClr val="bg1"/>
                </a:solidFill>
              </a:rPr>
              <a:t>, а ставлять сторінку-заглушку, тобто користувач </a:t>
            </a:r>
            <a:r>
              <a:rPr lang="en-US" sz="2800" b="1" i="1" kern="0" dirty="0">
                <a:solidFill>
                  <a:srgbClr val="FFFF00"/>
                </a:solidFill>
              </a:rPr>
              <a:t>Internet Explorer </a:t>
            </a:r>
            <a:r>
              <a:rPr lang="uk-UA" sz="2800" b="1" i="1" kern="0" dirty="0">
                <a:solidFill>
                  <a:schemeClr val="bg1"/>
                </a:solidFill>
              </a:rPr>
              <a:t>може бачити лише одну сторінку,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ÑÑÐ¾ÑÑÐ½ÐºÐ°-Ð·Ð°Ð³Ð»ÑÑÐºÐ° Internet Explorer&quot;">
            <a:extLst>
              <a:ext uri="{FF2B5EF4-FFF2-40B4-BE49-F238E27FC236}">
                <a16:creationId xmlns:a16="http://schemas.microsoft.com/office/drawing/2014/main" xmlns="" id="{5F577DD0-35BD-4181-A20E-1F3E6489E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4" b="45055"/>
          <a:stretch/>
        </p:blipFill>
        <p:spPr bwMode="auto">
          <a:xfrm>
            <a:off x="3223362" y="3155182"/>
            <a:ext cx="8896630" cy="29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582602-3646-4DDB-9A79-7B3EC9990EF6}"/>
              </a:ext>
            </a:extLst>
          </p:cNvPr>
          <p:cNvSpPr txBox="1"/>
          <p:nvPr/>
        </p:nvSpPr>
        <p:spPr>
          <a:xfrm>
            <a:off x="72008" y="3012645"/>
            <a:ext cx="29826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якій йому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рекоменду-ється</a:t>
            </a:r>
            <a:r>
              <a:rPr lang="uk-UA" sz="2800" b="1" i="1" kern="0" dirty="0">
                <a:solidFill>
                  <a:schemeClr val="bg1"/>
                </a:solidFill>
              </a:rPr>
              <a:t> змінити браузер без можливості перегляду контенту.</a:t>
            </a:r>
          </a:p>
        </p:txBody>
      </p:sp>
    </p:spTree>
    <p:extLst>
      <p:ext uri="{BB962C8B-B14F-4D97-AF65-F5344CB8AC3E}">
        <p14:creationId xmlns:p14="http://schemas.microsoft.com/office/powerpoint/2010/main" xmlns="" val="6739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xmlns="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F01F12-60B8-4057-B072-70972A5148DE}"/>
              </a:ext>
            </a:extLst>
          </p:cNvPr>
          <p:cNvSpPr txBox="1"/>
          <p:nvPr/>
        </p:nvSpPr>
        <p:spPr>
          <a:xfrm>
            <a:off x="1668026" y="1592744"/>
            <a:ext cx="8912888" cy="23083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Написати есе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«Життя без </a:t>
            </a:r>
            <a:r>
              <a:rPr lang="uk-UA" sz="4800" b="1" i="1" kern="0" dirty="0" err="1">
                <a:solidFill>
                  <a:schemeClr val="bg1"/>
                </a:solidFill>
              </a:rPr>
              <a:t>кросбраузерності</a:t>
            </a:r>
            <a:r>
              <a:rPr lang="uk-UA" sz="4800" b="1" i="1" kern="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05833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ABDBE5-414D-4CCE-8F5E-6190504FAE56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Кросбраузерність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властивість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однаково відображатися та функціонувати відповідно до поставленого завдання в усіх браузерах.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03A043DC-1691-4306-909B-31E79280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 ÐµÐ·ÑÐ»ÑÑÐ°Ñ Ð¿Ð¾ÑÑÐºÑ Ð·Ð¾Ð±ÑÐ°Ð¶ÐµÐ½Ñ Ð·Ð° Ð·Ð°Ð¿Ð¸ÑÐ¾Ð¼ &quot;ÐÑÐ¾ÑÐ±ÑÐ°ÑÐ·ÐµÑÐ½ÑÑÑÑ&quot;">
            <a:extLst>
              <a:ext uri="{FF2B5EF4-FFF2-40B4-BE49-F238E27FC236}">
                <a16:creationId xmlns:a16="http://schemas.microsoft.com/office/drawing/2014/main" xmlns="" id="{3713B8CF-9C04-4D1E-B7D1-16FB54E68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97" b="8146"/>
          <a:stretch/>
        </p:blipFill>
        <p:spPr bwMode="auto">
          <a:xfrm>
            <a:off x="1639794" y="3206725"/>
            <a:ext cx="9212430" cy="3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43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Ідентичність</a:t>
            </a:r>
            <a:r>
              <a:rPr lang="uk-UA" sz="2800" b="1" i="1" kern="0" dirty="0">
                <a:solidFill>
                  <a:schemeClr val="bg1"/>
                </a:solidFill>
              </a:rPr>
              <a:t> - відсутність розвалів верстки і здатність відображати матеріал з однаковим ступенем читабельності.</a:t>
            </a:r>
          </a:p>
        </p:txBody>
      </p:sp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7E949C97-306B-4C15-AF8E-4D16F5FF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93" b="6233"/>
          <a:stretch/>
        </p:blipFill>
        <p:spPr bwMode="auto">
          <a:xfrm>
            <a:off x="69850" y="2690044"/>
            <a:ext cx="12050142" cy="39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92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Тестування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кросбраузерної</a:t>
            </a:r>
            <a:r>
              <a:rPr lang="uk-UA" sz="2800" b="1" i="1" kern="0" dirty="0">
                <a:solidFill>
                  <a:schemeClr val="bg1"/>
                </a:solidFill>
              </a:rPr>
              <a:t> сумісності (важлива складова частина розробки сайту) – це перевірка того, як виглядають всі веб-сторінки при перегляді в різних браузерах (наприклад, в таких веб-переглядачах як </a:t>
            </a:r>
            <a:r>
              <a:rPr lang="en-US" sz="2800" b="1" i="1" kern="0" dirty="0">
                <a:solidFill>
                  <a:schemeClr val="bg1"/>
                </a:solidFill>
              </a:rPr>
              <a:t>Chrome, Firefox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Internet Explorer).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909F13-2466-40F5-A98C-82DD24951DF3}"/>
              </a:ext>
            </a:extLst>
          </p:cNvPr>
          <p:cNvSpPr txBox="1"/>
          <p:nvPr/>
        </p:nvSpPr>
        <p:spPr>
          <a:xfrm>
            <a:off x="70929" y="3557094"/>
            <a:ext cx="688253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Зрозуміло, що під абсолютно всі браузери адаптувати сайт не вийде, але можна почати з тих, якими користуються більшість відвідувачів вашого (дізнатися це можна, наприклад, зі статистики </a:t>
            </a:r>
            <a:r>
              <a:rPr lang="en-US" sz="2800" b="1" i="1" kern="0" dirty="0">
                <a:solidFill>
                  <a:srgbClr val="FFFF00"/>
                </a:solidFill>
              </a:rPr>
              <a:t>Google Analytics</a:t>
            </a:r>
            <a:r>
              <a:rPr lang="en-US" sz="2800" b="1" i="1" kern="0" dirty="0">
                <a:solidFill>
                  <a:schemeClr val="bg1"/>
                </a:solidFill>
              </a:rPr>
              <a:t>).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Google Analytics&quot;">
            <a:extLst>
              <a:ext uri="{FF2B5EF4-FFF2-40B4-BE49-F238E27FC236}">
                <a16:creationId xmlns:a16="http://schemas.microsoft.com/office/drawing/2014/main" xmlns="" id="{18A1855D-28E7-49D8-9601-C66C9BE04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2"/>
          <a:stretch/>
        </p:blipFill>
        <p:spPr bwMode="auto">
          <a:xfrm>
            <a:off x="7084088" y="3557094"/>
            <a:ext cx="5036982" cy="30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1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Чому важливо тестувати </a:t>
            </a:r>
            <a:r>
              <a:rPr lang="uk-UA" sz="2800" b="1" i="1" kern="0" dirty="0" err="1">
                <a:solidFill>
                  <a:schemeClr val="bg1"/>
                </a:solidFill>
              </a:rPr>
              <a:t>кросбраузерну</a:t>
            </a:r>
            <a:r>
              <a:rPr lang="uk-UA" sz="2800" b="1" i="1" kern="0" dirty="0">
                <a:solidFill>
                  <a:schemeClr val="bg1"/>
                </a:solidFill>
              </a:rPr>
              <a:t> сумісність?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42DF33-F8AB-40C7-AA5E-D1F544A07233}"/>
              </a:ext>
            </a:extLst>
          </p:cNvPr>
          <p:cNvSpPr txBox="1"/>
          <p:nvPr/>
        </p:nvSpPr>
        <p:spPr>
          <a:xfrm>
            <a:off x="72008" y="2906158"/>
            <a:ext cx="780590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ви не проведете тестування та/або не проведете зміну верстки і стилів під найпопулярніші браузери, ви просто втратите багатьох потенційних відвідувачів, оскільки для них ваш сайт буде недоступним або важким для перегляду.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49015B-8363-40B5-94D2-E5716F9A981F}"/>
              </a:ext>
            </a:extLst>
          </p:cNvPr>
          <p:cNvSpPr txBox="1"/>
          <p:nvPr/>
        </p:nvSpPr>
        <p:spPr>
          <a:xfrm>
            <a:off x="70929" y="182620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Сучасні користувачі мережі Інтернет мають широкий вибір веб-переглядачів (браузерів). </a:t>
            </a: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E3731AB9-7964-44CA-ABBA-54FA9F127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1" r="23471" b="16119"/>
          <a:stretch/>
        </p:blipFill>
        <p:spPr bwMode="auto">
          <a:xfrm>
            <a:off x="8008536" y="2884589"/>
            <a:ext cx="4111456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74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9022F8-9EED-4BBB-95AC-3DBEEDBEF71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Ось основні елементи, які можуть викликати проблеми із відображенням сайту: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248843-7473-4A2B-9067-6818158ED03D}"/>
              </a:ext>
            </a:extLst>
          </p:cNvPr>
          <p:cNvSpPr txBox="1"/>
          <p:nvPr/>
        </p:nvSpPr>
        <p:spPr>
          <a:xfrm>
            <a:off x="381837" y="2248231"/>
            <a:ext cx="1173923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Апаратне забезпечення користувача, програмне забезпечення,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B26582-7CAF-46E4-8636-A95BCFBD04F9}"/>
              </a:ext>
            </a:extLst>
          </p:cNvPr>
          <p:cNvSpPr txBox="1"/>
          <p:nvPr/>
        </p:nvSpPr>
        <p:spPr>
          <a:xfrm>
            <a:off x="381837" y="3293487"/>
            <a:ext cx="1173923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Більш ранні версії браузерів, деякі відвідувачі можуть не оновлювати свої браузери протягом дуже довгого часу,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A99C68-A0FB-40EA-992F-D9CB3EBFC181}"/>
              </a:ext>
            </a:extLst>
          </p:cNvPr>
          <p:cNvSpPr txBox="1"/>
          <p:nvPr/>
        </p:nvSpPr>
        <p:spPr>
          <a:xfrm>
            <a:off x="70929" y="478453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це може викликати конфлікти сумісності при перегляді вашого сайту (особливо, якщо він виконаний з використанням найсучасніших технологій)</a:t>
            </a:r>
          </a:p>
        </p:txBody>
      </p:sp>
    </p:spTree>
    <p:extLst>
      <p:ext uri="{BB962C8B-B14F-4D97-AF65-F5344CB8AC3E}">
        <p14:creationId xmlns:p14="http://schemas.microsoft.com/office/powerpoint/2010/main" xmlns="" val="27129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25D9AD-76D6-4E7F-A1B3-5F85C8F3A12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інструменти для тестування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кросбраузерної</a:t>
            </a:r>
            <a:r>
              <a:rPr lang="uk-UA" sz="2800" b="1" i="1" kern="0" dirty="0">
                <a:solidFill>
                  <a:schemeClr val="bg1"/>
                </a:solidFill>
              </a:rPr>
              <a:t> сумісності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7C16B3-4D7B-4A9E-B552-39505F54EC6A}"/>
              </a:ext>
            </a:extLst>
          </p:cNvPr>
          <p:cNvSpPr txBox="1"/>
          <p:nvPr/>
        </p:nvSpPr>
        <p:spPr>
          <a:xfrm>
            <a:off x="70929" y="2238180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ви не експерт з тестування у веб-розробці, не хвилюйтеся: в мережі Інтернет досить і платних, і безкоштовних ресурсів для цього, і вам не потрібно буде створювати свою власну систему тестування, «але»: україномовних ресурсів немає, всі вони на англійській мові.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A7E5F76-BA84-41B0-BD13-16776493692E}"/>
              </a:ext>
            </a:extLst>
          </p:cNvPr>
          <p:cNvSpPr/>
          <p:nvPr/>
        </p:nvSpPr>
        <p:spPr>
          <a:xfrm>
            <a:off x="70929" y="50212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Browserling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D2FA7AE-F0E8-40A0-895C-2070D3669875}"/>
              </a:ext>
            </a:extLst>
          </p:cNvPr>
          <p:cNvSpPr/>
          <p:nvPr/>
        </p:nvSpPr>
        <p:spPr>
          <a:xfrm>
            <a:off x="4109474" y="50212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Browsershots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ED8B0AF-ED5A-4BCB-9D66-97C60DFE5A13}"/>
              </a:ext>
            </a:extLst>
          </p:cNvPr>
          <p:cNvSpPr/>
          <p:nvPr/>
        </p:nvSpPr>
        <p:spPr>
          <a:xfrm>
            <a:off x="8148022" y="50212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turbo.net Browser Sandbox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12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335448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Потрібно </a:t>
            </a:r>
            <a:r>
              <a:rPr lang="uk-UA" sz="2800" b="1" i="1" kern="0" dirty="0" err="1">
                <a:solidFill>
                  <a:schemeClr val="bg1"/>
                </a:solidFill>
              </a:rPr>
              <a:t>використову</a:t>
            </a:r>
            <a:r>
              <a:rPr lang="uk-UA" sz="2800" b="1" i="1" kern="0" dirty="0">
                <a:solidFill>
                  <a:schemeClr val="bg1"/>
                </a:solidFill>
              </a:rPr>
              <a:t>-вати ті елементи у верстці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html</a:t>
            </a:r>
            <a:r>
              <a:rPr lang="uk-UA" sz="2800" b="1" i="1" kern="0" dirty="0">
                <a:solidFill>
                  <a:srgbClr val="FFFF00"/>
                </a:solidFill>
              </a:rPr>
              <a:t>-коду</a:t>
            </a:r>
            <a:r>
              <a:rPr lang="uk-UA" sz="2800" b="1" i="1" kern="0" dirty="0">
                <a:solidFill>
                  <a:schemeClr val="bg1"/>
                </a:solidFill>
              </a:rPr>
              <a:t>, що у всіх необхідних браузерах </a:t>
            </a:r>
            <a:r>
              <a:rPr lang="uk-UA" sz="2800" b="1" i="1" kern="0" dirty="0" err="1">
                <a:solidFill>
                  <a:schemeClr val="bg1"/>
                </a:solidFill>
              </a:rPr>
              <a:t>відобража-ються</a:t>
            </a:r>
            <a:r>
              <a:rPr lang="uk-UA" sz="2800" b="1" i="1" kern="0" dirty="0">
                <a:solidFill>
                  <a:schemeClr val="bg1"/>
                </a:solidFill>
              </a:rPr>
              <a:t> однаково.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Cross Browser&quot;">
            <a:extLst>
              <a:ext uri="{FF2B5EF4-FFF2-40B4-BE49-F238E27FC236}">
                <a16:creationId xmlns:a16="http://schemas.microsoft.com/office/drawing/2014/main" xmlns="" id="{B0219A9B-2526-44BD-B2EF-20A201CC8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2"/>
          <a:stretch/>
        </p:blipFill>
        <p:spPr bwMode="auto">
          <a:xfrm>
            <a:off x="3597310" y="1196764"/>
            <a:ext cx="8522682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3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Кросбраузерність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Префікси браузерів при описі в </a:t>
            </a:r>
            <a:r>
              <a:rPr lang="en-US" sz="2800" b="1" i="1" kern="0" dirty="0">
                <a:solidFill>
                  <a:schemeClr val="bg1"/>
                </a:solidFill>
              </a:rPr>
              <a:t>CSS</a:t>
            </a:r>
            <a:r>
              <a:rPr lang="uk-UA" sz="2800" b="1" i="1" kern="0" dirty="0">
                <a:solidFill>
                  <a:schemeClr val="bg1"/>
                </a:solidFill>
              </a:rPr>
              <a:t>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19E19A-C0E3-4DE5-B5CD-122EF1E42FE5}"/>
              </a:ext>
            </a:extLst>
          </p:cNvPr>
          <p:cNvSpPr txBox="1"/>
          <p:nvPr/>
        </p:nvSpPr>
        <p:spPr>
          <a:xfrm>
            <a:off x="3185326" y="1893307"/>
            <a:ext cx="8934097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браузери </a:t>
            </a:r>
            <a:r>
              <a:rPr lang="en-US" sz="4400" b="1" i="1" kern="0" dirty="0">
                <a:solidFill>
                  <a:schemeClr val="bg1"/>
                </a:solidFill>
              </a:rPr>
              <a:t>Chrome, Safari;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EA3EEC6-A631-4696-B3BC-A5AE7451361E}"/>
              </a:ext>
            </a:extLst>
          </p:cNvPr>
          <p:cNvSpPr/>
          <p:nvPr/>
        </p:nvSpPr>
        <p:spPr>
          <a:xfrm>
            <a:off x="72008" y="1893307"/>
            <a:ext cx="3012836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r>
              <a:rPr lang="en-US" sz="4000" b="1" i="1" kern="0" dirty="0" err="1">
                <a:solidFill>
                  <a:schemeClr val="bg1"/>
                </a:solidFill>
              </a:rPr>
              <a:t>webkit</a:t>
            </a: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endParaRPr lang="en-US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432FBA-CECE-4C4C-A829-125EFF9A6EC4}"/>
              </a:ext>
            </a:extLst>
          </p:cNvPr>
          <p:cNvSpPr txBox="1"/>
          <p:nvPr/>
        </p:nvSpPr>
        <p:spPr>
          <a:xfrm>
            <a:off x="3185326" y="2864318"/>
            <a:ext cx="8934097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браузер </a:t>
            </a:r>
            <a:r>
              <a:rPr lang="en-US" sz="4400" b="1" i="1" kern="0" dirty="0">
                <a:solidFill>
                  <a:schemeClr val="bg1"/>
                </a:solidFill>
              </a:rPr>
              <a:t>Mozilla Firefox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5FB8935-BF0E-4CF2-90C0-1017D49D4A68}"/>
              </a:ext>
            </a:extLst>
          </p:cNvPr>
          <p:cNvSpPr/>
          <p:nvPr/>
        </p:nvSpPr>
        <p:spPr>
          <a:xfrm>
            <a:off x="72008" y="2864318"/>
            <a:ext cx="3012836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r>
              <a:rPr lang="en-US" sz="4000" b="1" i="1" kern="0" dirty="0" err="1">
                <a:solidFill>
                  <a:schemeClr val="bg1"/>
                </a:solidFill>
              </a:rPr>
              <a:t>moz</a:t>
            </a: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endParaRPr lang="en-US" sz="40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9C2597-D71A-4104-B8A7-C67434F2C807}"/>
              </a:ext>
            </a:extLst>
          </p:cNvPr>
          <p:cNvSpPr txBox="1"/>
          <p:nvPr/>
        </p:nvSpPr>
        <p:spPr>
          <a:xfrm>
            <a:off x="3185326" y="3835329"/>
            <a:ext cx="8934097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браузер </a:t>
            </a:r>
            <a:r>
              <a:rPr lang="en-US" sz="4400" b="1" i="1" kern="0" dirty="0">
                <a:solidFill>
                  <a:schemeClr val="bg1"/>
                </a:solidFill>
              </a:rPr>
              <a:t>Internet Explorer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A1402837-2223-454F-8ADA-EC19078BF200}"/>
              </a:ext>
            </a:extLst>
          </p:cNvPr>
          <p:cNvSpPr/>
          <p:nvPr/>
        </p:nvSpPr>
        <p:spPr>
          <a:xfrm>
            <a:off x="72008" y="3835329"/>
            <a:ext cx="3012836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r>
              <a:rPr lang="en-US" sz="4000" b="1" i="1" kern="0" dirty="0" err="1">
                <a:solidFill>
                  <a:schemeClr val="bg1"/>
                </a:solidFill>
              </a:rPr>
              <a:t>ms</a:t>
            </a: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endParaRPr lang="en-US" sz="4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53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199518</TotalTime>
  <Words>372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Кросбраузерність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rozumniki</cp:lastModifiedBy>
  <cp:revision>542</cp:revision>
  <dcterms:created xsi:type="dcterms:W3CDTF">2016-06-06T19:48:43Z</dcterms:created>
  <dcterms:modified xsi:type="dcterms:W3CDTF">2020-03-17T10:34:15Z</dcterms:modified>
</cp:coreProperties>
</file>