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60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-158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22.03.2021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9538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22.03.2021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77201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22.03.2021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19314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22.03.2021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61913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22.03.2021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1944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22.03.2021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87040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22.03.2021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09886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22.03.2021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30264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22.03.2021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14396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22.03.2021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26733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22.03.2021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74486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89A218-1BD9-44B7-AD25-60C2204205A7}" type="datetimeFigureOut">
              <a:rPr lang="ru-RU" smtClean="0"/>
              <a:pPr/>
              <a:t>22.03.2021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46177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6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8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0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62" y="-561704"/>
            <a:ext cx="9139938" cy="7419703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870140" y="1530866"/>
            <a:ext cx="7957628" cy="2277547"/>
          </a:xfrm>
          <a:prstGeom prst="rect">
            <a:avLst/>
          </a:prstGeom>
          <a:effectLst/>
        </p:spPr>
        <p:txBody>
          <a:bodyPr wrap="none">
            <a:spAutoFit/>
          </a:bodyPr>
          <a:lstStyle/>
          <a:p>
            <a:pPr algn="ctr"/>
            <a:r>
              <a:rPr lang="uk-UA" sz="5400" b="1" i="1" u="sng" dirty="0" smtClean="0">
                <a:ln w="0"/>
                <a:solidFill>
                  <a:schemeClr val="accent4">
                    <a:lumMod val="50000"/>
                  </a:schemeClr>
                </a:solidFill>
                <a:latin typeface="Cassandra" panose="03000600000000020000" pitchFamily="66" charset="0"/>
                <a:cs typeface="Arial" panose="020B0604020202020204" pitchFamily="34" charset="0"/>
              </a:rPr>
              <a:t>Тиждень історії </a:t>
            </a:r>
          </a:p>
          <a:p>
            <a:pPr algn="ctr"/>
            <a:r>
              <a:rPr lang="uk-UA" sz="4400" b="1" i="1" dirty="0" smtClean="0">
                <a:ln w="0"/>
                <a:solidFill>
                  <a:schemeClr val="accent2">
                    <a:lumMod val="75000"/>
                  </a:schemeClr>
                </a:solidFill>
                <a:latin typeface="Cassandra" panose="03000600000000020000" pitchFamily="66" charset="0"/>
                <a:cs typeface="Arial" panose="020B0604020202020204" pitchFamily="34" charset="0"/>
              </a:rPr>
              <a:t>в ОНЗ </a:t>
            </a:r>
            <a:r>
              <a:rPr lang="uk-UA" sz="4400" b="1" i="1" dirty="0" err="1" smtClean="0">
                <a:ln w="0"/>
                <a:solidFill>
                  <a:schemeClr val="accent2">
                    <a:lumMod val="75000"/>
                  </a:schemeClr>
                </a:solidFill>
                <a:latin typeface="Cassandra" panose="03000600000000020000" pitchFamily="66" charset="0"/>
                <a:cs typeface="Arial" panose="020B0604020202020204" pitchFamily="34" charset="0"/>
              </a:rPr>
              <a:t>“Словечанська</a:t>
            </a:r>
            <a:r>
              <a:rPr lang="uk-UA" sz="4400" b="1" i="1" dirty="0" smtClean="0">
                <a:ln w="0"/>
                <a:solidFill>
                  <a:schemeClr val="accent2">
                    <a:lumMod val="75000"/>
                  </a:schemeClr>
                </a:solidFill>
                <a:latin typeface="Cassandra" panose="03000600000000020000" pitchFamily="66" charset="0"/>
                <a:cs typeface="Arial" panose="020B0604020202020204" pitchFamily="34" charset="0"/>
              </a:rPr>
              <a:t> ЗОШ </a:t>
            </a:r>
          </a:p>
          <a:p>
            <a:pPr algn="ctr"/>
            <a:r>
              <a:rPr lang="uk-UA" sz="4400" b="1" i="1" dirty="0" smtClean="0">
                <a:ln w="0"/>
                <a:solidFill>
                  <a:schemeClr val="accent2">
                    <a:lumMod val="75000"/>
                  </a:schemeClr>
                </a:solidFill>
                <a:latin typeface="Cassandra" panose="03000600000000020000" pitchFamily="66" charset="0"/>
                <a:cs typeface="Arial" panose="020B0604020202020204" pitchFamily="34" charset="0"/>
              </a:rPr>
              <a:t>І – ІІІ </a:t>
            </a:r>
            <a:r>
              <a:rPr lang="uk-UA" sz="4400" b="1" i="1" dirty="0" err="1" smtClean="0">
                <a:ln w="0"/>
                <a:solidFill>
                  <a:schemeClr val="accent2">
                    <a:lumMod val="75000"/>
                  </a:schemeClr>
                </a:solidFill>
                <a:latin typeface="Cassandra" panose="03000600000000020000" pitchFamily="66" charset="0"/>
                <a:cs typeface="Arial" panose="020B0604020202020204" pitchFamily="34" charset="0"/>
              </a:rPr>
              <a:t>ступенів”</a:t>
            </a:r>
            <a:endParaRPr lang="ru-RU" sz="4400" b="1" i="1" dirty="0">
              <a:ln w="0"/>
              <a:solidFill>
                <a:schemeClr val="accent2">
                  <a:lumMod val="75000"/>
                </a:schemeClr>
              </a:solidFill>
              <a:latin typeface="Cassandra" panose="03000600000000020000" pitchFamily="66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67433" y="4193002"/>
            <a:ext cx="753122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i="1" dirty="0" smtClean="0">
                <a:ln w="0"/>
                <a:solidFill>
                  <a:schemeClr val="accent4">
                    <a:lumMod val="50000"/>
                  </a:schemeClr>
                </a:solidFill>
                <a:latin typeface="Cassandra" panose="03000600000000020000" pitchFamily="66" charset="0"/>
                <a:cs typeface="Arial" panose="020B0604020202020204" pitchFamily="34" charset="0"/>
              </a:rPr>
              <a:t>Період проведення: </a:t>
            </a:r>
            <a:r>
              <a:rPr lang="uk-UA" sz="2400" b="1" i="1" dirty="0" smtClean="0">
                <a:ln w="0"/>
                <a:solidFill>
                  <a:schemeClr val="accent2">
                    <a:lumMod val="75000"/>
                  </a:schemeClr>
                </a:solidFill>
                <a:latin typeface="Cassandra" panose="03000600000000020000" pitchFamily="66" charset="0"/>
                <a:cs typeface="Arial" panose="020B0604020202020204" pitchFamily="34" charset="0"/>
              </a:rPr>
              <a:t>19 - 26 лютого 2021 року</a:t>
            </a:r>
          </a:p>
          <a:p>
            <a:pPr algn="ctr"/>
            <a:endParaRPr lang="ru-RU" sz="2400" b="1" i="1" dirty="0">
              <a:ln w="0"/>
              <a:solidFill>
                <a:schemeClr val="accent2">
                  <a:lumMod val="75000"/>
                </a:schemeClr>
              </a:solidFill>
              <a:latin typeface="Cassandra" panose="03000600000000020000" pitchFamily="66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52666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469529" y="5896918"/>
            <a:ext cx="30652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i="1" dirty="0">
                <a:ln w="0"/>
                <a:solidFill>
                  <a:schemeClr val="accent2">
                    <a:lumMod val="75000"/>
                  </a:schemeClr>
                </a:solidFill>
                <a:latin typeface="Cassandra" panose="03000600000000020000" pitchFamily="66" charset="0"/>
                <a:cs typeface="Arial" panose="020B0604020202020204" pitchFamily="34" charset="0"/>
              </a:rPr>
              <a:t>Название презентации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39938" cy="68580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914400" y="1229829"/>
            <a:ext cx="3213463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ctr">
              <a:lnSpc>
                <a:spcPct val="150000"/>
              </a:lnSpc>
            </a:pP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 19 - 26.02. – </a:t>
            </a:r>
            <a:r>
              <a:rPr lang="ru-RU" b="1" i="1" dirty="0" err="1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навчальний</a:t>
            </a: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 проект «</a:t>
            </a:r>
            <a:r>
              <a:rPr lang="ru-RU" b="1" i="1" dirty="0" err="1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Історична</a:t>
            </a: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ru-RU" b="1" i="1" dirty="0" err="1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епоха</a:t>
            </a: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ru-RU" b="1" i="1" dirty="0" err="1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очима</a:t>
            </a: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ru-RU" b="1" i="1" dirty="0" err="1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дитини</a:t>
            </a: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»</a:t>
            </a:r>
            <a:endParaRPr lang="ru-RU" b="1" i="1" dirty="0" smtClean="0">
              <a:solidFill>
                <a:schemeClr val="accent4">
                  <a:lumMod val="50000"/>
                </a:schemeClr>
              </a:solidFill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738143" y="561527"/>
            <a:ext cx="19063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b="1" i="1" dirty="0" smtClean="0">
                <a:ln w="0"/>
                <a:solidFill>
                  <a:schemeClr val="accent4">
                    <a:lumMod val="50000"/>
                  </a:schemeClr>
                </a:solidFill>
                <a:latin typeface="Cassandra" panose="03000600000000020000" pitchFamily="66" charset="0"/>
                <a:cs typeface="Arial" panose="020B0604020202020204" pitchFamily="34" charset="0"/>
              </a:rPr>
              <a:t>Заходи</a:t>
            </a:r>
            <a:endParaRPr lang="ru-RU" sz="3200" b="1" i="1" dirty="0">
              <a:ln w="0"/>
              <a:solidFill>
                <a:schemeClr val="accent2">
                  <a:lumMod val="75000"/>
                </a:schemeClr>
              </a:solidFill>
              <a:latin typeface="Cassandra" panose="03000600000000020000" pitchFamily="66" charset="0"/>
              <a:cs typeface="Arial" panose="020B0604020202020204" pitchFamily="34" charset="0"/>
            </a:endParaRPr>
          </a:p>
        </p:txBody>
      </p:sp>
      <p:pic>
        <p:nvPicPr>
          <p:cNvPr id="11" name="Рисунок 10" descr="изображение_viber_2021-02-27_14-14-55.jpg"/>
          <p:cNvPicPr>
            <a:picLocks noChangeAspect="1"/>
          </p:cNvPicPr>
          <p:nvPr/>
        </p:nvPicPr>
        <p:blipFill>
          <a:blip r:embed="rId3" cstate="print"/>
          <a:srcRect l="15901" r="15342"/>
          <a:stretch>
            <a:fillRect/>
          </a:stretch>
        </p:blipFill>
        <p:spPr>
          <a:xfrm>
            <a:off x="574765" y="2884105"/>
            <a:ext cx="4650378" cy="338171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0" name="Рисунок 9" descr="изображение_viber_2021-02-22_21-02-17.jpg"/>
          <p:cNvPicPr>
            <a:picLocks noChangeAspect="1"/>
          </p:cNvPicPr>
          <p:nvPr/>
        </p:nvPicPr>
        <p:blipFill>
          <a:blip r:embed="rId4" cstate="print"/>
          <a:srcRect t="2286"/>
          <a:stretch>
            <a:fillRect/>
          </a:stretch>
        </p:blipFill>
        <p:spPr>
          <a:xfrm>
            <a:off x="4667973" y="588532"/>
            <a:ext cx="3849009" cy="449468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3421799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469529" y="5896918"/>
            <a:ext cx="30652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i="1" dirty="0">
                <a:ln w="0"/>
                <a:solidFill>
                  <a:schemeClr val="accent2">
                    <a:lumMod val="75000"/>
                  </a:schemeClr>
                </a:solidFill>
                <a:latin typeface="Cassandra" panose="03000600000000020000" pitchFamily="66" charset="0"/>
                <a:cs typeface="Arial" panose="020B0604020202020204" pitchFamily="34" charset="0"/>
              </a:rPr>
              <a:t>Название презентации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39938" cy="68580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3135086" y="498309"/>
            <a:ext cx="5708468" cy="8724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ctr">
              <a:lnSpc>
                <a:spcPct val="150000"/>
              </a:lnSpc>
            </a:pP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 19 - 26.02. – </a:t>
            </a:r>
            <a:r>
              <a:rPr lang="ru-RU" b="1" i="1" dirty="0" err="1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навчальний</a:t>
            </a: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 проект «</a:t>
            </a:r>
            <a:r>
              <a:rPr lang="ru-RU" b="1" i="1" dirty="0" err="1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Історична</a:t>
            </a: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ru-RU" b="1" i="1" dirty="0" err="1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епоха</a:t>
            </a: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ru-RU" b="1" i="1" dirty="0" err="1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очима</a:t>
            </a: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ru-RU" b="1" i="1" dirty="0" err="1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дитини</a:t>
            </a: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»</a:t>
            </a:r>
            <a:endParaRPr lang="ru-RU" b="1" i="1" dirty="0" smtClean="0">
              <a:solidFill>
                <a:schemeClr val="accent4">
                  <a:lumMod val="50000"/>
                </a:schemeClr>
              </a:solidFill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93560" y="652967"/>
            <a:ext cx="19063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b="1" i="1" dirty="0" smtClean="0">
                <a:ln w="0"/>
                <a:solidFill>
                  <a:schemeClr val="accent4">
                    <a:lumMod val="50000"/>
                  </a:schemeClr>
                </a:solidFill>
                <a:latin typeface="Cassandra" panose="03000600000000020000" pitchFamily="66" charset="0"/>
                <a:cs typeface="Arial" panose="020B0604020202020204" pitchFamily="34" charset="0"/>
              </a:rPr>
              <a:t>Заходи</a:t>
            </a:r>
            <a:endParaRPr lang="ru-RU" sz="3200" b="1" i="1" dirty="0">
              <a:ln w="0"/>
              <a:solidFill>
                <a:schemeClr val="accent2">
                  <a:lumMod val="75000"/>
                </a:schemeClr>
              </a:solidFill>
              <a:latin typeface="Cassandra" panose="03000600000000020000" pitchFamily="66" charset="0"/>
              <a:cs typeface="Arial" panose="020B0604020202020204" pitchFamily="34" charset="0"/>
            </a:endParaRPr>
          </a:p>
        </p:txBody>
      </p:sp>
      <p:pic>
        <p:nvPicPr>
          <p:cNvPr id="8" name="Рисунок 7" descr="изображение_viber_2021-02-26_13-13-1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75234" y="1476104"/>
            <a:ext cx="3328874" cy="4193176"/>
          </a:xfrm>
          <a:prstGeom prst="rect">
            <a:avLst/>
          </a:prstGeom>
        </p:spPr>
      </p:pic>
      <p:pic>
        <p:nvPicPr>
          <p:cNvPr id="9" name="Рисунок 8" descr="изображение_viber_2021-02-26_13-13-30.jpg"/>
          <p:cNvPicPr>
            <a:picLocks noChangeAspect="1"/>
          </p:cNvPicPr>
          <p:nvPr/>
        </p:nvPicPr>
        <p:blipFill>
          <a:blip r:embed="rId4" cstate="print"/>
          <a:srcRect r="18583"/>
          <a:stretch>
            <a:fillRect/>
          </a:stretch>
        </p:blipFill>
        <p:spPr>
          <a:xfrm>
            <a:off x="1077685" y="1502228"/>
            <a:ext cx="3376748" cy="4147457"/>
          </a:xfrm>
          <a:prstGeom prst="rect">
            <a:avLst/>
          </a:prstGeom>
        </p:spPr>
      </p:pic>
      <p:sp>
        <p:nvSpPr>
          <p:cNvPr id="13" name="Прямоугольник 12"/>
          <p:cNvSpPr/>
          <p:nvPr/>
        </p:nvSpPr>
        <p:spPr>
          <a:xfrm>
            <a:off x="1371600" y="5833293"/>
            <a:ext cx="655755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Ян Вермер «</a:t>
            </a:r>
            <a:r>
              <a:rPr lang="ru-RU" b="1" dirty="0" err="1" smtClean="0"/>
              <a:t>Дівчина</a:t>
            </a:r>
            <a:r>
              <a:rPr lang="ru-RU" b="1" dirty="0" smtClean="0"/>
              <a:t> </a:t>
            </a:r>
            <a:r>
              <a:rPr lang="ru-RU" b="1" dirty="0" err="1" smtClean="0"/>
              <a:t>з</a:t>
            </a:r>
            <a:r>
              <a:rPr lang="ru-RU" b="1" dirty="0" smtClean="0"/>
              <a:t> перловою сережкою»</a:t>
            </a:r>
            <a:r>
              <a:rPr lang="ru-RU" dirty="0" smtClean="0"/>
              <a:t>  (</a:t>
            </a:r>
            <a:r>
              <a:rPr lang="ru-RU" dirty="0" err="1" smtClean="0"/>
              <a:t>близько</a:t>
            </a:r>
            <a:r>
              <a:rPr lang="ru-RU" dirty="0" smtClean="0"/>
              <a:t> 1665 р.)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421799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469529" y="5896918"/>
            <a:ext cx="30652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i="1" dirty="0">
                <a:ln w="0"/>
                <a:solidFill>
                  <a:schemeClr val="accent2">
                    <a:lumMod val="75000"/>
                  </a:schemeClr>
                </a:solidFill>
                <a:latin typeface="Cassandra" panose="03000600000000020000" pitchFamily="66" charset="0"/>
                <a:cs typeface="Arial" panose="020B0604020202020204" pitchFamily="34" charset="0"/>
              </a:rPr>
              <a:t>Название презентации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39938" cy="68580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5146766" y="498309"/>
            <a:ext cx="3696788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ctr">
              <a:lnSpc>
                <a:spcPct val="150000"/>
              </a:lnSpc>
            </a:pP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 19 - 26.02. – </a:t>
            </a:r>
            <a:r>
              <a:rPr lang="ru-RU" b="1" i="1" dirty="0" err="1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навчальний</a:t>
            </a: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 проект «</a:t>
            </a:r>
            <a:r>
              <a:rPr lang="ru-RU" b="1" i="1" dirty="0" err="1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Історична</a:t>
            </a: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ru-RU" b="1" i="1" dirty="0" err="1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епоха</a:t>
            </a: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ru-RU" b="1" i="1" dirty="0" err="1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очима</a:t>
            </a: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ru-RU" b="1" i="1" dirty="0" err="1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дитини</a:t>
            </a: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»</a:t>
            </a:r>
            <a:endParaRPr lang="ru-RU" b="1" i="1" dirty="0" smtClean="0">
              <a:solidFill>
                <a:schemeClr val="accent4">
                  <a:lumMod val="50000"/>
                </a:schemeClr>
              </a:solidFill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71937" y="443962"/>
            <a:ext cx="19063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b="1" i="1" dirty="0" smtClean="0">
                <a:ln w="0"/>
                <a:solidFill>
                  <a:schemeClr val="accent4">
                    <a:lumMod val="50000"/>
                  </a:schemeClr>
                </a:solidFill>
                <a:latin typeface="Cassandra" panose="03000600000000020000" pitchFamily="66" charset="0"/>
                <a:cs typeface="Arial" panose="020B0604020202020204" pitchFamily="34" charset="0"/>
              </a:rPr>
              <a:t>Заходи</a:t>
            </a:r>
            <a:endParaRPr lang="ru-RU" sz="3200" b="1" i="1" dirty="0">
              <a:ln w="0"/>
              <a:solidFill>
                <a:schemeClr val="accent2">
                  <a:lumMod val="75000"/>
                </a:schemeClr>
              </a:solidFill>
              <a:latin typeface="Cassandra" panose="03000600000000020000" pitchFamily="66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959430" y="5833293"/>
            <a:ext cx="523820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Леонардо да </a:t>
            </a:r>
            <a:r>
              <a:rPr lang="ru-RU" b="1" dirty="0" err="1" smtClean="0"/>
              <a:t>Вінчі</a:t>
            </a:r>
            <a:r>
              <a:rPr lang="ru-RU" b="1" dirty="0" smtClean="0"/>
              <a:t> «Тайна вечеря» </a:t>
            </a:r>
            <a:r>
              <a:rPr lang="ru-RU" dirty="0" smtClean="0"/>
              <a:t>(1495–1497 </a:t>
            </a:r>
            <a:r>
              <a:rPr lang="ru-RU" dirty="0" err="1" smtClean="0"/>
              <a:t>рр</a:t>
            </a:r>
            <a:r>
              <a:rPr lang="ru-RU" dirty="0" smtClean="0"/>
              <a:t>) </a:t>
            </a:r>
            <a:endParaRPr lang="ru-RU" dirty="0"/>
          </a:p>
        </p:txBody>
      </p:sp>
      <p:pic>
        <p:nvPicPr>
          <p:cNvPr id="10" name="Рисунок 9" descr="PANO_20210307_181333 (1).jpg"/>
          <p:cNvPicPr>
            <a:picLocks noChangeAspect="1"/>
          </p:cNvPicPr>
          <p:nvPr/>
        </p:nvPicPr>
        <p:blipFill>
          <a:blip r:embed="rId3" cstate="print"/>
          <a:srcRect t="8709" r="4429" b="16404"/>
          <a:stretch>
            <a:fillRect/>
          </a:stretch>
        </p:blipFill>
        <p:spPr>
          <a:xfrm>
            <a:off x="1584234" y="3064933"/>
            <a:ext cx="6755433" cy="275045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Рисунок 10" descr="Screenshot_2021-03-09-17-19-27-903_com.android.chrome.jpg"/>
          <p:cNvPicPr>
            <a:picLocks noChangeAspect="1"/>
          </p:cNvPicPr>
          <p:nvPr/>
        </p:nvPicPr>
        <p:blipFill>
          <a:blip r:embed="rId4" cstate="print"/>
          <a:srcRect t="44000" b="33714"/>
          <a:stretch>
            <a:fillRect/>
          </a:stretch>
        </p:blipFill>
        <p:spPr>
          <a:xfrm>
            <a:off x="791687" y="1031965"/>
            <a:ext cx="4826975" cy="239050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3421799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469529" y="5896918"/>
            <a:ext cx="30652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i="1" dirty="0">
                <a:ln w="0"/>
                <a:solidFill>
                  <a:schemeClr val="accent2">
                    <a:lumMod val="75000"/>
                  </a:schemeClr>
                </a:solidFill>
                <a:latin typeface="Cassandra" panose="03000600000000020000" pitchFamily="66" charset="0"/>
                <a:cs typeface="Arial" panose="020B0604020202020204" pitchFamily="34" charset="0"/>
              </a:rPr>
              <a:t>Название презентации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39938" cy="68580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3135086" y="498309"/>
            <a:ext cx="5708468" cy="8724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ctr">
              <a:lnSpc>
                <a:spcPct val="150000"/>
              </a:lnSpc>
            </a:pP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 19 - 26.02. – </a:t>
            </a:r>
            <a:r>
              <a:rPr lang="ru-RU" b="1" i="1" dirty="0" err="1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навчальний</a:t>
            </a: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 проект «</a:t>
            </a:r>
            <a:r>
              <a:rPr lang="ru-RU" b="1" i="1" dirty="0" err="1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Історична</a:t>
            </a: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ru-RU" b="1" i="1" dirty="0" err="1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епоха</a:t>
            </a: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ru-RU" b="1" i="1" dirty="0" err="1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очима</a:t>
            </a: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ru-RU" b="1" i="1" dirty="0" err="1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дитини</a:t>
            </a: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»</a:t>
            </a:r>
            <a:endParaRPr lang="ru-RU" b="1" i="1" dirty="0" smtClean="0">
              <a:solidFill>
                <a:schemeClr val="accent4">
                  <a:lumMod val="50000"/>
                </a:schemeClr>
              </a:solidFill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93560" y="652967"/>
            <a:ext cx="19063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b="1" i="1" dirty="0" smtClean="0">
                <a:ln w="0"/>
                <a:solidFill>
                  <a:schemeClr val="accent4">
                    <a:lumMod val="50000"/>
                  </a:schemeClr>
                </a:solidFill>
                <a:latin typeface="Cassandra" panose="03000600000000020000" pitchFamily="66" charset="0"/>
                <a:cs typeface="Arial" panose="020B0604020202020204" pitchFamily="34" charset="0"/>
              </a:rPr>
              <a:t>Заходи</a:t>
            </a:r>
            <a:endParaRPr lang="ru-RU" sz="3200" b="1" i="1" dirty="0">
              <a:ln w="0"/>
              <a:solidFill>
                <a:schemeClr val="accent2">
                  <a:lumMod val="75000"/>
                </a:schemeClr>
              </a:solidFill>
              <a:latin typeface="Cassandra" panose="03000600000000020000" pitchFamily="66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384663" y="5924733"/>
            <a:ext cx="655755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 smtClean="0"/>
              <a:t>Олександр</a:t>
            </a:r>
            <a:r>
              <a:rPr lang="ru-RU" b="1" dirty="0" smtClean="0"/>
              <a:t> Мурашко "</a:t>
            </a:r>
            <a:r>
              <a:rPr lang="ru-RU" b="1" dirty="0" err="1" smtClean="0"/>
              <a:t>Дівчина</a:t>
            </a:r>
            <a:r>
              <a:rPr lang="ru-RU" b="1" dirty="0" smtClean="0"/>
              <a:t> в </a:t>
            </a:r>
            <a:r>
              <a:rPr lang="ru-RU" b="1" dirty="0" err="1" smtClean="0"/>
              <a:t>червоному</a:t>
            </a:r>
            <a:r>
              <a:rPr lang="ru-RU" b="1" dirty="0" smtClean="0"/>
              <a:t> </a:t>
            </a:r>
            <a:r>
              <a:rPr lang="ru-RU" b="1" dirty="0" err="1" smtClean="0"/>
              <a:t>капелюсі</a:t>
            </a:r>
            <a:r>
              <a:rPr lang="ru-RU" b="1" dirty="0" smtClean="0"/>
              <a:t>" (1906 р.)</a:t>
            </a:r>
            <a:endParaRPr lang="ru-RU" b="1" dirty="0"/>
          </a:p>
        </p:txBody>
      </p:sp>
      <p:pic>
        <p:nvPicPr>
          <p:cNvPr id="12" name="Рисунок 11" descr="изображение_viber_2021-02-26_10-59-08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88120" y="1491087"/>
            <a:ext cx="4401029" cy="440102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4" name="Рисунок 13" descr="изображение_viber_2021-02-26_15-32-18.jpg"/>
          <p:cNvPicPr>
            <a:picLocks noChangeAspect="1"/>
          </p:cNvPicPr>
          <p:nvPr/>
        </p:nvPicPr>
        <p:blipFill>
          <a:blip r:embed="rId4" cstate="print"/>
          <a:srcRect l="11539" t="25160" r="17350"/>
          <a:stretch>
            <a:fillRect/>
          </a:stretch>
        </p:blipFill>
        <p:spPr>
          <a:xfrm>
            <a:off x="744582" y="1477691"/>
            <a:ext cx="3145297" cy="441365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3421799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469529" y="5896918"/>
            <a:ext cx="30652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i="1" dirty="0">
                <a:ln w="0"/>
                <a:solidFill>
                  <a:schemeClr val="accent2">
                    <a:lumMod val="75000"/>
                  </a:schemeClr>
                </a:solidFill>
                <a:latin typeface="Cassandra" panose="03000600000000020000" pitchFamily="66" charset="0"/>
                <a:cs typeface="Arial" panose="020B0604020202020204" pitchFamily="34" charset="0"/>
              </a:rPr>
              <a:t>Название презентации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39938" cy="68580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3135086" y="498309"/>
            <a:ext cx="5708468" cy="8724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ctr">
              <a:lnSpc>
                <a:spcPct val="150000"/>
              </a:lnSpc>
            </a:pP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 19 - 26.02. – </a:t>
            </a:r>
            <a:r>
              <a:rPr lang="ru-RU" b="1" i="1" dirty="0" err="1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навчальний</a:t>
            </a: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 проект «</a:t>
            </a:r>
            <a:r>
              <a:rPr lang="ru-RU" b="1" i="1" dirty="0" err="1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Історична</a:t>
            </a: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ru-RU" b="1" i="1" dirty="0" err="1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епоха</a:t>
            </a: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ru-RU" b="1" i="1" dirty="0" err="1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очима</a:t>
            </a: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ru-RU" b="1" i="1" dirty="0" err="1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дитини</a:t>
            </a: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»</a:t>
            </a:r>
            <a:endParaRPr lang="ru-RU" b="1" i="1" dirty="0" smtClean="0">
              <a:solidFill>
                <a:schemeClr val="accent4">
                  <a:lumMod val="50000"/>
                </a:schemeClr>
              </a:solidFill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93560" y="652967"/>
            <a:ext cx="19063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b="1" i="1" dirty="0" smtClean="0">
                <a:ln w="0"/>
                <a:solidFill>
                  <a:schemeClr val="accent4">
                    <a:lumMod val="50000"/>
                  </a:schemeClr>
                </a:solidFill>
                <a:latin typeface="Cassandra" panose="03000600000000020000" pitchFamily="66" charset="0"/>
                <a:cs typeface="Arial" panose="020B0604020202020204" pitchFamily="34" charset="0"/>
              </a:rPr>
              <a:t>Заходи</a:t>
            </a:r>
            <a:endParaRPr lang="ru-RU" sz="3200" b="1" i="1" dirty="0">
              <a:ln w="0"/>
              <a:solidFill>
                <a:schemeClr val="accent2">
                  <a:lumMod val="75000"/>
                </a:schemeClr>
              </a:solidFill>
              <a:latin typeface="Cassandra" panose="03000600000000020000" pitchFamily="66" charset="0"/>
              <a:cs typeface="Arial" panose="020B0604020202020204" pitchFamily="34" charset="0"/>
            </a:endParaRPr>
          </a:p>
        </p:txBody>
      </p:sp>
      <p:pic>
        <p:nvPicPr>
          <p:cNvPr id="10" name="Рисунок 9" descr="photo_2021-03-11_13-40-25.jpg"/>
          <p:cNvPicPr>
            <a:picLocks noChangeAspect="1"/>
          </p:cNvPicPr>
          <p:nvPr/>
        </p:nvPicPr>
        <p:blipFill>
          <a:blip r:embed="rId3" cstate="print"/>
          <a:srcRect r="6406"/>
          <a:stretch>
            <a:fillRect/>
          </a:stretch>
        </p:blipFill>
        <p:spPr>
          <a:xfrm>
            <a:off x="4705982" y="1436915"/>
            <a:ext cx="3236235" cy="434818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Рисунок 10" descr="photo_2021-03-11_13-40-20.jpg"/>
          <p:cNvPicPr>
            <a:picLocks noChangeAspect="1"/>
          </p:cNvPicPr>
          <p:nvPr/>
        </p:nvPicPr>
        <p:blipFill>
          <a:blip r:embed="rId4" cstate="print"/>
          <a:srcRect t="4000" b="25143"/>
          <a:stretch>
            <a:fillRect/>
          </a:stretch>
        </p:blipFill>
        <p:spPr>
          <a:xfrm>
            <a:off x="1148919" y="1463040"/>
            <a:ext cx="3214688" cy="485938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3421799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469529" y="5896918"/>
            <a:ext cx="30652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i="1" dirty="0">
                <a:ln w="0"/>
                <a:solidFill>
                  <a:schemeClr val="accent2">
                    <a:lumMod val="75000"/>
                  </a:schemeClr>
                </a:solidFill>
                <a:latin typeface="Cassandra" panose="03000600000000020000" pitchFamily="66" charset="0"/>
                <a:cs typeface="Arial" panose="020B0604020202020204" pitchFamily="34" charset="0"/>
              </a:rPr>
              <a:t>Название презентации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39938" cy="68580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4107856" y="502920"/>
            <a:ext cx="448138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ctr">
              <a:lnSpc>
                <a:spcPct val="150000"/>
              </a:lnSpc>
            </a:pP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 19.02. – </a:t>
            </a:r>
            <a:r>
              <a:rPr lang="ru-RU" b="1" i="1" dirty="0" err="1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виховна</a:t>
            </a: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 година </a:t>
            </a: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до</a:t>
            </a: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 Дня </a:t>
            </a:r>
            <a:r>
              <a:rPr lang="ru-RU" b="1" i="1" dirty="0" err="1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Героїв</a:t>
            </a: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ru-RU" b="1" i="1" dirty="0" err="1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Небесної</a:t>
            </a: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ru-RU" b="1" i="1" dirty="0" err="1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Сотні</a:t>
            </a: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 в 6 </a:t>
            </a:r>
            <a:r>
              <a:rPr lang="ru-RU" b="1" i="1" dirty="0" err="1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класі</a:t>
            </a: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 «Зима, </a:t>
            </a:r>
            <a:r>
              <a:rPr lang="ru-RU" b="1" i="1" dirty="0" err="1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що</a:t>
            </a: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 нас </a:t>
            </a:r>
            <a:r>
              <a:rPr lang="ru-RU" b="1" i="1" dirty="0" err="1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змінила</a:t>
            </a: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» </a:t>
            </a:r>
          </a:p>
          <a:p>
            <a:pPr marL="457200" indent="-457200">
              <a:lnSpc>
                <a:spcPct val="150000"/>
              </a:lnSpc>
            </a:pPr>
            <a:endParaRPr lang="ru-RU" b="1" i="1" dirty="0" smtClean="0">
              <a:solidFill>
                <a:schemeClr val="accent4">
                  <a:lumMod val="50000"/>
                </a:schemeClr>
              </a:solidFill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80497" y="470087"/>
            <a:ext cx="19063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b="1" i="1" dirty="0" smtClean="0">
                <a:ln w="0"/>
                <a:solidFill>
                  <a:schemeClr val="accent4">
                    <a:lumMod val="50000"/>
                  </a:schemeClr>
                </a:solidFill>
                <a:latin typeface="Cassandra" panose="03000600000000020000" pitchFamily="66" charset="0"/>
                <a:cs typeface="Arial" panose="020B0604020202020204" pitchFamily="34" charset="0"/>
              </a:rPr>
              <a:t>Заходи</a:t>
            </a:r>
            <a:endParaRPr lang="ru-RU" sz="3200" b="1" i="1" dirty="0">
              <a:ln w="0"/>
              <a:solidFill>
                <a:schemeClr val="accent2">
                  <a:lumMod val="75000"/>
                </a:schemeClr>
              </a:solidFill>
              <a:latin typeface="Cassandra" panose="03000600000000020000" pitchFamily="66" charset="0"/>
              <a:cs typeface="Arial" panose="020B0604020202020204" pitchFamily="34" charset="0"/>
            </a:endParaRPr>
          </a:p>
        </p:txBody>
      </p:sp>
      <p:pic>
        <p:nvPicPr>
          <p:cNvPr id="8" name="Рисунок 7" descr="20210219_150759.jpg"/>
          <p:cNvPicPr>
            <a:picLocks noChangeAspect="1"/>
          </p:cNvPicPr>
          <p:nvPr/>
        </p:nvPicPr>
        <p:blipFill>
          <a:blip r:embed="rId3" cstate="print"/>
          <a:srcRect l="22442" t="6064" r="24927"/>
          <a:stretch>
            <a:fillRect/>
          </a:stretch>
        </p:blipFill>
        <p:spPr>
          <a:xfrm rot="5400000">
            <a:off x="946784" y="944067"/>
            <a:ext cx="2743197" cy="31280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Рисунок 8" descr="20210219_154523.jpg"/>
          <p:cNvPicPr>
            <a:picLocks noChangeAspect="1"/>
          </p:cNvPicPr>
          <p:nvPr/>
        </p:nvPicPr>
        <p:blipFill>
          <a:blip r:embed="rId4" cstate="print"/>
          <a:srcRect t="7532" b="14026"/>
          <a:stretch>
            <a:fillRect/>
          </a:stretch>
        </p:blipFill>
        <p:spPr>
          <a:xfrm>
            <a:off x="4349931" y="4323805"/>
            <a:ext cx="4191000" cy="197249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0" name="Рисунок 9" descr="20210219_154601.jpg"/>
          <p:cNvPicPr>
            <a:picLocks noChangeAspect="1"/>
          </p:cNvPicPr>
          <p:nvPr/>
        </p:nvPicPr>
        <p:blipFill>
          <a:blip r:embed="rId5" cstate="print"/>
          <a:srcRect t="4755" r="9511" b="9647"/>
          <a:stretch>
            <a:fillRect/>
          </a:stretch>
        </p:blipFill>
        <p:spPr>
          <a:xfrm>
            <a:off x="3958047" y="1867989"/>
            <a:ext cx="4101736" cy="226642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1" name="Рисунок 10" descr="20210219_154935.jpg"/>
          <p:cNvPicPr>
            <a:picLocks noChangeAspect="1"/>
          </p:cNvPicPr>
          <p:nvPr/>
        </p:nvPicPr>
        <p:blipFill>
          <a:blip r:embed="rId6" cstate="print"/>
          <a:srcRect t="3641" r="5340"/>
          <a:stretch>
            <a:fillRect/>
          </a:stretch>
        </p:blipFill>
        <p:spPr>
          <a:xfrm>
            <a:off x="666833" y="4101737"/>
            <a:ext cx="3552470" cy="216974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xmlns="" val="3421799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469529" y="5896918"/>
            <a:ext cx="30652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i="1" dirty="0">
                <a:ln w="0"/>
                <a:solidFill>
                  <a:schemeClr val="accent2">
                    <a:lumMod val="75000"/>
                  </a:schemeClr>
                </a:solidFill>
                <a:latin typeface="Cassandra" panose="03000600000000020000" pitchFamily="66" charset="0"/>
                <a:cs typeface="Arial" panose="020B0604020202020204" pitchFamily="34" charset="0"/>
              </a:rPr>
              <a:t>Название презентации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39938" cy="68580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4107856" y="502920"/>
            <a:ext cx="4481383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ctr">
              <a:lnSpc>
                <a:spcPct val="150000"/>
              </a:lnSpc>
            </a:pP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 22.02. – перегляд </a:t>
            </a:r>
            <a:r>
              <a:rPr lang="ru-RU" b="1" i="1" dirty="0" err="1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відеофільму</a:t>
            </a: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  </a:t>
            </a:r>
            <a:r>
              <a:rPr lang="ru-RU" b="1" i="1" dirty="0" err="1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учнями</a:t>
            </a: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 10 та 11 </a:t>
            </a:r>
            <a:r>
              <a:rPr lang="ru-RU" b="1" i="1" dirty="0" err="1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класів</a:t>
            </a:r>
            <a:endParaRPr lang="ru-RU" b="1" i="1" dirty="0" smtClean="0">
              <a:solidFill>
                <a:schemeClr val="accent4">
                  <a:lumMod val="50000"/>
                </a:schemeClr>
              </a:solidFill>
              <a:latin typeface="Trebuchet MS" panose="020B0603020202020204" pitchFamily="34" charset="0"/>
            </a:endParaRPr>
          </a:p>
          <a:p>
            <a:pPr marL="457200" indent="-457200" algn="ctr">
              <a:lnSpc>
                <a:spcPct val="150000"/>
              </a:lnSpc>
            </a:pP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«14 </a:t>
            </a:r>
            <a:r>
              <a:rPr lang="ru-RU" b="1" i="1" dirty="0" err="1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переворотів</a:t>
            </a: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 за три роки: </a:t>
            </a:r>
          </a:p>
          <a:p>
            <a:pPr marL="457200" indent="-457200" algn="ctr">
              <a:lnSpc>
                <a:spcPct val="150000"/>
              </a:lnSpc>
            </a:pPr>
            <a:r>
              <a:rPr lang="ru-RU" b="1" i="1" dirty="0" err="1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Київ</a:t>
            </a: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 в </a:t>
            </a:r>
            <a:r>
              <a:rPr lang="ru-RU" b="1" i="1" dirty="0" err="1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Українській</a:t>
            </a: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ru-RU" b="1" i="1" dirty="0" err="1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революції</a:t>
            </a: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 // 10 </a:t>
            </a:r>
            <a:r>
              <a:rPr lang="ru-RU" b="1" i="1" dirty="0" err="1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запитань</a:t>
            </a: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ru-RU" b="1" i="1" dirty="0" err="1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історику</a:t>
            </a: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»</a:t>
            </a:r>
            <a:endParaRPr lang="ru-RU" b="1" i="1" dirty="0" smtClean="0">
              <a:solidFill>
                <a:schemeClr val="accent4">
                  <a:lumMod val="50000"/>
                </a:schemeClr>
              </a:solidFill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80497" y="470087"/>
            <a:ext cx="19063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b="1" i="1" dirty="0" smtClean="0">
                <a:ln w="0"/>
                <a:solidFill>
                  <a:schemeClr val="accent4">
                    <a:lumMod val="50000"/>
                  </a:schemeClr>
                </a:solidFill>
                <a:latin typeface="Cassandra" panose="03000600000000020000" pitchFamily="66" charset="0"/>
                <a:cs typeface="Arial" panose="020B0604020202020204" pitchFamily="34" charset="0"/>
              </a:rPr>
              <a:t>Заходи</a:t>
            </a:r>
            <a:endParaRPr lang="ru-RU" sz="3200" b="1" i="1" dirty="0">
              <a:ln w="0"/>
              <a:solidFill>
                <a:schemeClr val="accent2">
                  <a:lumMod val="75000"/>
                </a:schemeClr>
              </a:solidFill>
              <a:latin typeface="Cassandra" panose="03000600000000020000" pitchFamily="66" charset="0"/>
              <a:cs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 l="9095" t="24449" r="38507" b="22242"/>
          <a:stretch>
            <a:fillRect/>
          </a:stretch>
        </p:blipFill>
        <p:spPr bwMode="auto">
          <a:xfrm>
            <a:off x="2495007" y="2768650"/>
            <a:ext cx="6061166" cy="346693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 cstate="print"/>
          <a:srcRect l="22288" t="23713" r="48697" b="22978"/>
          <a:stretch>
            <a:fillRect/>
          </a:stretch>
        </p:blipFill>
        <p:spPr bwMode="auto">
          <a:xfrm>
            <a:off x="666207" y="1029278"/>
            <a:ext cx="3148148" cy="325195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xmlns="" val="3421799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469529" y="5896918"/>
            <a:ext cx="30652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i="1" dirty="0">
                <a:ln w="0"/>
                <a:solidFill>
                  <a:schemeClr val="accent2">
                    <a:lumMod val="75000"/>
                  </a:schemeClr>
                </a:solidFill>
                <a:latin typeface="Cassandra" panose="03000600000000020000" pitchFamily="66" charset="0"/>
                <a:cs typeface="Arial" panose="020B0604020202020204" pitchFamily="34" charset="0"/>
              </a:rPr>
              <a:t>Название презентации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62" y="0"/>
            <a:ext cx="9139938" cy="68580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5825649" y="746503"/>
            <a:ext cx="2632192" cy="8724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ctr">
              <a:lnSpc>
                <a:spcPct val="150000"/>
              </a:lnSpc>
            </a:pP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 24.02. – </a:t>
            </a:r>
            <a:r>
              <a:rPr lang="ru-RU" b="1" i="1" dirty="0" err="1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Історичний</a:t>
            </a: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ru-RU" b="1" i="1" dirty="0" err="1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вернісаж</a:t>
            </a: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 </a:t>
            </a:r>
            <a:endParaRPr lang="ru-RU" b="1" i="1" dirty="0" smtClean="0">
              <a:solidFill>
                <a:schemeClr val="accent4">
                  <a:lumMod val="50000"/>
                </a:schemeClr>
              </a:solidFill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150314" y="391710"/>
            <a:ext cx="19063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b="1" i="1" dirty="0" smtClean="0">
                <a:ln w="0"/>
                <a:solidFill>
                  <a:schemeClr val="accent4">
                    <a:lumMod val="50000"/>
                  </a:schemeClr>
                </a:solidFill>
                <a:latin typeface="Cassandra" panose="03000600000000020000" pitchFamily="66" charset="0"/>
                <a:cs typeface="Arial" panose="020B0604020202020204" pitchFamily="34" charset="0"/>
              </a:rPr>
              <a:t>Заходи</a:t>
            </a:r>
            <a:endParaRPr lang="ru-RU" sz="3200" b="1" i="1" dirty="0">
              <a:ln w="0"/>
              <a:solidFill>
                <a:schemeClr val="accent2">
                  <a:lumMod val="75000"/>
                </a:schemeClr>
              </a:solidFill>
              <a:latin typeface="Cassandra" panose="03000600000000020000" pitchFamily="66" charset="0"/>
              <a:cs typeface="Arial" panose="020B0604020202020204" pitchFamily="34" charset="0"/>
            </a:endParaRPr>
          </a:p>
        </p:txBody>
      </p:sp>
      <p:pic>
        <p:nvPicPr>
          <p:cNvPr id="11" name="Рисунок 10" descr="20210224_120632.jpg"/>
          <p:cNvPicPr>
            <a:picLocks noChangeAspect="1"/>
          </p:cNvPicPr>
          <p:nvPr/>
        </p:nvPicPr>
        <p:blipFill>
          <a:blip r:embed="rId3" cstate="print"/>
          <a:srcRect l="40913" t="3963" r="32434" b="41364"/>
          <a:stretch>
            <a:fillRect/>
          </a:stretch>
        </p:blipFill>
        <p:spPr>
          <a:xfrm>
            <a:off x="5493748" y="2192551"/>
            <a:ext cx="3153863" cy="388167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2" name="Рисунок 11" descr="20210224_12061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945009" y="3603428"/>
            <a:ext cx="4459940" cy="267596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3" name="Рисунок 12" descr="20210224_120505.jpg"/>
          <p:cNvPicPr>
            <a:picLocks noChangeAspect="1"/>
          </p:cNvPicPr>
          <p:nvPr/>
        </p:nvPicPr>
        <p:blipFill>
          <a:blip r:embed="rId5" cstate="print"/>
          <a:srcRect t="13929" r="5857" b="14167"/>
          <a:stretch>
            <a:fillRect/>
          </a:stretch>
        </p:blipFill>
        <p:spPr>
          <a:xfrm>
            <a:off x="765330" y="1039178"/>
            <a:ext cx="5282773" cy="2420937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  <p:extLst>
      <p:ext uri="{BB962C8B-B14F-4D97-AF65-F5344CB8AC3E}">
        <p14:creationId xmlns:p14="http://schemas.microsoft.com/office/powerpoint/2010/main" xmlns="" val="3421799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469529" y="5896918"/>
            <a:ext cx="30652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i="1" dirty="0">
                <a:ln w="0"/>
                <a:solidFill>
                  <a:schemeClr val="accent2">
                    <a:lumMod val="75000"/>
                  </a:schemeClr>
                </a:solidFill>
                <a:latin typeface="Cassandra" panose="03000600000000020000" pitchFamily="66" charset="0"/>
                <a:cs typeface="Arial" panose="020B0604020202020204" pitchFamily="34" charset="0"/>
              </a:rPr>
              <a:t>Название презентации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39938" cy="68580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835638" y="1112263"/>
            <a:ext cx="2632192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ctr">
              <a:lnSpc>
                <a:spcPct val="150000"/>
              </a:lnSpc>
            </a:pP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 24.02. – </a:t>
            </a:r>
            <a:r>
              <a:rPr lang="ru-RU" b="1" i="1" dirty="0" err="1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Виставка</a:t>
            </a: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ru-RU" b="1" i="1" dirty="0" err="1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історичних</a:t>
            </a: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ru-RU" b="1" i="1" dirty="0" err="1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джерел</a:t>
            </a: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 та </a:t>
            </a:r>
            <a:r>
              <a:rPr lang="ru-RU" b="1" i="1" dirty="0" err="1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кращих</a:t>
            </a: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ru-RU" b="1" i="1" dirty="0" err="1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творчих</a:t>
            </a: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ru-RU" b="1" i="1" dirty="0" err="1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робіт</a:t>
            </a: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ru-RU" b="1" i="1" dirty="0" err="1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учнів</a:t>
            </a: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 </a:t>
            </a:r>
            <a:endParaRPr lang="ru-RU" b="1" i="1" dirty="0" smtClean="0">
              <a:solidFill>
                <a:schemeClr val="accent4">
                  <a:lumMod val="50000"/>
                </a:schemeClr>
              </a:solidFill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80497" y="470087"/>
            <a:ext cx="19063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b="1" i="1" dirty="0" smtClean="0">
                <a:ln w="0"/>
                <a:solidFill>
                  <a:schemeClr val="accent4">
                    <a:lumMod val="50000"/>
                  </a:schemeClr>
                </a:solidFill>
                <a:latin typeface="Cassandra" panose="03000600000000020000" pitchFamily="66" charset="0"/>
                <a:cs typeface="Arial" panose="020B0604020202020204" pitchFamily="34" charset="0"/>
              </a:rPr>
              <a:t>Заходи</a:t>
            </a:r>
            <a:endParaRPr lang="ru-RU" sz="3200" b="1" i="1" dirty="0">
              <a:ln w="0"/>
              <a:solidFill>
                <a:schemeClr val="accent2">
                  <a:lumMod val="75000"/>
                </a:schemeClr>
              </a:solidFill>
              <a:latin typeface="Cassandra" panose="03000600000000020000" pitchFamily="66" charset="0"/>
              <a:cs typeface="Arial" panose="020B0604020202020204" pitchFamily="34" charset="0"/>
            </a:endParaRPr>
          </a:p>
        </p:txBody>
      </p:sp>
      <p:pic>
        <p:nvPicPr>
          <p:cNvPr id="14" name="Рисунок 13" descr="20210224_120534.jpg"/>
          <p:cNvPicPr>
            <a:picLocks noChangeAspect="1"/>
          </p:cNvPicPr>
          <p:nvPr/>
        </p:nvPicPr>
        <p:blipFill>
          <a:blip r:embed="rId3" cstate="print"/>
          <a:srcRect t="33072" b="11194"/>
          <a:stretch>
            <a:fillRect/>
          </a:stretch>
        </p:blipFill>
        <p:spPr>
          <a:xfrm>
            <a:off x="3749039" y="535578"/>
            <a:ext cx="4767944" cy="19220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5" name="Рисунок 14" descr="20210224_120542.jpg"/>
          <p:cNvPicPr>
            <a:picLocks noChangeAspect="1"/>
          </p:cNvPicPr>
          <p:nvPr/>
        </p:nvPicPr>
        <p:blipFill>
          <a:blip r:embed="rId4" cstate="print"/>
          <a:srcRect l="3925" t="10125" r="3551"/>
          <a:stretch>
            <a:fillRect/>
          </a:stretch>
        </p:blipFill>
        <p:spPr>
          <a:xfrm>
            <a:off x="4699098" y="2312127"/>
            <a:ext cx="4079140" cy="237743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Рисунок 9" descr="20210224_120447.jpg"/>
          <p:cNvPicPr>
            <a:picLocks noChangeAspect="1"/>
          </p:cNvPicPr>
          <p:nvPr/>
        </p:nvPicPr>
        <p:blipFill>
          <a:blip r:embed="rId5" cstate="print"/>
          <a:srcRect l="2903" t="8172" r="8000"/>
          <a:stretch>
            <a:fillRect/>
          </a:stretch>
        </p:blipFill>
        <p:spPr>
          <a:xfrm>
            <a:off x="535578" y="3278778"/>
            <a:ext cx="4509952" cy="278891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" name="Рисунок 10" descr="photo_2021-03-15_00-27-08.jpg"/>
          <p:cNvPicPr>
            <a:picLocks noChangeAspect="1"/>
          </p:cNvPicPr>
          <p:nvPr/>
        </p:nvPicPr>
        <p:blipFill>
          <a:blip r:embed="rId6" cstate="print"/>
          <a:srcRect t="16092" b="19881"/>
          <a:stretch>
            <a:fillRect/>
          </a:stretch>
        </p:blipFill>
        <p:spPr>
          <a:xfrm>
            <a:off x="4153988" y="4611188"/>
            <a:ext cx="4454434" cy="171123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3421799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469529" y="5896918"/>
            <a:ext cx="30652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i="1" dirty="0">
                <a:ln w="0"/>
                <a:solidFill>
                  <a:schemeClr val="accent2">
                    <a:lumMod val="75000"/>
                  </a:schemeClr>
                </a:solidFill>
                <a:latin typeface="Cassandra" panose="03000600000000020000" pitchFamily="66" charset="0"/>
                <a:cs typeface="Arial" panose="020B0604020202020204" pitchFamily="34" charset="0"/>
              </a:rPr>
              <a:t>Название презентации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39938" cy="68580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561704" y="1112263"/>
            <a:ext cx="4441370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ctr">
              <a:lnSpc>
                <a:spcPct val="150000"/>
              </a:lnSpc>
            </a:pP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 24.02. – Практична  робота </a:t>
            </a:r>
          </a:p>
          <a:p>
            <a:pPr marL="457200" indent="-457200" algn="ctr">
              <a:lnSpc>
                <a:spcPct val="150000"/>
              </a:lnSpc>
            </a:pP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в </a:t>
            </a:r>
            <a:r>
              <a:rPr lang="ru-RU" b="1" i="1" dirty="0" err="1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бібліотеці</a:t>
            </a: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  с. </a:t>
            </a:r>
            <a:r>
              <a:rPr lang="ru-RU" b="1" i="1" dirty="0" err="1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Словечне</a:t>
            </a: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ru-RU" b="1" i="1" dirty="0" err="1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учнів</a:t>
            </a: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 </a:t>
            </a:r>
          </a:p>
          <a:p>
            <a:pPr marL="457200" indent="-457200" algn="ctr">
              <a:lnSpc>
                <a:spcPct val="150000"/>
              </a:lnSpc>
            </a:pP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10 </a:t>
            </a:r>
            <a:r>
              <a:rPr lang="ru-RU" b="1" i="1" dirty="0" err="1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класу</a:t>
            </a:r>
            <a:endParaRPr lang="ru-RU" b="1" i="1" dirty="0" smtClean="0">
              <a:solidFill>
                <a:schemeClr val="accent4">
                  <a:lumMod val="50000"/>
                </a:schemeClr>
              </a:solidFill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80497" y="470087"/>
            <a:ext cx="19063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b="1" i="1" dirty="0" smtClean="0">
                <a:ln w="0"/>
                <a:solidFill>
                  <a:schemeClr val="accent4">
                    <a:lumMod val="50000"/>
                  </a:schemeClr>
                </a:solidFill>
                <a:latin typeface="Cassandra" panose="03000600000000020000" pitchFamily="66" charset="0"/>
                <a:cs typeface="Arial" panose="020B0604020202020204" pitchFamily="34" charset="0"/>
              </a:rPr>
              <a:t>Заходи</a:t>
            </a:r>
            <a:endParaRPr lang="ru-RU" sz="3200" b="1" i="1" dirty="0">
              <a:ln w="0"/>
              <a:solidFill>
                <a:schemeClr val="accent2">
                  <a:lumMod val="75000"/>
                </a:schemeClr>
              </a:solidFill>
              <a:latin typeface="Cassandra" panose="03000600000000020000" pitchFamily="66" charset="0"/>
              <a:cs typeface="Arial" panose="020B0604020202020204" pitchFamily="34" charset="0"/>
            </a:endParaRPr>
          </a:p>
        </p:txBody>
      </p:sp>
      <p:pic>
        <p:nvPicPr>
          <p:cNvPr id="9" name="Рисунок 8" descr="20210224_150430.jpg"/>
          <p:cNvPicPr>
            <a:picLocks noChangeAspect="1"/>
          </p:cNvPicPr>
          <p:nvPr/>
        </p:nvPicPr>
        <p:blipFill>
          <a:blip r:embed="rId3" cstate="print"/>
          <a:srcRect l="6571" r="31330"/>
          <a:stretch>
            <a:fillRect/>
          </a:stretch>
        </p:blipFill>
        <p:spPr>
          <a:xfrm rot="5400000">
            <a:off x="698014" y="2539880"/>
            <a:ext cx="3528668" cy="340940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1" name="Рисунок 10" descr="20210224_150527.jpg"/>
          <p:cNvPicPr>
            <a:picLocks noChangeAspect="1"/>
          </p:cNvPicPr>
          <p:nvPr/>
        </p:nvPicPr>
        <p:blipFill>
          <a:blip r:embed="rId4" cstate="print"/>
          <a:srcRect l="25382" r="9395"/>
          <a:stretch>
            <a:fillRect/>
          </a:stretch>
        </p:blipFill>
        <p:spPr>
          <a:xfrm rot="5400000">
            <a:off x="4875112" y="670174"/>
            <a:ext cx="3807385" cy="350247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2" name="Рисунок 11" descr="20210224_151842.jpg"/>
          <p:cNvPicPr>
            <a:picLocks noChangeAspect="1"/>
          </p:cNvPicPr>
          <p:nvPr/>
        </p:nvPicPr>
        <p:blipFill>
          <a:blip r:embed="rId5" cstate="print"/>
          <a:srcRect l="4857" t="22024" r="16286"/>
          <a:stretch>
            <a:fillRect/>
          </a:stretch>
        </p:blipFill>
        <p:spPr>
          <a:xfrm>
            <a:off x="3971111" y="3814355"/>
            <a:ext cx="4502555" cy="267135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3421799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469529" y="5896918"/>
            <a:ext cx="30652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i="1" dirty="0">
                <a:ln w="0"/>
                <a:solidFill>
                  <a:schemeClr val="accent2">
                    <a:lumMod val="75000"/>
                  </a:schemeClr>
                </a:solidFill>
                <a:latin typeface="Cassandra" panose="03000600000000020000" pitchFamily="66" charset="0"/>
                <a:cs typeface="Arial" panose="020B0604020202020204" pitchFamily="34" charset="0"/>
              </a:rPr>
              <a:t>Название презентации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39938" cy="68580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4976949" y="589365"/>
            <a:ext cx="3827417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ctr">
              <a:lnSpc>
                <a:spcPct val="150000"/>
              </a:lnSpc>
            </a:pP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 25.02. – </a:t>
            </a:r>
            <a:r>
              <a:rPr lang="ru-RU" b="1" i="1" dirty="0" err="1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історична</a:t>
            </a: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ru-RU" b="1" i="1" dirty="0" err="1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вікторина</a:t>
            </a: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 </a:t>
            </a:r>
          </a:p>
          <a:p>
            <a:pPr marL="457200" indent="-457200" algn="ctr">
              <a:lnSpc>
                <a:spcPct val="150000"/>
              </a:lnSpc>
            </a:pP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у 5 </a:t>
            </a:r>
            <a:r>
              <a:rPr lang="ru-RU" b="1" i="1" dirty="0" err="1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класі</a:t>
            </a: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  та  </a:t>
            </a:r>
          </a:p>
          <a:p>
            <a:pPr marL="457200" indent="-457200" algn="ctr">
              <a:lnSpc>
                <a:spcPct val="150000"/>
              </a:lnSpc>
            </a:pPr>
            <a:r>
              <a:rPr lang="ru-RU" b="1" i="1" dirty="0" err="1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інтерактивна</a:t>
            </a: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ru-RU" b="1" i="1" dirty="0" err="1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гра</a:t>
            </a: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  в 11 </a:t>
            </a:r>
            <a:r>
              <a:rPr lang="ru-RU" b="1" i="1" dirty="0" err="1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класі</a:t>
            </a:r>
            <a:endParaRPr lang="ru-RU" b="1" i="1" dirty="0" smtClean="0">
              <a:solidFill>
                <a:schemeClr val="accent4">
                  <a:lumMod val="50000"/>
                </a:schemeClr>
              </a:solidFill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372383" y="652967"/>
            <a:ext cx="19063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b="1" i="1" dirty="0" smtClean="0">
                <a:ln w="0"/>
                <a:solidFill>
                  <a:schemeClr val="accent4">
                    <a:lumMod val="50000"/>
                  </a:schemeClr>
                </a:solidFill>
                <a:latin typeface="Cassandra" panose="03000600000000020000" pitchFamily="66" charset="0"/>
                <a:cs typeface="Arial" panose="020B0604020202020204" pitchFamily="34" charset="0"/>
              </a:rPr>
              <a:t>Заходи</a:t>
            </a:r>
            <a:endParaRPr lang="ru-RU" sz="3200" b="1" i="1" dirty="0">
              <a:ln w="0"/>
              <a:solidFill>
                <a:schemeClr val="accent2">
                  <a:lumMod val="75000"/>
                </a:schemeClr>
              </a:solidFill>
              <a:latin typeface="Cassandra" panose="03000600000000020000" pitchFamily="66" charset="0"/>
              <a:cs typeface="Arial" panose="020B0604020202020204" pitchFamily="34" charset="0"/>
            </a:endParaRPr>
          </a:p>
        </p:txBody>
      </p:sp>
      <p:pic>
        <p:nvPicPr>
          <p:cNvPr id="9" name="Рисунок 8" descr="изображение2_viber_2021-02-24_19-12-16.jpg"/>
          <p:cNvPicPr>
            <a:picLocks noChangeAspect="1"/>
          </p:cNvPicPr>
          <p:nvPr/>
        </p:nvPicPr>
        <p:blipFill>
          <a:blip r:embed="rId3" cstate="print"/>
          <a:srcRect l="4032" t="19048" b="24762"/>
          <a:stretch>
            <a:fillRect/>
          </a:stretch>
        </p:blipFill>
        <p:spPr>
          <a:xfrm>
            <a:off x="3087331" y="2246813"/>
            <a:ext cx="5243219" cy="409328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 t="15257" b="6250"/>
          <a:stretch>
            <a:fillRect/>
          </a:stretch>
        </p:blipFill>
        <p:spPr bwMode="auto">
          <a:xfrm>
            <a:off x="723505" y="1448824"/>
            <a:ext cx="4535779" cy="24070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3421799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469529" y="5896918"/>
            <a:ext cx="30652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i="1" dirty="0">
                <a:ln w="0"/>
                <a:solidFill>
                  <a:schemeClr val="accent2">
                    <a:lumMod val="75000"/>
                  </a:schemeClr>
                </a:solidFill>
                <a:latin typeface="Cassandra" panose="03000600000000020000" pitchFamily="66" charset="0"/>
                <a:cs typeface="Arial" panose="020B0604020202020204" pitchFamily="34" charset="0"/>
              </a:rPr>
              <a:t>Название презентации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39938" cy="68580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5630091" y="615875"/>
            <a:ext cx="2847703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ctr">
              <a:lnSpc>
                <a:spcPct val="150000"/>
              </a:lnSpc>
            </a:pP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 26.02. – </a:t>
            </a:r>
            <a:r>
              <a:rPr lang="ru-RU" b="1" i="1" dirty="0" err="1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Виставка</a:t>
            </a: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  </a:t>
            </a:r>
            <a:r>
              <a:rPr lang="ru-RU" b="1" i="1" dirty="0" err="1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українських</a:t>
            </a: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ru-RU" b="1" i="1" dirty="0" err="1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старожитностей</a:t>
            </a: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 «</a:t>
            </a:r>
            <a:r>
              <a:rPr lang="ru-RU" b="1" i="1" dirty="0" err="1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Чарівна</a:t>
            </a: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ru-RU" b="1" i="1" dirty="0" err="1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скриня</a:t>
            </a: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ru-RU" b="1" i="1" dirty="0" err="1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моєї</a:t>
            </a: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ru-RU" b="1" i="1" dirty="0" err="1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бабусі</a:t>
            </a: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»</a:t>
            </a:r>
            <a:endParaRPr lang="ru-RU" b="1" i="1" dirty="0" smtClean="0">
              <a:solidFill>
                <a:schemeClr val="accent4">
                  <a:lumMod val="50000"/>
                </a:schemeClr>
              </a:solidFill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738143" y="561527"/>
            <a:ext cx="19063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b="1" i="1" dirty="0" smtClean="0">
                <a:ln w="0"/>
                <a:solidFill>
                  <a:schemeClr val="accent4">
                    <a:lumMod val="50000"/>
                  </a:schemeClr>
                </a:solidFill>
                <a:latin typeface="Cassandra" panose="03000600000000020000" pitchFamily="66" charset="0"/>
                <a:cs typeface="Arial" panose="020B0604020202020204" pitchFamily="34" charset="0"/>
              </a:rPr>
              <a:t>Заходи</a:t>
            </a:r>
            <a:endParaRPr lang="ru-RU" sz="3200" b="1" i="1" dirty="0">
              <a:ln w="0"/>
              <a:solidFill>
                <a:schemeClr val="accent2">
                  <a:lumMod val="75000"/>
                </a:schemeClr>
              </a:solidFill>
              <a:latin typeface="Cassandra" panose="03000600000000020000" pitchFamily="66" charset="0"/>
              <a:cs typeface="Arial" panose="020B0604020202020204" pitchFamily="34" charset="0"/>
            </a:endParaRPr>
          </a:p>
        </p:txBody>
      </p:sp>
      <p:pic>
        <p:nvPicPr>
          <p:cNvPr id="10" name="Рисунок 9" descr="20210226_103847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5984" y="1319348"/>
            <a:ext cx="5072743" cy="304364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3" name="Рисунок 12" descr="20210226_103859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563984" y="3291842"/>
            <a:ext cx="4952999" cy="29718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xmlns="" val="3421799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469529" y="5896918"/>
            <a:ext cx="30652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i="1" dirty="0">
                <a:ln w="0"/>
                <a:solidFill>
                  <a:schemeClr val="accent2">
                    <a:lumMod val="75000"/>
                  </a:schemeClr>
                </a:solidFill>
                <a:latin typeface="Cassandra" panose="03000600000000020000" pitchFamily="66" charset="0"/>
                <a:cs typeface="Arial" panose="020B0604020202020204" pitchFamily="34" charset="0"/>
              </a:rPr>
              <a:t>Название презентации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39938" cy="68580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5355771" y="916320"/>
            <a:ext cx="3213463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ctr">
              <a:lnSpc>
                <a:spcPct val="150000"/>
              </a:lnSpc>
            </a:pP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 19 - 26.02. – </a:t>
            </a:r>
            <a:r>
              <a:rPr lang="ru-RU" b="1" i="1" dirty="0" err="1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навчальний</a:t>
            </a: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 проект «</a:t>
            </a:r>
            <a:r>
              <a:rPr lang="ru-RU" b="1" i="1" dirty="0" err="1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Історична</a:t>
            </a: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ru-RU" b="1" i="1" dirty="0" err="1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епоха</a:t>
            </a: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ru-RU" b="1" i="1" dirty="0" err="1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очима</a:t>
            </a: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ru-RU" b="1" i="1" dirty="0" err="1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дитини</a:t>
            </a: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Trebuchet MS" panose="020B0603020202020204" pitchFamily="34" charset="0"/>
              </a:rPr>
              <a:t>»</a:t>
            </a:r>
            <a:endParaRPr lang="ru-RU" b="1" i="1" dirty="0" smtClean="0">
              <a:solidFill>
                <a:schemeClr val="accent4">
                  <a:lumMod val="50000"/>
                </a:schemeClr>
              </a:solidFill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738143" y="561527"/>
            <a:ext cx="19063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b="1" i="1" dirty="0" smtClean="0">
                <a:ln w="0"/>
                <a:solidFill>
                  <a:schemeClr val="accent4">
                    <a:lumMod val="50000"/>
                  </a:schemeClr>
                </a:solidFill>
                <a:latin typeface="Cassandra" panose="03000600000000020000" pitchFamily="66" charset="0"/>
                <a:cs typeface="Arial" panose="020B0604020202020204" pitchFamily="34" charset="0"/>
              </a:rPr>
              <a:t>Заходи</a:t>
            </a:r>
            <a:endParaRPr lang="ru-RU" sz="3200" b="1" i="1" dirty="0">
              <a:ln w="0"/>
              <a:solidFill>
                <a:schemeClr val="accent2">
                  <a:lumMod val="75000"/>
                </a:schemeClr>
              </a:solidFill>
              <a:latin typeface="Cassandra" panose="03000600000000020000" pitchFamily="66" charset="0"/>
              <a:cs typeface="Arial" panose="020B0604020202020204" pitchFamily="34" charset="0"/>
            </a:endParaRPr>
          </a:p>
        </p:txBody>
      </p:sp>
      <p:pic>
        <p:nvPicPr>
          <p:cNvPr id="8" name="Рисунок 7" descr="изображение_viber_2021-02-26_12-12-06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68681" y="1214983"/>
            <a:ext cx="4186646" cy="300624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Рисунок 8" descr="изображение_viber_2021-02-26_12-12-07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624252" y="3123274"/>
            <a:ext cx="3762104" cy="298355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3421799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309</TotalTime>
  <Words>269</Words>
  <Application>Microsoft Office PowerPoint</Application>
  <PresentationFormat>Экран (4:3)</PresentationFormat>
  <Paragraphs>52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Михаил Горяйнов</dc:creator>
  <cp:lastModifiedBy>rozumniki</cp:lastModifiedBy>
  <cp:revision>52</cp:revision>
  <dcterms:created xsi:type="dcterms:W3CDTF">2013-11-19T05:52:05Z</dcterms:created>
  <dcterms:modified xsi:type="dcterms:W3CDTF">2021-03-22T07:29:17Z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766601</vt:lpwstr>
  </property>
  <property fmtid="{D5CDD505-2E9C-101B-9397-08002B2CF9AE}" pid="3" name="NXPowerLiteSettings">
    <vt:lpwstr>C78002E0015000</vt:lpwstr>
  </property>
  <property fmtid="{D5CDD505-2E9C-101B-9397-08002B2CF9AE}" pid="4" name="NXPowerLiteVersion">
    <vt:lpwstr>D9.0.4</vt:lpwstr>
  </property>
</Properties>
</file>