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0" r:id="rId4"/>
    <p:sldId id="284" r:id="rId5"/>
    <p:sldId id="285" r:id="rId6"/>
    <p:sldId id="261" r:id="rId7"/>
    <p:sldId id="269" r:id="rId8"/>
    <p:sldId id="272" r:id="rId9"/>
    <p:sldId id="263" r:id="rId10"/>
    <p:sldId id="271" r:id="rId11"/>
    <p:sldId id="264" r:id="rId12"/>
    <p:sldId id="270" r:id="rId13"/>
    <p:sldId id="265" r:id="rId14"/>
    <p:sldId id="273" r:id="rId15"/>
    <p:sldId id="274" r:id="rId16"/>
    <p:sldId id="266" r:id="rId17"/>
    <p:sldId id="275" r:id="rId18"/>
    <p:sldId id="277" r:id="rId19"/>
    <p:sldId id="279" r:id="rId20"/>
    <p:sldId id="280" r:id="rId21"/>
    <p:sldId id="281" r:id="rId22"/>
    <p:sldId id="282" r:id="rId23"/>
    <p:sldId id="278" r:id="rId24"/>
    <p:sldId id="283" r:id="rId25"/>
    <p:sldId id="276" r:id="rId2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2706688" y="6654800"/>
            <a:ext cx="6437312" cy="0"/>
          </a:xfrm>
          <a:prstGeom prst="line">
            <a:avLst/>
          </a:prstGeom>
          <a:noFill/>
          <a:ln w="3175">
            <a:solidFill>
              <a:srgbClr val="DA731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n-lt"/>
              <a:cs typeface="+mn-cs"/>
            </a:endParaRPr>
          </a:p>
        </p:txBody>
      </p:sp>
      <p:pic>
        <p:nvPicPr>
          <p:cNvPr id="5" name="Picture 46" descr="ARTE_pr_PPt_Punt"/>
          <p:cNvPicPr>
            <a:picLocks noChangeAspect="1" noChangeArrowheads="1"/>
          </p:cNvPicPr>
          <p:nvPr userDrawn="1"/>
        </p:nvPicPr>
        <p:blipFill>
          <a:blip r:embed="rId2"/>
          <a:srcRect t="20750"/>
          <a:stretch>
            <a:fillRect/>
          </a:stretch>
        </p:blipFill>
        <p:spPr bwMode="auto">
          <a:xfrm>
            <a:off x="0" y="0"/>
            <a:ext cx="9144000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graf1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214"/>
          <a:stretch>
            <a:fillRect/>
          </a:stretch>
        </p:blipFill>
        <p:spPr bwMode="auto">
          <a:xfrm>
            <a:off x="0" y="0"/>
            <a:ext cx="128270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5880-0A06-40BE-819B-AB763F8D9E61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1997F-59E6-4B02-BF5E-EFDBBBDD3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F176D-258E-48BC-A010-3BBFBF880ACB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BD112-7385-429C-B6E3-265E74D230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8D87A-4952-445C-96C1-A47154981987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BB528-5573-4B98-A558-13DAABD8A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graf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rcRect/>
          <a:stretch>
            <a:fillRect/>
          </a:stretch>
        </p:blipFill>
        <p:spPr bwMode="auto">
          <a:xfrm>
            <a:off x="-144463" y="4895850"/>
            <a:ext cx="3000376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graf1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9214"/>
          <a:stretch>
            <a:fillRect/>
          </a:stretch>
        </p:blipFill>
        <p:spPr bwMode="auto">
          <a:xfrm>
            <a:off x="8501063" y="0"/>
            <a:ext cx="64293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Usuario\Mis documentos\Mis imágenes\planeta tierra\SuperStock_1566-075227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-357214"/>
            <a:ext cx="2589233" cy="2071643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2592388" y="6643688"/>
            <a:ext cx="6515100" cy="0"/>
          </a:xfrm>
          <a:prstGeom prst="line">
            <a:avLst/>
          </a:prstGeom>
          <a:noFill/>
          <a:ln w="3175">
            <a:solidFill>
              <a:srgbClr val="DA731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latin typeface="+mn-lt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736"/>
            <a:ext cx="8401080" cy="4789227"/>
          </a:xfrm>
        </p:spPr>
        <p:txBody>
          <a:bodyPr/>
          <a:lstStyle>
            <a:lvl1pPr algn="just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just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just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358246" cy="714356"/>
          </a:xfrm>
        </p:spPr>
        <p:txBody>
          <a:bodyPr>
            <a:noAutofit/>
          </a:bodyPr>
          <a:lstStyle>
            <a:lvl1pPr algn="ctr">
              <a:tabLst>
                <a:tab pos="2514600" algn="l"/>
              </a:tabLst>
              <a:defRPr sz="3000" b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D83DC-BE2D-4697-A6A0-D654131AFF9E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34DD4-D2A1-4EC1-AC9B-F52AA167B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EDC87-DD89-4549-9A9C-B84E0FE1D38A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16D1A-2141-455B-9080-1F517FF04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6BD0C-EC88-4A44-A6CA-41BB3709F756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29F31-8612-467E-B84A-ADF8F6794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514A9-AB49-4C51-8698-75B86E04544B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FE14A-2983-4AB7-9B14-951F33BB6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90238-24E0-4699-AB8E-5829F79DAAAB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2CE11-F347-419C-9472-7FF88AD747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273F1-0317-4916-936B-7F6F909CCF8D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4A62C-52DF-4DF7-80D1-902A2A76D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51CAB-E527-4DCD-A0E3-19F3A9266AA9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66F0-41D7-4FA0-BF22-2546FF5ED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DEE6E-98CB-4F81-A287-7FA67BC69928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3B062-C3FF-4137-88A8-26B787DAB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E6D410-5649-4F60-9FFC-264662E63040}" type="datetimeFigureOut">
              <a:rPr lang="ru-RU"/>
              <a:pPr>
                <a:defRPr/>
              </a:pPr>
              <a:t>18.01.2021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AF8AE7-E1E2-45FD-BB27-779789224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Picture 46" descr="ARTE_pr_PPt_Punt"/>
          <p:cNvPicPr>
            <a:picLocks noChangeAspect="1" noChangeArrowheads="1"/>
          </p:cNvPicPr>
          <p:nvPr/>
        </p:nvPicPr>
        <p:blipFill>
          <a:blip r:embed="rId13"/>
          <a:srcRect t="20750"/>
          <a:stretch>
            <a:fillRect/>
          </a:stretch>
        </p:blipFill>
        <p:spPr bwMode="auto">
          <a:xfrm>
            <a:off x="0" y="0"/>
            <a:ext cx="91440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ТЕМА : </a:t>
            </a:r>
            <a:b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1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Органи</a:t>
            </a:r>
            <a: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1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державної</a:t>
            </a:r>
            <a: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1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влади</a:t>
            </a:r>
            <a: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31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Україні</a:t>
            </a:r>
            <a: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.</a:t>
            </a:r>
            <a:b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</a:t>
            </a:r>
            <a:r>
              <a:rPr lang="uk-UA" sz="31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іс</a:t>
            </a:r>
            <a:r>
              <a:rPr lang="ru-RU" sz="31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цеве</a:t>
            </a:r>
            <a: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1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самоврядування</a:t>
            </a:r>
            <a:r>
              <a:rPr lang="ru-RU" sz="31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 </a:t>
            </a:r>
            <a:r>
              <a:rPr lang="ru-RU" sz="31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s-E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1" descr="C:\Users\Администратор\Desktop\вита школа\картинки\images (1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96051">
            <a:off x="146683" y="1801107"/>
            <a:ext cx="2170997" cy="12123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 descr="C:\Users\Администратор\Desktop\вита школа\картинки\ukra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86568">
            <a:off x="0" y="3000372"/>
            <a:ext cx="5286380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Повноваження Кабінету Міністрів: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забезпечує державний суверенітет та економічну самостійність України, здійснення внутрішньої та зовнішньої політики;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вживає заходів щодо забезпечення прав і свобод людини і громадянина;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забезпечує проведення фінансової, цінової, інвестиційної та податкової політики, </a:t>
            </a:r>
            <a:r>
              <a:rPr lang="uk-UA" dirty="0" err="1" smtClean="0"/>
              <a:t>політики</a:t>
            </a:r>
            <a:r>
              <a:rPr lang="uk-UA" dirty="0" smtClean="0"/>
              <a:t> у сферах праці й зайнятості населення, соціального захисту, освіти, науки і культури, охорони природи, екологічної безпеки і природокористування;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 розробляє і здійснює загальнодержавні програми економічного, науково-технічного, соціального і культурного розвитку України;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 забезпечує рівні умови розвитку всіх форм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власності.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spc="300" dirty="0" smtClean="0"/>
              <a:t>Кабінет Міністрів України</a:t>
            </a:r>
            <a:r>
              <a:rPr lang="en-US" sz="3600" spc="300" dirty="0" smtClean="0"/>
              <a:t> </a:t>
            </a:r>
            <a:endParaRPr lang="ru-RU" sz="3600" spc="300" dirty="0"/>
          </a:p>
        </p:txBody>
      </p:sp>
      <p:pic>
        <p:nvPicPr>
          <p:cNvPr id="28674" name="Picture 2" descr="C:\Users\Администратор\Desktop\вита школа\картинки\images (1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42223">
            <a:off x="7314286" y="5489484"/>
            <a:ext cx="1617279" cy="12064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Глава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держави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конституційний</a:t>
            </a:r>
            <a:r>
              <a:rPr lang="ru-RU" dirty="0" smtClean="0"/>
              <a:t> орган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вища</a:t>
            </a:r>
            <a:r>
              <a:rPr lang="ru-RU" dirty="0" smtClean="0"/>
              <a:t> </a:t>
            </a:r>
            <a:r>
              <a:rPr lang="ru-RU" dirty="0" err="1" smtClean="0"/>
              <a:t>посадова</a:t>
            </a:r>
            <a:r>
              <a:rPr lang="ru-RU" dirty="0" smtClean="0"/>
              <a:t> особа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державу </a:t>
            </a:r>
            <a:r>
              <a:rPr lang="ru-RU" dirty="0" err="1" smtClean="0"/>
              <a:t>зовні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символ </a:t>
            </a:r>
            <a:r>
              <a:rPr lang="ru-RU" dirty="0" err="1" smtClean="0"/>
              <a:t>державності</a:t>
            </a:r>
            <a:r>
              <a:rPr lang="ru-RU" dirty="0" smtClean="0"/>
              <a:t> народу.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Президент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главою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Президент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гарантом державного </a:t>
            </a:r>
            <a:r>
              <a:rPr lang="ru-RU" dirty="0" err="1" smtClean="0"/>
              <a:t>суверенітету</a:t>
            </a:r>
            <a:r>
              <a:rPr lang="ru-RU" dirty="0" smtClean="0"/>
              <a:t>,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цілісності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додержання</a:t>
            </a:r>
            <a:r>
              <a:rPr lang="ru-RU" dirty="0" smtClean="0"/>
              <a:t>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прав </a:t>
            </a:r>
            <a:r>
              <a:rPr lang="ru-RU" dirty="0" err="1" smtClean="0"/>
              <a:t>і</a:t>
            </a:r>
            <a:r>
              <a:rPr lang="ru-RU" dirty="0" smtClean="0"/>
              <a:t> свобод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громадянина</a:t>
            </a:r>
            <a:r>
              <a:rPr lang="ru-RU" dirty="0" smtClean="0"/>
              <a:t>.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Статус 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визначено</a:t>
            </a:r>
            <a:r>
              <a:rPr lang="ru-RU" dirty="0" smtClean="0"/>
              <a:t> у </a:t>
            </a:r>
            <a:r>
              <a:rPr lang="ru-RU" dirty="0" err="1" smtClean="0"/>
              <a:t>Розділі</a:t>
            </a:r>
            <a:r>
              <a:rPr lang="ru-RU" dirty="0" smtClean="0"/>
              <a:t> V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тут </a:t>
            </a:r>
            <a:r>
              <a:rPr lang="ru-RU" dirty="0" err="1" smtClean="0"/>
              <a:t>сформульовані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права та </a:t>
            </a:r>
            <a:r>
              <a:rPr lang="ru-RU" dirty="0" err="1" smtClean="0"/>
              <a:t>обов'язки</a:t>
            </a:r>
            <a:r>
              <a:rPr lang="ru-RU" dirty="0" smtClean="0"/>
              <a:t> як </a:t>
            </a:r>
            <a:r>
              <a:rPr lang="ru-RU" dirty="0" err="1" smtClean="0"/>
              <a:t>глави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порядок </a:t>
            </a:r>
            <a:r>
              <a:rPr lang="ru-RU" dirty="0" err="1" smtClean="0"/>
              <a:t>обрання</a:t>
            </a:r>
            <a:r>
              <a:rPr lang="ru-RU" dirty="0" smtClean="0"/>
              <a:t>,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поста та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.  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Президентом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обраний</a:t>
            </a:r>
            <a:r>
              <a:rPr lang="ru-RU" dirty="0" smtClean="0"/>
              <a:t> </a:t>
            </a:r>
            <a:r>
              <a:rPr lang="ru-RU" dirty="0" err="1" smtClean="0"/>
              <a:t>громадянин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на день </a:t>
            </a:r>
            <a:r>
              <a:rPr lang="ru-RU" dirty="0" err="1" smtClean="0"/>
              <a:t>виборів</a:t>
            </a:r>
            <a:r>
              <a:rPr lang="ru-RU" dirty="0" smtClean="0"/>
              <a:t>: </a:t>
            </a:r>
            <a:r>
              <a:rPr lang="ru-RU" dirty="0" err="1" smtClean="0"/>
              <a:t>досяг</a:t>
            </a:r>
            <a:r>
              <a:rPr lang="ru-RU" dirty="0" smtClean="0"/>
              <a:t> 35 </a:t>
            </a:r>
            <a:r>
              <a:rPr lang="ru-RU" dirty="0" err="1" smtClean="0"/>
              <a:t>років</a:t>
            </a:r>
            <a:r>
              <a:rPr lang="ru-RU" dirty="0" smtClean="0"/>
              <a:t>; </a:t>
            </a:r>
            <a:r>
              <a:rPr lang="ru-RU" dirty="0" err="1" smtClean="0"/>
              <a:t>має</a:t>
            </a:r>
            <a:r>
              <a:rPr lang="ru-RU" dirty="0" smtClean="0"/>
              <a:t> право голосу; </a:t>
            </a:r>
            <a:r>
              <a:rPr lang="ru-RU" dirty="0" err="1" smtClean="0"/>
              <a:t>володіє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; </a:t>
            </a:r>
            <a:r>
              <a:rPr lang="ru-RU" dirty="0" err="1" smtClean="0"/>
              <a:t>проживає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10 </a:t>
            </a:r>
            <a:r>
              <a:rPr lang="ru-RU" dirty="0" err="1" smtClean="0"/>
              <a:t>останніх</a:t>
            </a:r>
            <a:r>
              <a:rPr lang="ru-RU" dirty="0" smtClean="0"/>
              <a:t> перед днем </a:t>
            </a:r>
            <a:r>
              <a:rPr lang="ru-RU" dirty="0" err="1" smtClean="0"/>
              <a:t>виборів</a:t>
            </a: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300" dirty="0" smtClean="0"/>
              <a:t>Глава </a:t>
            </a:r>
            <a:r>
              <a:rPr lang="ru-RU" sz="3600" spc="300" dirty="0" err="1" smtClean="0"/>
              <a:t>держави</a:t>
            </a:r>
            <a:endParaRPr lang="ru-RU" sz="3600" spc="300" dirty="0"/>
          </a:p>
        </p:txBody>
      </p:sp>
      <p:pic>
        <p:nvPicPr>
          <p:cNvPr id="22531" name="Picture 2" descr="C:\Users\Администратор\Desktop\вита школа\картинки\1cg1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5572125"/>
            <a:ext cx="342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Повноваження  Президента України: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забезпечує державну незалежність, національну безпеку і правонаступництво держави;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звертається з посланнями до народу та із щорічними й позачерговими посланнями до Верховної Ради України про внутрішнє і зовнішнє становище України;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виносить рішення про визнання іноземних держав;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призначає позачергові вибори до Верховної Ради;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припиняє повноваження Верховної Ради України, якщо протягом 30 днів однієї чергової сесії пленарні засідання не</a:t>
            </a:r>
            <a:r>
              <a:rPr lang="en-US" dirty="0" smtClean="0"/>
              <a:t> </a:t>
            </a:r>
            <a:r>
              <a:rPr lang="uk-UA" dirty="0" smtClean="0"/>
              <a:t>розпочалися;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наділений правом законодавчої ініціативи.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spc="300" dirty="0" smtClean="0"/>
              <a:t>Президент України </a:t>
            </a:r>
            <a:endParaRPr lang="ru-RU" sz="3600" spc="300" dirty="0"/>
          </a:p>
        </p:txBody>
      </p:sp>
      <p:pic>
        <p:nvPicPr>
          <p:cNvPr id="30723" name="Picture 3" descr="C:\Users\Администратор\Desktop\вита школа\картинки\images (1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8749">
            <a:off x="6859499" y="5081298"/>
            <a:ext cx="2141051" cy="15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Судова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влада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створених</a:t>
            </a:r>
            <a:r>
              <a:rPr lang="ru-RU" dirty="0" smtClean="0"/>
              <a:t> у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судів</a:t>
            </a:r>
            <a:r>
              <a:rPr lang="ru-RU" dirty="0" smtClean="0"/>
              <a:t>, яка </a:t>
            </a:r>
            <a:r>
              <a:rPr lang="ru-RU" dirty="0" err="1" smtClean="0"/>
              <a:t>реалізується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притаманних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законодавчих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субєктів</a:t>
            </a:r>
            <a:r>
              <a:rPr lang="ru-RU" dirty="0" smtClean="0"/>
              <a:t> права та </a:t>
            </a:r>
            <a:r>
              <a:rPr lang="ru-RU" dirty="0" err="1" smtClean="0"/>
              <a:t>суспільні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за </a:t>
            </a:r>
            <a:r>
              <a:rPr lang="ru-RU" dirty="0" err="1" smtClean="0"/>
              <a:t>участю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субєктів</a:t>
            </a:r>
            <a:r>
              <a:rPr lang="ru-RU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Судова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влада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dirty="0" smtClean="0"/>
              <a:t>в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рівнозначною</a:t>
            </a:r>
            <a:r>
              <a:rPr lang="ru-RU" dirty="0" smtClean="0"/>
              <a:t>, </a:t>
            </a:r>
            <a:r>
              <a:rPr lang="ru-RU" dirty="0" err="1" smtClean="0"/>
              <a:t>рівноправною</a:t>
            </a:r>
            <a:r>
              <a:rPr lang="ru-RU" dirty="0" smtClean="0"/>
              <a:t>, паритетною, </a:t>
            </a:r>
            <a:r>
              <a:rPr lang="ru-RU" dirty="0" err="1" smtClean="0"/>
              <a:t>адже</a:t>
            </a:r>
            <a:r>
              <a:rPr lang="ru-RU" dirty="0" smtClean="0"/>
              <a:t> головне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–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правових</a:t>
            </a:r>
            <a:r>
              <a:rPr lang="ru-RU" dirty="0" smtClean="0"/>
              <a:t> </a:t>
            </a:r>
            <a:r>
              <a:rPr lang="ru-RU" dirty="0" err="1" smtClean="0"/>
              <a:t>конфліктів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у </a:t>
            </a:r>
            <a:r>
              <a:rPr lang="ru-RU" dirty="0" err="1" smtClean="0"/>
              <a:t>суспільстві</a:t>
            </a:r>
            <a:r>
              <a:rPr lang="ru-RU" dirty="0" smtClean="0"/>
              <a:t>. 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Функції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судової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влади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особливий</a:t>
            </a:r>
            <a:r>
              <a:rPr lang="ru-RU" dirty="0" smtClean="0"/>
              <a:t> вид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(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правосуддя</a:t>
            </a:r>
            <a:r>
              <a:rPr lang="ru-RU" dirty="0" smtClean="0"/>
              <a:t>);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незалежною</a:t>
            </a:r>
            <a:r>
              <a:rPr lang="ru-RU" dirty="0" smtClean="0"/>
              <a:t>, </a:t>
            </a:r>
            <a:r>
              <a:rPr lang="ru-RU" dirty="0" err="1" smtClean="0"/>
              <a:t>самостійною</a:t>
            </a:r>
            <a:r>
              <a:rPr lang="ru-RU" dirty="0" smtClean="0"/>
              <a:t>, </a:t>
            </a:r>
            <a:r>
              <a:rPr lang="ru-RU" dirty="0" err="1" smtClean="0"/>
              <a:t>виключною</a:t>
            </a:r>
            <a:r>
              <a:rPr lang="ru-RU" dirty="0" smtClean="0"/>
              <a:t>, </a:t>
            </a:r>
            <a:r>
              <a:rPr lang="ru-RU" dirty="0" err="1" smtClean="0"/>
              <a:t>відокремленою</a:t>
            </a:r>
            <a:r>
              <a:rPr lang="ru-RU" dirty="0" smtClean="0"/>
              <a:t>, </a:t>
            </a:r>
            <a:r>
              <a:rPr lang="ru-RU" dirty="0" err="1" smtClean="0"/>
              <a:t>підзаконною</a:t>
            </a:r>
            <a:r>
              <a:rPr lang="ru-RU" dirty="0" smtClean="0"/>
              <a:t> </a:t>
            </a:r>
            <a:r>
              <a:rPr lang="ru-RU" dirty="0" err="1" smtClean="0"/>
              <a:t>гілкою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реалізується</a:t>
            </a:r>
            <a:r>
              <a:rPr lang="ru-RU" dirty="0" smtClean="0"/>
              <a:t> за </a:t>
            </a:r>
            <a:r>
              <a:rPr lang="ru-RU" dirty="0" err="1" smtClean="0"/>
              <a:t>визначеною</a:t>
            </a:r>
            <a:r>
              <a:rPr lang="ru-RU" dirty="0" smtClean="0"/>
              <a:t> законом процедурою.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300" dirty="0" err="1" smtClean="0"/>
              <a:t>Судова</a:t>
            </a:r>
            <a:r>
              <a:rPr lang="ru-RU" sz="3600" spc="300" dirty="0" smtClean="0"/>
              <a:t> </a:t>
            </a:r>
            <a:r>
              <a:rPr lang="ru-RU" sz="3600" spc="300" dirty="0" err="1" smtClean="0"/>
              <a:t>влада</a:t>
            </a:r>
            <a:endParaRPr lang="ru-RU" sz="3600" spc="300" dirty="0"/>
          </a:p>
        </p:txBody>
      </p:sp>
      <p:pic>
        <p:nvPicPr>
          <p:cNvPr id="24579" name="Picture 2" descr="C:\Users\Администратор\Desktop\вита школа\картинки\images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10979">
            <a:off x="7572375" y="5429250"/>
            <a:ext cx="1366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uk-UA" dirty="0" smtClean="0"/>
              <a:t>Судочинство в Україні здійснюється Конституційним Судом України та судами загальної юрисдикції.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Конституційний Суд України </a:t>
            </a:r>
            <a:r>
              <a:rPr lang="uk-UA" dirty="0" smtClean="0"/>
              <a:t>входить до судової влади як її самостійний суб'єкт, є єдиним органом конституційної юрисдикції в Україні, вирішує питання про відповідність законів та інших правових актів Конституції України, дає офіційне тлумачення Конституції України та законів України.</a:t>
            </a:r>
            <a:br>
              <a:rPr lang="uk-UA" dirty="0" smtClean="0"/>
            </a:br>
            <a:endParaRPr lang="en-US" dirty="0" smtClean="0"/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Суди загальної юрисдикції </a:t>
            </a:r>
            <a:r>
              <a:rPr lang="uk-UA" dirty="0" smtClean="0"/>
              <a:t>забезпечують захист прав і свобод громадян через розгляд кримінальних, цивільних, адміністративних та інших справ. Система судів загальної юрисдикції будується за принципами </a:t>
            </a:r>
            <a:r>
              <a:rPr lang="uk-UA" dirty="0" err="1" smtClean="0"/>
              <a:t>територіальності</a:t>
            </a:r>
            <a:r>
              <a:rPr lang="uk-UA" dirty="0" smtClean="0"/>
              <a:t> й спеціалізації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85728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spc="300" dirty="0" smtClean="0"/>
              <a:t>Судова влада</a:t>
            </a:r>
            <a:endParaRPr lang="ru-RU" sz="3600" spc="300" dirty="0"/>
          </a:p>
        </p:txBody>
      </p:sp>
      <p:pic>
        <p:nvPicPr>
          <p:cNvPr id="25603" name="Picture 2" descr="C:\Users\Администратор\Desktop\вита школа\картинки\femida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20691">
            <a:off x="6478588" y="5591175"/>
            <a:ext cx="2363787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uk-UA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Верховний Суд України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розглядає справи, віднесені до його підсудності та справи, пов'язані з виключними обставинами;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переглядає, інші справи, розглянуті судами загальної юрисдикції;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дає роз'яснення з питань застосування законодавства;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розглядає звинувачення на адресу Президент України;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представляє Україну у відносинах з судами інших держав;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500042"/>
            <a:ext cx="8358246" cy="9286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spc="300" dirty="0" smtClean="0"/>
              <a:t>Повноваження</a:t>
            </a:r>
            <a:br>
              <a:rPr lang="uk-UA" sz="2800" spc="300" dirty="0" smtClean="0"/>
            </a:br>
            <a:r>
              <a:rPr lang="uk-UA" sz="2800" spc="300" dirty="0" smtClean="0"/>
              <a:t> Верховного Суду України </a:t>
            </a:r>
            <a:endParaRPr lang="ru-RU" sz="2800" spc="300" dirty="0"/>
          </a:p>
        </p:txBody>
      </p:sp>
      <p:pic>
        <p:nvPicPr>
          <p:cNvPr id="33794" name="Picture 2" descr="C:\Users\Администратор\Desktop\вита школа\картинки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015">
            <a:off x="6639604" y="5140087"/>
            <a:ext cx="2133600" cy="1503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1428750"/>
            <a:ext cx="8401050" cy="4789488"/>
          </a:xfrm>
        </p:spPr>
        <p:txBody>
          <a:bodyPr rtlCol="0">
            <a:normAutofit fontScale="92500"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Референдум –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прийнятті</a:t>
            </a:r>
            <a:r>
              <a:rPr lang="ru-RU" dirty="0" smtClean="0"/>
              <a:t> (</a:t>
            </a:r>
            <a:r>
              <a:rPr lang="ru-RU" dirty="0" err="1" smtClean="0"/>
              <a:t>затвердженні</a:t>
            </a:r>
            <a:r>
              <a:rPr lang="ru-RU" dirty="0" smtClean="0"/>
              <a:t>) </a:t>
            </a:r>
            <a:r>
              <a:rPr lang="ru-RU" dirty="0" err="1" smtClean="0"/>
              <a:t>громадянами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загальнодержавного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шляхом </a:t>
            </a:r>
            <a:r>
              <a:rPr lang="ru-RU" dirty="0" err="1" smtClean="0"/>
              <a:t>таємного</a:t>
            </a:r>
            <a:r>
              <a:rPr lang="ru-RU" dirty="0" smtClean="0"/>
              <a:t> </a:t>
            </a:r>
            <a:r>
              <a:rPr lang="ru-RU" dirty="0" err="1" smtClean="0"/>
              <a:t>голосування</a:t>
            </a:r>
            <a:r>
              <a:rPr lang="ru-RU" dirty="0" smtClean="0"/>
              <a:t> в порядку, </a:t>
            </a:r>
            <a:r>
              <a:rPr lang="ru-RU" dirty="0" err="1" smtClean="0"/>
              <a:t>встановленому</a:t>
            </a:r>
            <a:r>
              <a:rPr lang="ru-RU" dirty="0" smtClean="0"/>
              <a:t> Законом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всеукраїнський</a:t>
            </a:r>
            <a:r>
              <a:rPr lang="ru-RU" dirty="0" smtClean="0"/>
              <a:t> референдум»</a:t>
            </a:r>
            <a:br>
              <a:rPr lang="ru-RU" dirty="0" smtClean="0"/>
            </a:br>
            <a:r>
              <a:rPr lang="ru-RU" dirty="0" smtClean="0"/>
              <a:t> Предмет референдуму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Субєкти</a:t>
            </a:r>
            <a:r>
              <a:rPr lang="ru-RU" dirty="0" smtClean="0"/>
              <a:t> референдуму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про </a:t>
            </a:r>
            <a:r>
              <a:rPr lang="ru-RU" dirty="0" err="1" smtClean="0"/>
              <a:t>схвалення</a:t>
            </a:r>
            <a:r>
              <a:rPr lang="ru-RU" dirty="0" smtClean="0"/>
              <a:t>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скасування</a:t>
            </a:r>
            <a:r>
              <a:rPr lang="ru-RU" dirty="0" smtClean="0"/>
              <a:t> Закону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до чинного закону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Президент </a:t>
            </a:r>
            <a:r>
              <a:rPr lang="ru-RU" dirty="0" err="1" smtClean="0"/>
              <a:t>проголошує</a:t>
            </a:r>
            <a:r>
              <a:rPr lang="ru-RU" dirty="0" smtClean="0"/>
              <a:t> за народною </a:t>
            </a:r>
            <a:r>
              <a:rPr lang="ru-RU" dirty="0" err="1" smtClean="0"/>
              <a:t>ініціативою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права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рівність</a:t>
            </a:r>
            <a:r>
              <a:rPr lang="ru-RU" dirty="0" smtClean="0"/>
              <a:t> </a:t>
            </a:r>
            <a:r>
              <a:rPr lang="ru-RU" dirty="0" err="1" smtClean="0"/>
              <a:t>законність</a:t>
            </a:r>
            <a:r>
              <a:rPr lang="ru-RU" dirty="0" smtClean="0"/>
              <a:t> </a:t>
            </a:r>
            <a:r>
              <a:rPr lang="ru-RU" dirty="0" err="1" smtClean="0"/>
              <a:t>пряме</a:t>
            </a:r>
            <a:r>
              <a:rPr lang="ru-RU" dirty="0" smtClean="0"/>
              <a:t> </a:t>
            </a:r>
            <a:r>
              <a:rPr lang="ru-RU" dirty="0" err="1" smtClean="0"/>
              <a:t>волевиявлення</a:t>
            </a:r>
            <a:r>
              <a:rPr lang="ru-RU" dirty="0" smtClean="0"/>
              <a:t> </a:t>
            </a:r>
            <a:r>
              <a:rPr lang="ru-RU" dirty="0" err="1" smtClean="0"/>
              <a:t>вільна</a:t>
            </a:r>
            <a:r>
              <a:rPr lang="ru-RU" dirty="0" smtClean="0"/>
              <a:t> участь </a:t>
            </a:r>
            <a:r>
              <a:rPr lang="ru-RU" dirty="0" err="1" smtClean="0"/>
              <a:t>таємність</a:t>
            </a:r>
            <a:r>
              <a:rPr lang="ru-RU" dirty="0" smtClean="0"/>
              <a:t> </a:t>
            </a:r>
            <a:r>
              <a:rPr lang="ru-RU" dirty="0" err="1" smtClean="0"/>
              <a:t>голосування</a:t>
            </a:r>
            <a:r>
              <a:rPr lang="ru-RU" dirty="0" smtClean="0"/>
              <a:t>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однократність</a:t>
            </a:r>
            <a:r>
              <a:rPr lang="ru-RU" dirty="0" smtClean="0"/>
              <a:t> </a:t>
            </a:r>
            <a:r>
              <a:rPr lang="ru-RU" dirty="0" err="1" smtClean="0"/>
              <a:t>голосування</a:t>
            </a: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300" dirty="0" smtClean="0"/>
              <a:t>Референдум</a:t>
            </a:r>
            <a:endParaRPr lang="ru-RU" sz="3600" spc="3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Содержимое 1"/>
          <p:cNvSpPr>
            <a:spLocks noGrp="1"/>
          </p:cNvSpPr>
          <p:nvPr>
            <p:ph idx="1"/>
          </p:nvPr>
        </p:nvSpPr>
        <p:spPr>
          <a:xfrm>
            <a:off x="357188" y="1428750"/>
            <a:ext cx="8401050" cy="4789488"/>
          </a:xfrm>
        </p:spPr>
        <p:txBody>
          <a:bodyPr/>
          <a:lstStyle/>
          <a:p>
            <a:pPr eaLnBrk="1" hangingPunct="1"/>
            <a:r>
              <a:rPr lang="uk-UA" smtClean="0">
                <a:latin typeface="Arial" charset="0"/>
                <a:cs typeface="Arial" charset="0"/>
              </a:rPr>
              <a:t>Місцеве самоврядування — це право органів місцевого самоврядування в межах закону здійснювати регулювання й управління суспільними справами місцевого значення, які належать до їхньої компетенції, в інтересах місцевого населення.</a:t>
            </a:r>
            <a:endParaRPr lang="ru-RU" smtClean="0">
              <a:latin typeface="Arial" charset="0"/>
              <a:cs typeface="Arial" charset="0"/>
            </a:endParaRPr>
          </a:p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Органи, які входять до системи органів місцевого самоврядування (сільська, селищна, міська рада, районна, обласна рада, сільський, селищний, міський голова).</a:t>
            </a:r>
          </a:p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Незалежність органів місцевого самоврядування (відсутність «вертикалі»).</a:t>
            </a:r>
          </a:p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sz="3600" spc="300" dirty="0" smtClean="0"/>
              <a:t>Місцеве самоврядування</a:t>
            </a:r>
            <a:endParaRPr lang="ru-RU" sz="3600" spc="300" dirty="0"/>
          </a:p>
        </p:txBody>
      </p:sp>
      <p:pic>
        <p:nvPicPr>
          <p:cNvPr id="18436" name="Picture 4" descr="C:\Users\Администратор\Desktop\вита школа\картинки\20160210-ac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70734">
            <a:off x="6903363" y="5286775"/>
            <a:ext cx="1872180" cy="1439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676" name="Picture 5" descr="C:\Users\Администратор\Desktop\вита школа\картинки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357188"/>
            <a:ext cx="20193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Місцеве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самоврядування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одна </a:t>
            </a:r>
            <a:r>
              <a:rPr lang="ru-RU" dirty="0" err="1" smtClean="0"/>
              <a:t>з</a:t>
            </a:r>
            <a:r>
              <a:rPr lang="ru-RU" dirty="0" smtClean="0"/>
              <a:t> форм </a:t>
            </a:r>
            <a:r>
              <a:rPr lang="ru-RU" dirty="0" err="1" smtClean="0"/>
              <a:t>народовладдя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самостійному</a:t>
            </a:r>
            <a:r>
              <a:rPr lang="ru-RU" dirty="0" smtClean="0"/>
              <a:t> </a:t>
            </a:r>
            <a:r>
              <a:rPr lang="ru-RU" dirty="0" err="1" smtClean="0"/>
              <a:t>вирішенні</a:t>
            </a:r>
            <a:r>
              <a:rPr lang="ru-RU" dirty="0" smtClean="0"/>
              <a:t> </a:t>
            </a:r>
            <a:r>
              <a:rPr lang="ru-RU" dirty="0" err="1" smtClean="0"/>
              <a:t>населенням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Місцеве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–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визнається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гарантується</a:t>
            </a:r>
            <a:r>
              <a:rPr lang="ru-RU" dirty="0" smtClean="0"/>
              <a:t> </a:t>
            </a:r>
            <a:r>
              <a:rPr lang="ru-RU" dirty="0" err="1" smtClean="0"/>
              <a:t>Конституцією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засад </a:t>
            </a:r>
            <a:r>
              <a:rPr lang="ru-RU" dirty="0" err="1" smtClean="0"/>
              <a:t>конституційного</a:t>
            </a:r>
            <a:r>
              <a:rPr lang="ru-RU" dirty="0" smtClean="0"/>
              <a:t> ладу.</a:t>
            </a:r>
            <a:r>
              <a:rPr lang="ru-RU" i="1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Місцеве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регулюється</a:t>
            </a:r>
            <a:r>
              <a:rPr lang="ru-RU" dirty="0" smtClean="0"/>
              <a:t> </a:t>
            </a:r>
            <a:r>
              <a:rPr lang="ru-RU" dirty="0" err="1" smtClean="0"/>
              <a:t>Розділом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ru-RU" dirty="0" smtClean="0"/>
              <a:t>І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Законом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місцеве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» ,а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Європейською</a:t>
            </a:r>
            <a:r>
              <a:rPr lang="ru-RU" dirty="0" smtClean="0"/>
              <a:t> </a:t>
            </a:r>
            <a:r>
              <a:rPr lang="ru-RU" dirty="0" err="1" smtClean="0"/>
              <a:t>хартією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, </a:t>
            </a:r>
            <a:r>
              <a:rPr lang="ru-RU" dirty="0" err="1" smtClean="0"/>
              <a:t>ратифікованою</a:t>
            </a:r>
            <a:r>
              <a:rPr lang="ru-RU" dirty="0" smtClean="0"/>
              <a:t> Верховною Радою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ввійшла</a:t>
            </a:r>
            <a:r>
              <a:rPr lang="ru-RU" dirty="0" smtClean="0"/>
              <a:t>, таким чином, до складу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Місцеве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endParaRPr lang="ru-RU" dirty="0"/>
          </a:p>
        </p:txBody>
      </p:sp>
      <p:pic>
        <p:nvPicPr>
          <p:cNvPr id="29699" name="Picture 2" descr="C:\Users\Администратор\Desktop\вита школа\картинки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73687">
            <a:off x="7254875" y="5721350"/>
            <a:ext cx="166211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Основою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місцевого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самоврядування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Україні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територіальна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громада – 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колектив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села, селища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міста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0723" name="Picture 2" descr="C:\Users\Администратор\Desktop\вита школа\картинки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57188"/>
            <a:ext cx="28575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3" descr="C:\Users\Администратор\Desktop\вита школа\картинки\decentralization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1143000"/>
            <a:ext cx="3971925" cy="3081338"/>
          </a:xfrm>
        </p:spPr>
      </p:pic>
      <p:pic>
        <p:nvPicPr>
          <p:cNvPr id="30725" name="Picture 4" descr="C:\Users\Администратор\Desktop\вита школа\картинки\ukrain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4143375"/>
            <a:ext cx="726281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Вибори </a:t>
            </a:r>
            <a:r>
              <a:rPr lang="uk-UA" dirty="0" smtClean="0"/>
              <a:t>–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це процес у результаті якого певна спільнота людей шляхом голосування формує склад державного органу або місцевого самоврядування.</a:t>
            </a:r>
            <a:endParaRPr lang="en-US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У ході виборів громадяни здійснюють активне й пасивне виборче право.</a:t>
            </a:r>
            <a:endParaRPr lang="en-US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Виборче право передбачає цензи -  віковий та осілості.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0"/>
            <a:ext cx="8358246" cy="1142984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sz="3600" spc="3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Виборча система  України</a:t>
            </a:r>
            <a:endParaRPr lang="ru-RU" sz="3600" spc="3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23554" name="Picture 2" descr="C:\Users\Администратор\Desktop\вита школа\картинки\вибор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90104">
            <a:off x="5682042" y="4590315"/>
            <a:ext cx="2248752" cy="1514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C:\Users\Администратор\Desktop\вита школа\картинки\vvv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572008"/>
            <a:ext cx="3683000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Місцеве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самоврядування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 smtClean="0"/>
              <a:t>здійснюється</a:t>
            </a:r>
            <a:r>
              <a:rPr lang="ru-RU" dirty="0" smtClean="0"/>
              <a:t> в таких </a:t>
            </a:r>
            <a:r>
              <a:rPr lang="ru-RU" dirty="0" err="1" smtClean="0"/>
              <a:t>організаційних</a:t>
            </a:r>
            <a:r>
              <a:rPr lang="ru-RU" dirty="0" smtClean="0"/>
              <a:t> формах: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1) 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населенням</a:t>
            </a:r>
            <a:r>
              <a:rPr lang="ru-RU" dirty="0" smtClean="0"/>
              <a:t> — шляхом </a:t>
            </a:r>
            <a:r>
              <a:rPr lang="ru-RU" dirty="0" err="1" smtClean="0"/>
              <a:t>референдумів</a:t>
            </a:r>
            <a:r>
              <a:rPr lang="ru-RU" dirty="0" smtClean="0"/>
              <a:t>, </a:t>
            </a:r>
            <a:r>
              <a:rPr lang="ru-RU" dirty="0" err="1" smtClean="0"/>
              <a:t>виборів</a:t>
            </a:r>
            <a:r>
              <a:rPr lang="ru-RU" dirty="0" smtClean="0"/>
              <a:t>, </a:t>
            </a:r>
            <a:r>
              <a:rPr lang="ru-RU" dirty="0" err="1" smtClean="0"/>
              <a:t>зборів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сходів</a:t>
            </a:r>
            <a:r>
              <a:rPr lang="ru-RU" dirty="0" smtClean="0"/>
              <a:t> </a:t>
            </a:r>
            <a:r>
              <a:rPr lang="ru-RU" dirty="0" err="1" smtClean="0"/>
              <a:t>жителів</a:t>
            </a:r>
            <a:r>
              <a:rPr lang="ru-RU" dirty="0" smtClean="0"/>
              <a:t>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2) через </a:t>
            </a:r>
            <a:r>
              <a:rPr lang="ru-RU" dirty="0" err="1" smtClean="0"/>
              <a:t>виборні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є: </a:t>
            </a:r>
            <a:r>
              <a:rPr lang="ru-RU" dirty="0" err="1" smtClean="0"/>
              <a:t>сільські</a:t>
            </a:r>
            <a:r>
              <a:rPr lang="ru-RU" dirty="0" smtClean="0"/>
              <a:t>, </a:t>
            </a:r>
            <a:r>
              <a:rPr lang="ru-RU" dirty="0" err="1" smtClean="0"/>
              <a:t>селищні</a:t>
            </a:r>
            <a:r>
              <a:rPr lang="ru-RU" dirty="0" smtClean="0"/>
              <a:t>, </a:t>
            </a:r>
            <a:r>
              <a:rPr lang="ru-RU" dirty="0" err="1" smtClean="0"/>
              <a:t>міські</a:t>
            </a:r>
            <a:r>
              <a:rPr lang="ru-RU" dirty="0" smtClean="0"/>
              <a:t> ради та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виконавчі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; </a:t>
            </a:r>
            <a:r>
              <a:rPr lang="ru-RU" dirty="0" err="1" smtClean="0"/>
              <a:t>виборні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— </a:t>
            </a:r>
            <a:r>
              <a:rPr lang="ru-RU" dirty="0" err="1" smtClean="0"/>
              <a:t>сільські</a:t>
            </a:r>
            <a:r>
              <a:rPr lang="ru-RU" dirty="0" smtClean="0"/>
              <a:t>, </a:t>
            </a:r>
            <a:r>
              <a:rPr lang="ru-RU" dirty="0" err="1" smtClean="0"/>
              <a:t>селищні</a:t>
            </a:r>
            <a:r>
              <a:rPr lang="ru-RU" dirty="0" smtClean="0"/>
              <a:t>, </a:t>
            </a:r>
            <a:r>
              <a:rPr lang="ru-RU" dirty="0" err="1" smtClean="0"/>
              <a:t>міські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(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виконавчих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рад); </a:t>
            </a:r>
            <a:r>
              <a:rPr lang="ru-RU" dirty="0" err="1" smtClean="0"/>
              <a:t>виборні</a:t>
            </a:r>
            <a:r>
              <a:rPr lang="ru-RU" dirty="0" smtClean="0"/>
              <a:t> </a:t>
            </a:r>
            <a:r>
              <a:rPr lang="ru-RU" dirty="0" err="1" smtClean="0"/>
              <a:t>районні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обласні</a:t>
            </a:r>
            <a:r>
              <a:rPr lang="ru-RU" dirty="0" smtClean="0"/>
              <a:t> ради,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представляють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громад </a:t>
            </a:r>
            <a:r>
              <a:rPr lang="ru-RU" dirty="0" err="1" smtClean="0"/>
              <a:t>сіл</a:t>
            </a:r>
            <a:r>
              <a:rPr lang="ru-RU" dirty="0" smtClean="0"/>
              <a:t>, селищ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Місцеве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endParaRPr lang="ru-RU" dirty="0"/>
          </a:p>
        </p:txBody>
      </p:sp>
      <p:pic>
        <p:nvPicPr>
          <p:cNvPr id="34818" name="Picture 2" descr="C:\Users\Администратор\Desktop\вита школа\картинки\images (1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05231">
            <a:off x="6215074" y="5572140"/>
            <a:ext cx="2752725" cy="10001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Содержимое 1"/>
          <p:cNvSpPr>
            <a:spLocks noGrp="1"/>
          </p:cNvSpPr>
          <p:nvPr>
            <p:ph idx="1"/>
          </p:nvPr>
        </p:nvSpPr>
        <p:spPr>
          <a:xfrm>
            <a:off x="357188" y="1428750"/>
            <a:ext cx="8401050" cy="478948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Депутати виборних органів місцевого самоврядування обираються жителями села, селища, міста на підставі загального, рівного, прямого виборчого права шляхом таємного голосування строком на п’ять років.</a:t>
            </a:r>
          </a:p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 На таких же умовах обираються сільські, селищні та міські голови строком на чотири роки. </a:t>
            </a:r>
          </a:p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Голова районної і голова обласної ради обираються відповідною радою і очолюють виконавчий апарат ради.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58246" cy="9286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Вибори органів місцевого самоврядування</a:t>
            </a:r>
            <a:endParaRPr lang="ru-RU" dirty="0"/>
          </a:p>
        </p:txBody>
      </p:sp>
      <p:pic>
        <p:nvPicPr>
          <p:cNvPr id="35844" name="Picture 4" descr="C:\Users\Администратор\Desktop\вита школа\картинки\images (1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87663">
            <a:off x="6072198" y="4786322"/>
            <a:ext cx="2552700" cy="1790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Содержимое 1"/>
          <p:cNvSpPr>
            <a:spLocks noGrp="1"/>
          </p:cNvSpPr>
          <p:nvPr>
            <p:ph idx="1"/>
          </p:nvPr>
        </p:nvSpPr>
        <p:spPr>
          <a:xfrm>
            <a:off x="357188" y="1428750"/>
            <a:ext cx="8401050" cy="4789488"/>
          </a:xfrm>
        </p:spPr>
        <p:txBody>
          <a:bodyPr/>
          <a:lstStyle/>
          <a:p>
            <a:pPr eaLnBrk="1" hangingPunct="1"/>
            <a:r>
              <a:rPr lang="ru-RU" sz="2000" smtClean="0">
                <a:latin typeface="Arial" charset="0"/>
                <a:cs typeface="Arial" charset="0"/>
              </a:rPr>
              <a:t>Вибори сільського, селищного та міського голів та депутатів місцевих рад Вибори органів місцевого самоврядування проводяться в Україні за змішаною системою:</a:t>
            </a:r>
          </a:p>
          <a:p>
            <a:pPr eaLnBrk="1" hangingPunct="1"/>
            <a:r>
              <a:rPr lang="ru-RU" sz="2000" smtClean="0">
                <a:latin typeface="Arial" charset="0"/>
                <a:cs typeface="Arial" charset="0"/>
              </a:rPr>
              <a:t> одна частина їх обирається мажоритарним,</a:t>
            </a:r>
          </a:p>
          <a:p>
            <a:pPr eaLnBrk="1" hangingPunct="1"/>
            <a:r>
              <a:rPr lang="ru-RU" sz="2000" smtClean="0">
                <a:latin typeface="Arial" charset="0"/>
                <a:cs typeface="Arial" charset="0"/>
              </a:rPr>
              <a:t> інша – пропорційним шляхом. </a:t>
            </a:r>
          </a:p>
          <a:p>
            <a:pPr eaLnBrk="1" hangingPunct="1"/>
            <a:r>
              <a:rPr lang="ru-RU" sz="2000" smtClean="0">
                <a:latin typeface="Arial" charset="0"/>
                <a:cs typeface="Arial" charset="0"/>
              </a:rPr>
              <a:t>Вибори депутатів сільських, селищних рад проводяться за мажоритарною системою відносної більшості в одномандатних виборчих округах, на які поділяється вся територія села, селища.</a:t>
            </a:r>
            <a:r>
              <a:rPr lang="ru-RU" sz="2000" i="1" smtClean="0"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ru-RU" sz="2000" smtClean="0">
                <a:latin typeface="Arial" charset="0"/>
                <a:cs typeface="Arial" charset="0"/>
              </a:rPr>
              <a:t>Вибори сільських, селищних, міських голів проводяться за мажоритарною виборчою системою відносної більшості в єдиному одномандатному окрузі, межі якого збігаються з межами села (кількох сіл, жителі яких добровільно об'єдналися у сільську громаду), селища, міста згідно з існуючим адміністративно-територіальним устроєм.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58246" cy="10715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err="1" smtClean="0"/>
              <a:t>Вибори</a:t>
            </a:r>
            <a:r>
              <a:rPr lang="ru-RU" sz="3200" dirty="0" smtClean="0"/>
              <a:t> </a:t>
            </a:r>
            <a:r>
              <a:rPr lang="ru-RU" sz="3200" dirty="0" err="1" smtClean="0"/>
              <a:t>органів</a:t>
            </a:r>
            <a:r>
              <a:rPr lang="ru-RU" sz="3200" dirty="0" smtClean="0"/>
              <a:t> </a:t>
            </a:r>
            <a:r>
              <a:rPr lang="ru-RU" sz="3200" dirty="0" err="1" smtClean="0"/>
              <a:t>місцевого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самоврядування</a:t>
            </a:r>
            <a:endParaRPr lang="ru-RU" dirty="0"/>
          </a:p>
        </p:txBody>
      </p:sp>
      <p:pic>
        <p:nvPicPr>
          <p:cNvPr id="36866" name="Picture 2" descr="C:\Users\Администратор\Desktop\вита школа\картинки\images (1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5857892"/>
            <a:ext cx="2552700" cy="857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1428750"/>
            <a:ext cx="8401050" cy="4789488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1) </a:t>
            </a:r>
            <a:r>
              <a:rPr lang="ru-RU" dirty="0" err="1" smtClean="0"/>
              <a:t>народовладдя</a:t>
            </a:r>
            <a:r>
              <a:rPr lang="ru-RU" dirty="0" smtClean="0"/>
              <a:t>- </a:t>
            </a:r>
            <a:r>
              <a:rPr lang="ru-RU" dirty="0" err="1" smtClean="0"/>
              <a:t>є</a:t>
            </a:r>
            <a:r>
              <a:rPr lang="ru-RU" dirty="0" smtClean="0"/>
              <a:t> формою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в </a:t>
            </a:r>
            <a:r>
              <a:rPr lang="ru-RU" dirty="0" err="1" smtClean="0"/>
              <a:t>управлінні</a:t>
            </a:r>
            <a:r>
              <a:rPr lang="ru-RU" dirty="0" smtClean="0"/>
              <a:t> справами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;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2) </a:t>
            </a:r>
            <a:r>
              <a:rPr lang="ru-RU" dirty="0" err="1" smtClean="0"/>
              <a:t>законність</a:t>
            </a:r>
            <a:r>
              <a:rPr lang="ru-RU" dirty="0" smtClean="0"/>
              <a:t>. </a:t>
            </a:r>
            <a:r>
              <a:rPr lang="ru-RU" dirty="0" err="1" smtClean="0"/>
              <a:t>Територіальні</a:t>
            </a:r>
            <a:r>
              <a:rPr lang="ru-RU" dirty="0" smtClean="0"/>
              <a:t> </a:t>
            </a:r>
            <a:r>
              <a:rPr lang="ru-RU" dirty="0" err="1" smtClean="0"/>
              <a:t>громади</a:t>
            </a:r>
            <a:r>
              <a:rPr lang="ru-RU" dirty="0" smtClean="0"/>
              <a:t> та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зобов’язані</a:t>
            </a:r>
            <a:r>
              <a:rPr lang="ru-RU" dirty="0" smtClean="0"/>
              <a:t> </a:t>
            </a:r>
            <a:r>
              <a:rPr lang="ru-RU" dirty="0" err="1" smtClean="0"/>
              <a:t>діяти</a:t>
            </a:r>
            <a:r>
              <a:rPr lang="ru-RU" dirty="0" smtClean="0"/>
              <a:t> у </a:t>
            </a:r>
            <a:r>
              <a:rPr lang="ru-RU" dirty="0" err="1" smtClean="0"/>
              <a:t>строгій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межах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;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3) </a:t>
            </a:r>
            <a:r>
              <a:rPr lang="ru-RU" dirty="0" err="1" smtClean="0"/>
              <a:t>гласність</a:t>
            </a:r>
            <a:r>
              <a:rPr lang="ru-RU" dirty="0" smtClean="0"/>
              <a:t> -</a:t>
            </a:r>
            <a:r>
              <a:rPr lang="ru-RU" dirty="0" err="1" smtClean="0"/>
              <a:t>висвітлюватися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бути </a:t>
            </a:r>
            <a:r>
              <a:rPr lang="ru-RU" dirty="0" err="1" smtClean="0"/>
              <a:t>відкритою</a:t>
            </a:r>
            <a:r>
              <a:rPr lang="ru-RU" dirty="0" smtClean="0"/>
              <a:t> для критики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пропозицій</a:t>
            </a:r>
            <a:r>
              <a:rPr lang="ru-RU" dirty="0" smtClean="0"/>
              <a:t>;</a:t>
            </a:r>
            <a:r>
              <a:rPr lang="ru-RU" i="1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 4)</a:t>
            </a:r>
            <a:r>
              <a:rPr lang="ru-RU" dirty="0" err="1" smtClean="0"/>
              <a:t>колегіальність-прийняті</a:t>
            </a:r>
            <a:r>
              <a:rPr lang="ru-RU" dirty="0" smtClean="0"/>
              <a:t> ними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колективний</a:t>
            </a:r>
            <a:r>
              <a:rPr lang="ru-RU" dirty="0" smtClean="0"/>
              <a:t> характер;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5) 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інтересів-існують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у межах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.;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 6)</a:t>
            </a:r>
            <a:r>
              <a:rPr lang="ru-RU" dirty="0" err="1" smtClean="0"/>
              <a:t>виборність-обираються</a:t>
            </a:r>
            <a:r>
              <a:rPr lang="ru-RU" dirty="0" smtClean="0"/>
              <a:t> </a:t>
            </a:r>
            <a:r>
              <a:rPr lang="ru-RU" dirty="0" err="1" smtClean="0"/>
              <a:t>громадянами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демократичних</a:t>
            </a:r>
            <a:r>
              <a:rPr lang="ru-RU" dirty="0" smtClean="0"/>
              <a:t> засад </a:t>
            </a:r>
            <a:r>
              <a:rPr lang="ru-RU" dirty="0" err="1" smtClean="0"/>
              <a:t>виборчого</a:t>
            </a:r>
            <a:r>
              <a:rPr lang="ru-RU" dirty="0" smtClean="0"/>
              <a:t> права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  <a:r>
              <a:rPr lang="ru-RU" i="1" dirty="0" smtClean="0"/>
              <a:t>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i="1" dirty="0" smtClean="0"/>
              <a:t>7</a:t>
            </a:r>
            <a:r>
              <a:rPr lang="ru-RU" dirty="0" smtClean="0"/>
              <a:t>) </a:t>
            </a:r>
            <a:r>
              <a:rPr lang="ru-RU" dirty="0" err="1" smtClean="0"/>
              <a:t>правова</a:t>
            </a:r>
            <a:r>
              <a:rPr lang="ru-RU" dirty="0" smtClean="0"/>
              <a:t>, </a:t>
            </a:r>
            <a:r>
              <a:rPr lang="ru-RU" dirty="0" err="1" smtClean="0"/>
              <a:t>організаційна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матеріальна</a:t>
            </a:r>
            <a:r>
              <a:rPr lang="ru-RU" dirty="0" smtClean="0"/>
              <a:t> </a:t>
            </a:r>
            <a:r>
              <a:rPr lang="ru-RU" dirty="0" err="1" smtClean="0"/>
              <a:t>самостійність-мають</a:t>
            </a:r>
            <a:r>
              <a:rPr lang="ru-RU" dirty="0" smtClean="0"/>
              <a:t> право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статути</a:t>
            </a:r>
            <a:r>
              <a:rPr lang="ru-RU" dirty="0" smtClean="0"/>
              <a:t>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громади</a:t>
            </a:r>
            <a:r>
              <a:rPr lang="ru-RU" dirty="0" smtClean="0"/>
              <a:t>, </a:t>
            </a:r>
            <a:r>
              <a:rPr lang="ru-RU" dirty="0" err="1" smtClean="0"/>
              <a:t>видавати</a:t>
            </a:r>
            <a:r>
              <a:rPr lang="ru-RU" dirty="0" smtClean="0"/>
              <a:t> </a:t>
            </a:r>
            <a:r>
              <a:rPr lang="ru-RU" dirty="0" err="1" smtClean="0"/>
              <a:t>загальнообов’язкові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самофінансування</a:t>
            </a:r>
            <a:r>
              <a:rPr lang="ru-RU" dirty="0" smtClean="0"/>
              <a:t>;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8) </a:t>
            </a:r>
            <a:r>
              <a:rPr lang="ru-RU" dirty="0" err="1" smtClean="0"/>
              <a:t>підзвітність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 перед </a:t>
            </a:r>
            <a:r>
              <a:rPr lang="ru-RU" dirty="0" err="1" smtClean="0"/>
              <a:t>територіальними</a:t>
            </a:r>
            <a:r>
              <a:rPr lang="ru-RU" dirty="0" smtClean="0"/>
              <a:t> громадами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самоврядування-зобов’язані</a:t>
            </a:r>
            <a:r>
              <a:rPr lang="ru-RU" dirty="0" smtClean="0"/>
              <a:t> </a:t>
            </a:r>
            <a:r>
              <a:rPr lang="ru-RU" dirty="0" err="1" smtClean="0"/>
              <a:t>періодично</a:t>
            </a:r>
            <a:r>
              <a:rPr lang="ru-RU" dirty="0" smtClean="0"/>
              <a:t> </a:t>
            </a:r>
            <a:r>
              <a:rPr lang="ru-RU" dirty="0" err="1" smtClean="0"/>
              <a:t>звітувати</a:t>
            </a:r>
            <a:r>
              <a:rPr lang="ru-RU" dirty="0" smtClean="0"/>
              <a:t> перед </a:t>
            </a:r>
            <a:r>
              <a:rPr lang="ru-RU" dirty="0" err="1" smtClean="0"/>
              <a:t>населенням</a:t>
            </a:r>
            <a:r>
              <a:rPr lang="ru-RU" dirty="0" smtClean="0"/>
              <a:t> про свою роботу;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9) </a:t>
            </a:r>
            <a:r>
              <a:rPr lang="ru-RU" dirty="0" err="1" smtClean="0"/>
              <a:t>державна</a:t>
            </a:r>
            <a:r>
              <a:rPr lang="ru-RU" dirty="0" smtClean="0"/>
              <a:t> </a:t>
            </a:r>
            <a:r>
              <a:rPr lang="ru-RU" dirty="0" err="1" smtClean="0"/>
              <a:t>підтримка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гарантія</a:t>
            </a:r>
            <a:r>
              <a:rPr lang="ru-RU" dirty="0" smtClean="0"/>
              <a:t> 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.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/>
              <a:t>10) </a:t>
            </a:r>
            <a:r>
              <a:rPr lang="ru-RU" dirty="0" err="1" smtClean="0"/>
              <a:t>судовий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 прав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. </a:t>
            </a:r>
            <a:r>
              <a:rPr lang="ru-RU" dirty="0" err="1" smtClean="0"/>
              <a:t>Порушення</a:t>
            </a:r>
            <a:r>
              <a:rPr lang="ru-RU" dirty="0" smtClean="0"/>
              <a:t> прав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громади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підставою</a:t>
            </a:r>
            <a:r>
              <a:rPr lang="ru-RU" dirty="0" smtClean="0"/>
              <a:t> для судового </a:t>
            </a:r>
            <a:r>
              <a:rPr lang="ru-RU" dirty="0" err="1" smtClean="0"/>
              <a:t>розгляду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endParaRPr lang="ru-RU" dirty="0"/>
          </a:p>
        </p:txBody>
      </p:sp>
      <p:pic>
        <p:nvPicPr>
          <p:cNvPr id="34819" name="Picture 2" descr="C:\Users\Администратор\Desktop\вита школа\картинки\images (1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25" y="5929313"/>
            <a:ext cx="11430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58246" cy="10001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Схема органів місцевого самоврядування</a:t>
            </a:r>
            <a:endParaRPr lang="ru-RU" dirty="0"/>
          </a:p>
        </p:txBody>
      </p:sp>
      <p:pic>
        <p:nvPicPr>
          <p:cNvPr id="22530" name="Picture 2" descr="C:\Users\Администратор\Desktop\вита школа\картинки\image0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28728" y="2000240"/>
            <a:ext cx="5786478" cy="3429024"/>
          </a:xfrm>
          <a:ln w="190500" cap="sq">
            <a:solidFill>
              <a:srgbClr val="C8C6BD"/>
            </a:solidFill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5843" name="Picture 3" descr="C:\Users\Администратор\Desktop\вита школа\картинки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81888" y="5429250"/>
            <a:ext cx="151923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358246" cy="8572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err="1" smtClean="0"/>
              <a:t>Основні</a:t>
            </a:r>
            <a:r>
              <a:rPr lang="ru-RU" b="0" dirty="0" smtClean="0"/>
              <a:t> </a:t>
            </a:r>
            <a:r>
              <a:rPr lang="ru-RU" b="0" dirty="0" err="1" smtClean="0"/>
              <a:t>форми</a:t>
            </a:r>
            <a:r>
              <a:rPr lang="ru-RU" b="0" dirty="0" smtClean="0"/>
              <a:t> </a:t>
            </a:r>
            <a:r>
              <a:rPr lang="ru-RU" b="0" dirty="0" err="1" smtClean="0"/>
              <a:t>місцевої</a:t>
            </a:r>
            <a:r>
              <a:rPr lang="ru-RU" b="0" dirty="0" smtClean="0"/>
              <a:t> </a:t>
            </a:r>
            <a:r>
              <a:rPr lang="ru-RU" b="0" dirty="0" err="1" smtClean="0"/>
              <a:t>демократії</a:t>
            </a:r>
            <a:r>
              <a:rPr lang="ru-RU" b="0" dirty="0" smtClean="0"/>
              <a:t> </a:t>
            </a:r>
            <a:endParaRPr lang="ru-RU" dirty="0"/>
          </a:p>
        </p:txBody>
      </p:sp>
      <p:pic>
        <p:nvPicPr>
          <p:cNvPr id="36866" name="Picture 2" descr="C:\Users\Администратор\Desktop\вита школа\картинки\image00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750" y="1500188"/>
            <a:ext cx="6286500" cy="4214812"/>
          </a:xfrm>
        </p:spPr>
      </p:pic>
      <p:pic>
        <p:nvPicPr>
          <p:cNvPr id="36867" name="Picture 2" descr="C:\Users\Администратор\Desktop\вита школа\картинки\images (1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53243">
            <a:off x="7323138" y="5610225"/>
            <a:ext cx="157162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58246" cy="11430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Державна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влада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здійснюється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на засадах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її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поділу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на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законодавчу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виконавчу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судову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Конституція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визначає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гарантує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18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самоврядування</a:t>
            </a:r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1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7410" name="Picture 2" descr="C:\Users\Администратор\Desktop\вита школа\картинки\112._image0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5786" y="1643050"/>
            <a:ext cx="6072230" cy="4071966"/>
          </a:xfrm>
          <a:ln w="190500" cap="sq">
            <a:solidFill>
              <a:srgbClr val="C8C6BD"/>
            </a:solidFill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7411" name="Picture 3" descr="C:\Users\Администратор\Desktop\вита школа\картинки\a80c33bd65c515853ab899491f3efe9a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30847">
            <a:off x="7182499" y="4301619"/>
            <a:ext cx="1804767" cy="21749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5795" y="62670"/>
            <a:ext cx="8229600" cy="1600200"/>
          </a:xfrm>
          <a:noFill/>
          <a:ln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rtlCol="0" anchor="b">
            <a:noAutofit/>
          </a:bodyPr>
          <a:lstStyle/>
          <a:p>
            <a:pPr eaLnBrk="1" fontAlgn="auto" hangingPunct="1">
              <a:lnSpc>
                <a:spcPts val="5800"/>
              </a:lnSpc>
              <a:spcAft>
                <a:spcPts val="0"/>
              </a:spcAft>
              <a:defRPr/>
            </a:pPr>
            <a:r>
              <a:rPr lang="uk-UA" sz="5400" b="1" dirty="0" smtClean="0"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</a:rPr>
              <a:t>Органи державної влади</a:t>
            </a:r>
            <a:endParaRPr lang="ru-RU" sz="5400" b="1" dirty="0"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31800" y="981075"/>
            <a:ext cx="8229600" cy="4525963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uk-UA" smtClean="0"/>
          </a:p>
          <a:p>
            <a:pPr>
              <a:buFont typeface="Arial" charset="0"/>
              <a:buNone/>
            </a:pPr>
            <a:r>
              <a:rPr lang="uk-UA" b="1" smtClean="0"/>
              <a:t>                  </a:t>
            </a:r>
            <a:endParaRPr lang="uk-UA" sz="4400" b="1" smtClean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764838" y="1695450"/>
            <a:ext cx="0" cy="892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424471" y="3422306"/>
            <a:ext cx="2232248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</a:t>
            </a:r>
            <a:r>
              <a:rPr lang="uk-UA" sz="2400" b="1" dirty="0">
                <a:solidFill>
                  <a:schemeClr val="tx1"/>
                </a:solidFill>
              </a:rPr>
              <a:t>иконавча влада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4168" y="3424808"/>
            <a:ext cx="2232248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Судова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влада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2267132">
            <a:off x="5369752" y="2314241"/>
            <a:ext cx="2468264" cy="393121"/>
          </a:xfrm>
          <a:prstGeom prst="rightArrow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8372989">
            <a:off x="1272244" y="2290028"/>
            <a:ext cx="2278860" cy="449221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4318284" y="1844825"/>
            <a:ext cx="360040" cy="1424686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83365" y="3424808"/>
            <a:ext cx="2376264" cy="9760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Законодавча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влада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45775" y="-120217"/>
            <a:ext cx="8229600" cy="1600200"/>
          </a:xfrm>
          <a:noFill/>
          <a:ln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rtlCol="0" anchor="b">
            <a:noAutofit/>
          </a:bodyPr>
          <a:lstStyle/>
          <a:p>
            <a:pPr eaLnBrk="1" fontAlgn="auto" hangingPunct="1">
              <a:lnSpc>
                <a:spcPts val="5800"/>
              </a:lnSpc>
              <a:spcAft>
                <a:spcPts val="0"/>
              </a:spcAft>
              <a:defRPr/>
            </a:pPr>
            <a:r>
              <a:rPr lang="uk-UA" sz="5400" b="1" dirty="0" smtClean="0"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</a:rPr>
              <a:t>Органи державної влади</a:t>
            </a:r>
            <a:endParaRPr lang="ru-RU" sz="5400" b="1" dirty="0"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31800" y="981075"/>
            <a:ext cx="8229600" cy="4525963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uk-UA" smtClean="0"/>
          </a:p>
          <a:p>
            <a:r>
              <a:rPr lang="uk-UA" b="1" smtClean="0"/>
              <a:t>                  </a:t>
            </a:r>
            <a:r>
              <a:rPr lang="uk-UA" sz="4400" b="1" smtClean="0"/>
              <a:t>Президент україни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0764838" y="1695450"/>
            <a:ext cx="0" cy="892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424471" y="3422306"/>
            <a:ext cx="2232248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</a:t>
            </a:r>
            <a:r>
              <a:rPr lang="uk-UA" sz="2400" b="1" dirty="0">
                <a:solidFill>
                  <a:schemeClr val="tx1"/>
                </a:solidFill>
              </a:rPr>
              <a:t>иконавча влада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4168" y="3424808"/>
            <a:ext cx="2232248" cy="1008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Судова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влада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1695300">
            <a:off x="6239080" y="2613584"/>
            <a:ext cx="1379008" cy="393121"/>
          </a:xfrm>
          <a:prstGeom prst="rightArrow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8771114">
            <a:off x="1370915" y="2683418"/>
            <a:ext cx="1349549" cy="449221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4360575" y="2469121"/>
            <a:ext cx="360040" cy="800389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83365" y="3424808"/>
            <a:ext cx="2376264" cy="97604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Законодавча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влада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11560" y="4726733"/>
            <a:ext cx="2376264" cy="9361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tx1"/>
                </a:solidFill>
              </a:rPr>
              <a:t>Парламент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>
                <a:solidFill>
                  <a:schemeClr val="tx1"/>
                </a:solidFill>
              </a:rPr>
              <a:t>Верховна Рада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453276" y="4797945"/>
            <a:ext cx="2232248" cy="9361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tx1"/>
                </a:solidFill>
              </a:rPr>
              <a:t> Уряд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>
                <a:solidFill>
                  <a:schemeClr val="tx1"/>
                </a:solidFill>
              </a:rPr>
              <a:t>Кабінет Міністрів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940152" y="4726731"/>
            <a:ext cx="2376264" cy="107853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Конституційний Суд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tx1"/>
                </a:solidFill>
              </a:rPr>
              <a:t>Суди загальної юрисдикції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411760" y="1484784"/>
            <a:ext cx="4392488" cy="86111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</a:rPr>
              <a:t>Президент України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Законодавча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влада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делегована</a:t>
            </a:r>
            <a:r>
              <a:rPr lang="ru-RU" dirty="0" smtClean="0"/>
              <a:t> народом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представникам</a:t>
            </a:r>
            <a:r>
              <a:rPr lang="ru-RU" dirty="0" smtClean="0"/>
              <a:t> у </a:t>
            </a:r>
            <a:r>
              <a:rPr lang="ru-RU" dirty="0" err="1" smtClean="0"/>
              <a:t>парламенті</a:t>
            </a:r>
            <a:r>
              <a:rPr lang="ru-RU" dirty="0" smtClean="0"/>
              <a:t> (</a:t>
            </a:r>
            <a:r>
              <a:rPr lang="ru-RU" dirty="0" err="1" smtClean="0"/>
              <a:t>Верховній</a:t>
            </a:r>
            <a:r>
              <a:rPr lang="ru-RU" dirty="0" smtClean="0"/>
              <a:t> </a:t>
            </a:r>
            <a:r>
              <a:rPr lang="ru-RU" dirty="0" err="1" smtClean="0"/>
              <a:t>Раді</a:t>
            </a:r>
            <a:r>
              <a:rPr lang="ru-RU" dirty="0" smtClean="0"/>
              <a:t>) </a:t>
            </a: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виключне</a:t>
            </a:r>
            <a:r>
              <a:rPr lang="ru-RU" dirty="0" smtClean="0"/>
              <a:t> право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. 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Функції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законодавчої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влади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представницька</a:t>
            </a:r>
            <a:r>
              <a:rPr lang="ru-RU" dirty="0" smtClean="0"/>
              <a:t> (</a:t>
            </a:r>
            <a:r>
              <a:rPr lang="ru-RU" dirty="0" err="1" smtClean="0"/>
              <a:t>влада</a:t>
            </a:r>
            <a:r>
              <a:rPr lang="ru-RU" dirty="0" smtClean="0"/>
              <a:t> прямого </a:t>
            </a:r>
            <a:r>
              <a:rPr lang="ru-RU" dirty="0" err="1" smtClean="0"/>
              <a:t>загальнонародного</a:t>
            </a:r>
            <a:r>
              <a:rPr lang="ru-RU" dirty="0" smtClean="0"/>
              <a:t> </a:t>
            </a:r>
            <a:r>
              <a:rPr lang="ru-RU" dirty="0" err="1" smtClean="0"/>
              <a:t>представництва</a:t>
            </a:r>
            <a:r>
              <a:rPr lang="ru-RU" dirty="0" smtClean="0"/>
              <a:t>);   </a:t>
            </a:r>
            <a:r>
              <a:rPr lang="ru-RU" dirty="0" err="1" smtClean="0"/>
              <a:t>законодавча</a:t>
            </a:r>
            <a:r>
              <a:rPr lang="ru-RU" dirty="0" smtClean="0"/>
              <a:t>;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фінансова</a:t>
            </a:r>
            <a:r>
              <a:rPr lang="ru-RU" dirty="0" smtClean="0"/>
              <a:t> (право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затверджувати</a:t>
            </a:r>
            <a:r>
              <a:rPr lang="ru-RU" dirty="0" smtClean="0"/>
              <a:t> бюджет </a:t>
            </a:r>
            <a:r>
              <a:rPr lang="ru-RU" dirty="0" err="1" smtClean="0"/>
              <a:t>країни</a:t>
            </a:r>
            <a:r>
              <a:rPr lang="ru-RU" dirty="0" smtClean="0"/>
              <a:t>);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засновницька</a:t>
            </a:r>
            <a:r>
              <a:rPr lang="ru-RU" dirty="0" smtClean="0"/>
              <a:t> (участь у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виконавчих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судових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);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 smtClean="0"/>
              <a:t>контрольна</a:t>
            </a:r>
            <a:r>
              <a:rPr lang="ru-RU" dirty="0" smtClean="0"/>
              <a:t> (контроль за </a:t>
            </a:r>
            <a:r>
              <a:rPr lang="ru-RU" dirty="0" err="1" smtClean="0"/>
              <a:t>роботою</a:t>
            </a:r>
            <a:r>
              <a:rPr lang="ru-RU" dirty="0" smtClean="0"/>
              <a:t> уряду,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посадових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).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300" dirty="0" err="1" smtClean="0"/>
              <a:t>Законодавча</a:t>
            </a:r>
            <a:r>
              <a:rPr lang="ru-RU" sz="3600" spc="300" dirty="0" smtClean="0"/>
              <a:t> </a:t>
            </a:r>
            <a:r>
              <a:rPr lang="ru-RU" sz="3600" spc="300" dirty="0" err="1" smtClean="0"/>
              <a:t>влада</a:t>
            </a:r>
            <a:endParaRPr lang="ru-RU" sz="3600" spc="300" dirty="0"/>
          </a:p>
        </p:txBody>
      </p:sp>
      <p:pic>
        <p:nvPicPr>
          <p:cNvPr id="24578" name="Picture 2" descr="C:\Users\Администратор\Desktop\вита школа\картинки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41647">
            <a:off x="7598782" y="5424776"/>
            <a:ext cx="1481484" cy="11592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1"/>
          <p:cNvSpPr>
            <a:spLocks noGrp="1"/>
          </p:cNvSpPr>
          <p:nvPr>
            <p:ph idx="1"/>
          </p:nvPr>
        </p:nvSpPr>
        <p:spPr>
          <a:xfrm>
            <a:off x="357188" y="1428750"/>
            <a:ext cx="8401050" cy="4789488"/>
          </a:xfrm>
        </p:spPr>
        <p:txBody>
          <a:bodyPr/>
          <a:lstStyle/>
          <a:p>
            <a:pPr eaLnBrk="1" hangingPunct="1"/>
            <a:r>
              <a:rPr lang="uk-UA" smtClean="0">
                <a:latin typeface="Arial" charset="0"/>
                <a:cs typeface="Arial" charset="0"/>
              </a:rPr>
              <a:t>веде засідання Верховної Ради України; </a:t>
            </a:r>
          </a:p>
          <a:p>
            <a:pPr eaLnBrk="1" hangingPunct="1"/>
            <a:r>
              <a:rPr lang="uk-UA" smtClean="0">
                <a:latin typeface="Arial" charset="0"/>
                <a:cs typeface="Arial" charset="0"/>
              </a:rPr>
              <a:t>організовує підготовку питань до розгляду на засіданнях Верховної Ради України; </a:t>
            </a:r>
          </a:p>
          <a:p>
            <a:pPr eaLnBrk="1" hangingPunct="1"/>
            <a:r>
              <a:rPr lang="uk-UA" smtClean="0">
                <a:latin typeface="Arial" charset="0"/>
                <a:cs typeface="Arial" charset="0"/>
              </a:rPr>
              <a:t>підписує акти, прийняті Верховною Радою України; </a:t>
            </a:r>
          </a:p>
          <a:p>
            <a:pPr eaLnBrk="1" hangingPunct="1"/>
            <a:r>
              <a:rPr lang="uk-UA" smtClean="0">
                <a:latin typeface="Arial" charset="0"/>
                <a:cs typeface="Arial" charset="0"/>
              </a:rPr>
              <a:t>організовує роботу апарату Верховної Ради України; </a:t>
            </a:r>
          </a:p>
          <a:p>
            <a:pPr eaLnBrk="1" hangingPunct="1"/>
            <a:r>
              <a:rPr lang="uk-UA" smtClean="0">
                <a:latin typeface="Arial" charset="0"/>
                <a:cs typeface="Arial" charset="0"/>
              </a:rPr>
              <a:t>проводить засідання Ради голів фракцій</a:t>
            </a:r>
            <a:r>
              <a:rPr lang="en-US" smtClean="0">
                <a:latin typeface="Arial" charset="0"/>
                <a:cs typeface="Arial" charset="0"/>
              </a:rPr>
              <a:t> </a:t>
            </a:r>
            <a:r>
              <a:rPr lang="uk-UA" smtClean="0">
                <a:latin typeface="Arial" charset="0"/>
                <a:cs typeface="Arial" charset="0"/>
              </a:rPr>
              <a:t>і Ради голів комітетів, на яких обговорюється порядок денний сесії. Остаточно порядок денний роботи сесії затверджується на засіданні Верховної Ради. </a:t>
            </a:r>
          </a:p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500042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spc="300" dirty="0" smtClean="0"/>
              <a:t>Голова Верховної Ради</a:t>
            </a:r>
            <a:endParaRPr lang="ru-RU" sz="3600" spc="300" dirty="0"/>
          </a:p>
        </p:txBody>
      </p:sp>
      <p:pic>
        <p:nvPicPr>
          <p:cNvPr id="25602" name="Picture 2" descr="C:\Users\Администратор\Desktop\вита школа\картинки\15058131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13267">
            <a:off x="6127550" y="5379110"/>
            <a:ext cx="2922085" cy="1152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Повноваження Верховної Ради України: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внесення змін до Конституції України;</a:t>
            </a: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призначення всеукраїнського референдуму;</a:t>
            </a: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 прийняття законів;</a:t>
            </a: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визначення засад внутрішньої та зовнішньої політики;</a:t>
            </a: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 призначення виборів Президента України;</a:t>
            </a: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усунення Президента України з поста в порядку імпічменту;</a:t>
            </a: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призначення  Прем'єр-міністра України;</a:t>
            </a:r>
            <a:endParaRPr 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здійснення контролю за діяльністю Кабінету Міністрів України.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spc="300" dirty="0" smtClean="0"/>
              <a:t>Верховна Рада  України </a:t>
            </a:r>
            <a:endParaRPr lang="ru-RU" sz="3600" spc="300" dirty="0"/>
          </a:p>
        </p:txBody>
      </p:sp>
      <p:pic>
        <p:nvPicPr>
          <p:cNvPr id="19459" name="Picture 4" descr="C:\Users\Администратор\Desktop\вита школа\картинки\300px-Logo_of_the_Verkhovna_Rada_of_Ukraine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5357813"/>
            <a:ext cx="2857500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Виконавча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влада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гілка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направлена на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нормативних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Виконавчу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Кабінет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, </a:t>
            </a:r>
            <a:r>
              <a:rPr lang="ru-RU" dirty="0" err="1" smtClean="0"/>
              <a:t>центральні</a:t>
            </a:r>
            <a:r>
              <a:rPr lang="ru-RU" dirty="0" smtClean="0"/>
              <a:t> (</a:t>
            </a:r>
            <a:r>
              <a:rPr lang="ru-RU" dirty="0" err="1" smtClean="0"/>
              <a:t>міністерства</a:t>
            </a:r>
            <a:r>
              <a:rPr lang="ru-RU" dirty="0" smtClean="0"/>
              <a:t>, </a:t>
            </a:r>
            <a:r>
              <a:rPr lang="ru-RU" dirty="0" err="1" smtClean="0"/>
              <a:t>відомства</a:t>
            </a:r>
            <a:r>
              <a:rPr lang="ru-RU" dirty="0" smtClean="0"/>
              <a:t>) та </a:t>
            </a:r>
            <a:r>
              <a:rPr lang="ru-RU" dirty="0" err="1" smtClean="0"/>
              <a:t>місцеві</a:t>
            </a:r>
            <a:r>
              <a:rPr lang="ru-RU" dirty="0" smtClean="0"/>
              <a:t> (</a:t>
            </a:r>
            <a:r>
              <a:rPr lang="ru-RU" dirty="0" err="1" smtClean="0"/>
              <a:t>обласні</a:t>
            </a:r>
            <a:r>
              <a:rPr lang="ru-RU" dirty="0" smtClean="0"/>
              <a:t>, </a:t>
            </a:r>
            <a:r>
              <a:rPr lang="ru-RU" dirty="0" err="1" smtClean="0"/>
              <a:t>районні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адміністрації</a:t>
            </a:r>
            <a:r>
              <a:rPr lang="ru-RU" dirty="0" smtClean="0"/>
              <a:t>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Функції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виконавчої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влади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до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визначення</a:t>
            </a:r>
            <a:r>
              <a:rPr lang="ru-RU" dirty="0" smtClean="0"/>
              <a:t> засад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;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;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затвердження</a:t>
            </a:r>
            <a:r>
              <a:rPr lang="ru-RU" dirty="0" smtClean="0"/>
              <a:t> бюджету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;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dirty="0" err="1" smtClean="0"/>
              <a:t>оголошення</a:t>
            </a:r>
            <a:r>
              <a:rPr lang="ru-RU" dirty="0" smtClean="0"/>
              <a:t> за </a:t>
            </a:r>
            <a:r>
              <a:rPr lang="ru-RU" dirty="0" err="1" smtClean="0"/>
              <a:t>поданням</a:t>
            </a:r>
            <a:r>
              <a:rPr lang="ru-RU" dirty="0" smtClean="0"/>
              <a:t> Президента стану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укладення</a:t>
            </a:r>
            <a:r>
              <a:rPr lang="ru-RU" dirty="0" smtClean="0"/>
              <a:t> миру;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Збройних</a:t>
            </a:r>
            <a:r>
              <a:rPr lang="ru-RU" dirty="0" smtClean="0"/>
              <a:t> Сил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формувань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збройної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 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згоди</a:t>
            </a:r>
            <a:r>
              <a:rPr lang="ru-RU" dirty="0" smtClean="0"/>
              <a:t> на </a:t>
            </a:r>
            <a:r>
              <a:rPr lang="ru-RU" dirty="0" err="1" smtClean="0"/>
              <a:t>призначення</a:t>
            </a:r>
            <a:r>
              <a:rPr lang="ru-RU" dirty="0" smtClean="0"/>
              <a:t> Президентом </a:t>
            </a:r>
            <a:r>
              <a:rPr lang="ru-RU" dirty="0" err="1" smtClean="0"/>
              <a:t>Премєр-міністра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357166"/>
            <a:ext cx="8358246" cy="714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pc="300" dirty="0" err="1" smtClean="0"/>
              <a:t>Виконавча</a:t>
            </a:r>
            <a:r>
              <a:rPr lang="ru-RU" sz="3600" spc="300" dirty="0" smtClean="0"/>
              <a:t> </a:t>
            </a:r>
            <a:r>
              <a:rPr lang="ru-RU" sz="3600" spc="300" dirty="0" err="1" smtClean="0"/>
              <a:t>влада</a:t>
            </a:r>
            <a:endParaRPr lang="ru-RU" sz="3600" spc="300" dirty="0"/>
          </a:p>
        </p:txBody>
      </p:sp>
      <p:pic>
        <p:nvPicPr>
          <p:cNvPr id="20483" name="Picture 2" descr="C:\Users\Администратор\Desktop\вита школа\картинки\Без названи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77992">
            <a:off x="7399338" y="5818188"/>
            <a:ext cx="15446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f0238973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tf02389735</Template>
  <TotalTime>184</TotalTime>
  <Words>473</Words>
  <Application>Microsoft Office PowerPoint</Application>
  <PresentationFormat>Экран (4:3)</PresentationFormat>
  <Paragraphs>53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Palatino Linotype</vt:lpstr>
      <vt:lpstr>Wingdings</vt:lpstr>
      <vt:lpstr>tf02389735</vt:lpstr>
      <vt:lpstr>tf02389735</vt:lpstr>
      <vt:lpstr>tf02389735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Органи державної влади в Україні . Місцеве самоврядування в  Україні</dc:title>
  <dc:creator>Пользователь Windows</dc:creator>
  <cp:lastModifiedBy>Сергей</cp:lastModifiedBy>
  <cp:revision>22</cp:revision>
  <dcterms:created xsi:type="dcterms:W3CDTF">2018-03-11T14:09:18Z</dcterms:created>
  <dcterms:modified xsi:type="dcterms:W3CDTF">2021-01-18T21:01:03Z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0x010100BB2780C3CC07BD4BAA623FF9571645580400D1570604EA743043A2641365C0E91715</vt:lpwstr>
  </property>
  <property fmtid="{D5CDD505-2E9C-101B-9397-08002B2CF9AE}" pid="3" name="ImageGenCounter">
    <vt:i4>0</vt:i4>
  </property>
  <property fmtid="{D5CDD505-2E9C-101B-9397-08002B2CF9AE}" pid="4" name="ImageGenStatus">
    <vt:i4>0</vt:i4>
  </property>
  <property fmtid="{D5CDD505-2E9C-101B-9397-08002B2CF9AE}" pid="5" name="PolicheckStatus">
    <vt:i4>3</vt:i4>
  </property>
  <property fmtid="{D5CDD505-2E9C-101B-9397-08002B2CF9AE}" pid="6" name="Applications">
    <vt:lpwstr>53;#;#407;#</vt:lpwstr>
  </property>
  <property fmtid="{D5CDD505-2E9C-101B-9397-08002B2CF9AE}" pid="7" name="PolicheckCounter">
    <vt:i4>1</vt:i4>
  </property>
  <property fmtid="{D5CDD505-2E9C-101B-9397-08002B2CF9AE}" pid="8" name="ImageGenTimestamp">
    <vt:filetime>2010-12-01T10:10:06Z</vt:filetime>
  </property>
  <property fmtid="{D5CDD505-2E9C-101B-9397-08002B2CF9AE}" pid="9" name="PolicheckTimestamp">
    <vt:filetime>2011-04-28T14:45:15Z</vt:filetime>
  </property>
  <property fmtid="{D5CDD505-2E9C-101B-9397-08002B2CF9AE}" pid="10" name="ApprovalStatus">
    <vt:lpwstr>ApprovedAutomatic</vt:lpwstr>
  </property>
  <property fmtid="{D5CDD505-2E9C-101B-9397-08002B2CF9AE}" pid="11" name="BlockPublish">
    <vt:lpwstr/>
  </property>
  <property fmtid="{D5CDD505-2E9C-101B-9397-08002B2CF9AE}" pid="12" name="EditorialTags">
    <vt:lpwstr/>
  </property>
  <property fmtid="{D5CDD505-2E9C-101B-9397-08002B2CF9AE}" pid="13" name="MarketSpecific">
    <vt:lpwstr/>
  </property>
  <property fmtid="{D5CDD505-2E9C-101B-9397-08002B2CF9AE}" pid="14" name="TPLaunchHelpLinkType">
    <vt:lpwstr>Template</vt:lpwstr>
  </property>
  <property fmtid="{D5CDD505-2E9C-101B-9397-08002B2CF9AE}" pid="15" name="TPNamespace">
    <vt:lpwstr/>
  </property>
  <property fmtid="{D5CDD505-2E9C-101B-9397-08002B2CF9AE}" pid="16" name="TemplateTemplateType">
    <vt:lpwstr>PowerPoint 12 Default</vt:lpwstr>
  </property>
  <property fmtid="{D5CDD505-2E9C-101B-9397-08002B2CF9AE}" pid="17" name="UANotes">
    <vt:lpwstr/>
  </property>
  <property fmtid="{D5CDD505-2E9C-101B-9397-08002B2CF9AE}" pid="18" name="VoteCount">
    <vt:lpwstr/>
  </property>
  <property fmtid="{D5CDD505-2E9C-101B-9397-08002B2CF9AE}" pid="19" name="HandoffToMSDN">
    <vt:lpwstr/>
  </property>
  <property fmtid="{D5CDD505-2E9C-101B-9397-08002B2CF9AE}" pid="20" name="OriginAsset">
    <vt:lpwstr/>
  </property>
  <property fmtid="{D5CDD505-2E9C-101B-9397-08002B2CF9AE}" pid="21" name="PublishTargets">
    <vt:lpwstr>OfficeOnline</vt:lpwstr>
  </property>
  <property fmtid="{D5CDD505-2E9C-101B-9397-08002B2CF9AE}" pid="22" name="AssetType">
    <vt:lpwstr/>
  </property>
  <property fmtid="{D5CDD505-2E9C-101B-9397-08002B2CF9AE}" pid="23" name="IntlLangReview">
    <vt:lpwstr/>
  </property>
  <property fmtid="{D5CDD505-2E9C-101B-9397-08002B2CF9AE}" pid="24" name="NumericId">
    <vt:lpwstr/>
  </property>
  <property fmtid="{D5CDD505-2E9C-101B-9397-08002B2CF9AE}" pid="25" name="OOCacheId">
    <vt:lpwstr>9c814278-5941-4222-beac-8042c9d5e0ae</vt:lpwstr>
  </property>
  <property fmtid="{D5CDD505-2E9C-101B-9397-08002B2CF9AE}" pid="26" name="ClipArtFilename">
    <vt:lpwstr/>
  </property>
  <property fmtid="{D5CDD505-2E9C-101B-9397-08002B2CF9AE}" pid="27" name="OpenTemplate">
    <vt:lpwstr>1</vt:lpwstr>
  </property>
  <property fmtid="{D5CDD505-2E9C-101B-9397-08002B2CF9AE}" pid="28" name="TPExecutable">
    <vt:lpwstr/>
  </property>
  <property fmtid="{D5CDD505-2E9C-101B-9397-08002B2CF9AE}" pid="29" name="LastHandOff">
    <vt:lpwstr/>
  </property>
  <property fmtid="{D5CDD505-2E9C-101B-9397-08002B2CF9AE}" pid="30" name="TPLaunchHelpLink">
    <vt:lpwstr/>
  </property>
  <property fmtid="{D5CDD505-2E9C-101B-9397-08002B2CF9AE}" pid="31" name="Providers">
    <vt:lpwstr>1|PN101970760| | </vt:lpwstr>
  </property>
  <property fmtid="{D5CDD505-2E9C-101B-9397-08002B2CF9AE}" pid="32" name="TPAppVersion">
    <vt:lpwstr/>
  </property>
  <property fmtid="{D5CDD505-2E9C-101B-9397-08002B2CF9AE}" pid="33" name="IsSearchable">
    <vt:lpwstr>0</vt:lpwstr>
  </property>
  <property fmtid="{D5CDD505-2E9C-101B-9397-08002B2CF9AE}" pid="34" name="EditorialStatus">
    <vt:lpwstr>Complete</vt:lpwstr>
  </property>
  <property fmtid="{D5CDD505-2E9C-101B-9397-08002B2CF9AE}" pid="35" name="UALocComments">
    <vt:lpwstr/>
  </property>
  <property fmtid="{D5CDD505-2E9C-101B-9397-08002B2CF9AE}" pid="36" name="CSXHash">
    <vt:lpwstr>WTn96coQA9Y9Mt/B+auRa8D6yo4ininBXIYb4myXXpA=</vt:lpwstr>
  </property>
  <property fmtid="{D5CDD505-2E9C-101B-9397-08002B2CF9AE}" pid="37" name="DirectSourceMarket">
    <vt:lpwstr/>
  </property>
  <property fmtid="{D5CDD505-2E9C-101B-9397-08002B2CF9AE}" pid="38" name="DSATActionTaken">
    <vt:lpwstr/>
  </property>
  <property fmtid="{D5CDD505-2E9C-101B-9397-08002B2CF9AE}" pid="39" name="PolicheckWords">
    <vt:lpwstr/>
  </property>
  <property fmtid="{D5CDD505-2E9C-101B-9397-08002B2CF9AE}" pid="40" name="BugNumber">
    <vt:lpwstr/>
  </property>
  <property fmtid="{D5CDD505-2E9C-101B-9397-08002B2CF9AE}" pid="41" name="Downloads">
    <vt:lpwstr>0</vt:lpwstr>
  </property>
  <property fmtid="{D5CDD505-2E9C-101B-9397-08002B2CF9AE}" pid="42" name="ThumbnailAssetId">
    <vt:lpwstr/>
  </property>
  <property fmtid="{D5CDD505-2E9C-101B-9397-08002B2CF9AE}" pid="43" name="TrustLevel">
    <vt:lpwstr>2 Community Trusted</vt:lpwstr>
  </property>
  <property fmtid="{D5CDD505-2E9C-101B-9397-08002B2CF9AE}" pid="44" name="UALocRecommendation">
    <vt:lpwstr>Localize</vt:lpwstr>
  </property>
  <property fmtid="{D5CDD505-2E9C-101B-9397-08002B2CF9AE}" pid="45" name="TPApplication">
    <vt:lpwstr/>
  </property>
  <property fmtid="{D5CDD505-2E9C-101B-9397-08002B2CF9AE}" pid="46" name="AssetId">
    <vt:lpwstr>TP102389734</vt:lpwstr>
  </property>
  <property fmtid="{D5CDD505-2E9C-101B-9397-08002B2CF9AE}" pid="47" name="APEditor">
    <vt:lpwstr/>
  </property>
  <property fmtid="{D5CDD505-2E9C-101B-9397-08002B2CF9AE}" pid="48" name="PrimaryImageGen">
    <vt:lpwstr>1</vt:lpwstr>
  </property>
  <property fmtid="{D5CDD505-2E9C-101B-9397-08002B2CF9AE}" pid="49" name="TPInstallLocation">
    <vt:lpwstr/>
  </property>
  <property fmtid="{D5CDD505-2E9C-101B-9397-08002B2CF9AE}" pid="50" name="Manager">
    <vt:lpwstr/>
  </property>
  <property fmtid="{D5CDD505-2E9C-101B-9397-08002B2CF9AE}" pid="51" name="ParentAssetId">
    <vt:lpwstr>TC102389735</vt:lpwstr>
  </property>
  <property fmtid="{D5CDD505-2E9C-101B-9397-08002B2CF9AE}" pid="52" name="SubmitterId">
    <vt:lpwstr>S-1-10-0-6-35757-842399744</vt:lpwstr>
  </property>
  <property fmtid="{D5CDD505-2E9C-101B-9397-08002B2CF9AE}" pid="53" name="TemplateStatus">
    <vt:lpwstr/>
  </property>
  <property fmtid="{D5CDD505-2E9C-101B-9397-08002B2CF9AE}" pid="54" name="APAuthor">
    <vt:lpwstr>555</vt:lpwstr>
  </property>
  <property fmtid="{D5CDD505-2E9C-101B-9397-08002B2CF9AE}" pid="55" name="TPCommandLine">
    <vt:lpwstr/>
  </property>
  <property fmtid="{D5CDD505-2E9C-101B-9397-08002B2CF9AE}" pid="56" name="APDescription">
    <vt:lpwstr/>
  </property>
  <property fmtid="{D5CDD505-2E9C-101B-9397-08002B2CF9AE}" pid="57" name="UAProjectedTotalWords">
    <vt:lpwstr/>
  </property>
  <property fmtid="{D5CDD505-2E9C-101B-9397-08002B2CF9AE}" pid="58" name="Provider">
    <vt:lpwstr/>
  </property>
  <property fmtid="{D5CDD505-2E9C-101B-9397-08002B2CF9AE}" pid="59" name="ApprovalLog">
    <vt:lpwstr/>
  </property>
  <property fmtid="{D5CDD505-2E9C-101B-9397-08002B2CF9AE}" pid="60" name="Component">
    <vt:lpwstr/>
  </property>
  <property fmtid="{D5CDD505-2E9C-101B-9397-08002B2CF9AE}" pid="61" name="LastPublishResultLookup">
    <vt:lpwstr/>
  </property>
  <property fmtid="{D5CDD505-2E9C-101B-9397-08002B2CF9AE}" pid="62" name="BusinessGroup">
    <vt:lpwstr/>
  </property>
  <property fmtid="{D5CDD505-2E9C-101B-9397-08002B2CF9AE}" pid="63" name="PublishStatusLookup">
    <vt:lpwstr>278951;#;#424278;#</vt:lpwstr>
  </property>
  <property fmtid="{D5CDD505-2E9C-101B-9397-08002B2CF9AE}" pid="64" name="SourceTitle">
    <vt:lpwstr/>
  </property>
  <property fmtid="{D5CDD505-2E9C-101B-9397-08002B2CF9AE}" pid="65" name="AcquiredFrom">
    <vt:lpwstr>Internal MS</vt:lpwstr>
  </property>
  <property fmtid="{D5CDD505-2E9C-101B-9397-08002B2CF9AE}" pid="66" name="CSXSubmissionMarket">
    <vt:lpwstr>3</vt:lpwstr>
  </property>
  <property fmtid="{D5CDD505-2E9C-101B-9397-08002B2CF9AE}" pid="67" name="Markets">
    <vt:lpwstr>3;#</vt:lpwstr>
  </property>
  <property fmtid="{D5CDD505-2E9C-101B-9397-08002B2CF9AE}" pid="68" name="OriginalSourceMarket">
    <vt:lpwstr/>
  </property>
  <property fmtid="{D5CDD505-2E9C-101B-9397-08002B2CF9AE}" pid="69" name="ArtSampleDocs">
    <vt:lpwstr/>
  </property>
  <property fmtid="{D5CDD505-2E9C-101B-9397-08002B2CF9AE}" pid="70" name="ShowIn">
    <vt:lpwstr>Show everywhere</vt:lpwstr>
  </property>
  <property fmtid="{D5CDD505-2E9C-101B-9397-08002B2CF9AE}" pid="71" name="TPClientViewer">
    <vt:lpwstr/>
  </property>
  <property fmtid="{D5CDD505-2E9C-101B-9397-08002B2CF9AE}" pid="72" name="IntlLangReviewDate">
    <vt:lpwstr/>
  </property>
  <property fmtid="{D5CDD505-2E9C-101B-9397-08002B2CF9AE}" pid="73" name="TPFriendlyName">
    <vt:lpwstr/>
  </property>
  <property fmtid="{D5CDD505-2E9C-101B-9397-08002B2CF9AE}" pid="74" name="AverageRating">
    <vt:lpwstr/>
  </property>
  <property fmtid="{D5CDD505-2E9C-101B-9397-08002B2CF9AE}" pid="75" name="AssetStart">
    <vt:lpwstr>2010-12-01T12:10:07Z</vt:lpwstr>
  </property>
  <property fmtid="{D5CDD505-2E9C-101B-9397-08002B2CF9AE}" pid="76" name="TPComponent">
    <vt:lpwstr/>
  </property>
  <property fmtid="{D5CDD505-2E9C-101B-9397-08002B2CF9AE}" pid="77" name="CrawlForDependencies">
    <vt:lpwstr>0</vt:lpwstr>
  </property>
  <property fmtid="{D5CDD505-2E9C-101B-9397-08002B2CF9AE}" pid="78" name="FriendlyTitle">
    <vt:lpwstr/>
  </property>
  <property fmtid="{D5CDD505-2E9C-101B-9397-08002B2CF9AE}" pid="79" name="LastModifiedDateTime">
    <vt:lpwstr/>
  </property>
  <property fmtid="{D5CDD505-2E9C-101B-9397-08002B2CF9AE}" pid="80" name="LegacyData">
    <vt:lpwstr/>
  </property>
  <property fmtid="{D5CDD505-2E9C-101B-9397-08002B2CF9AE}" pid="81" name="Milestone">
    <vt:lpwstr/>
  </property>
  <property fmtid="{D5CDD505-2E9C-101B-9397-08002B2CF9AE}" pid="82" name="TimesCloned">
    <vt:lpwstr/>
  </property>
  <property fmtid="{D5CDD505-2E9C-101B-9397-08002B2CF9AE}" pid="83" name="ContentItem">
    <vt:lpwstr/>
  </property>
  <property fmtid="{D5CDD505-2E9C-101B-9397-08002B2CF9AE}" pid="84" name="IsDeleted">
    <vt:lpwstr>0</vt:lpwstr>
  </property>
  <property fmtid="{D5CDD505-2E9C-101B-9397-08002B2CF9AE}" pid="85" name="UACurrentWords">
    <vt:lpwstr/>
  </property>
  <property fmtid="{D5CDD505-2E9C-101B-9397-08002B2CF9AE}" pid="86" name="AssetExpire">
    <vt:lpwstr>2100-01-01T02:00:00Z</vt:lpwstr>
  </property>
  <property fmtid="{D5CDD505-2E9C-101B-9397-08002B2CF9AE}" pid="87" name="Description0">
    <vt:lpwstr/>
  </property>
  <property fmtid="{D5CDD505-2E9C-101B-9397-08002B2CF9AE}" pid="88" name="MachineTranslated">
    <vt:lpwstr>0</vt:lpwstr>
  </property>
  <property fmtid="{D5CDD505-2E9C-101B-9397-08002B2CF9AE}" pid="89" name="OutputCachingOn">
    <vt:lpwstr>0</vt:lpwstr>
  </property>
  <property fmtid="{D5CDD505-2E9C-101B-9397-08002B2CF9AE}" pid="90" name="PlannedPubDate">
    <vt:lpwstr/>
  </property>
  <property fmtid="{D5CDD505-2E9C-101B-9397-08002B2CF9AE}" pid="91" name="CSXUpdate">
    <vt:lpwstr>0</vt:lpwstr>
  </property>
  <property fmtid="{D5CDD505-2E9C-101B-9397-08002B2CF9AE}" pid="92" name="IntlLangReviewer">
    <vt:lpwstr/>
  </property>
  <property fmtid="{D5CDD505-2E9C-101B-9397-08002B2CF9AE}" pid="93" name="IntlLocPriority">
    <vt:lpwstr/>
  </property>
  <property fmtid="{D5CDD505-2E9C-101B-9397-08002B2CF9AE}" pid="94" name="CSXSubmissionDate">
    <vt:lpwstr>2010-12-01T12:10:06Z</vt:lpwstr>
  </property>
  <property fmtid="{D5CDD505-2E9C-101B-9397-08002B2CF9AE}" pid="95" name="InternalTagsTaxHTField0">
    <vt:lpwstr/>
  </property>
  <property fmtid="{D5CDD505-2E9C-101B-9397-08002B2CF9AE}" pid="96" name="LocComments">
    <vt:lpwstr/>
  </property>
  <property fmtid="{D5CDD505-2E9C-101B-9397-08002B2CF9AE}" pid="97" name="LocProcessedForMarketsLookup">
    <vt:lpwstr/>
  </property>
  <property fmtid="{D5CDD505-2E9C-101B-9397-08002B2CF9AE}" pid="98" name="LocOverallHandbackStatusLookup">
    <vt:lpwstr/>
  </property>
  <property fmtid="{D5CDD505-2E9C-101B-9397-08002B2CF9AE}" pid="99" name="LocLastLocAttemptVersionLookup">
    <vt:lpwstr>701</vt:lpwstr>
  </property>
  <property fmtid="{D5CDD505-2E9C-101B-9397-08002B2CF9AE}" pid="100" name="LocNewPublishedVersionLookup">
    <vt:lpwstr/>
  </property>
  <property fmtid="{D5CDD505-2E9C-101B-9397-08002B2CF9AE}" pid="101" name="LocProcessedForHandoffsLookup">
    <vt:lpwstr/>
  </property>
  <property fmtid="{D5CDD505-2E9C-101B-9397-08002B2CF9AE}" pid="102" name="CampaignTagsTaxHTField0">
    <vt:lpwstr/>
  </property>
  <property fmtid="{D5CDD505-2E9C-101B-9397-08002B2CF9AE}" pid="103" name="LocLastLocAttemptVersionTypeLookup">
    <vt:lpwstr/>
  </property>
  <property fmtid="{D5CDD505-2E9C-101B-9397-08002B2CF9AE}" pid="104" name="LocOverallLocStatusLookup">
    <vt:lpwstr/>
  </property>
  <property fmtid="{D5CDD505-2E9C-101B-9397-08002B2CF9AE}" pid="105" name="TaxCatchAll">
    <vt:lpwstr/>
  </property>
  <property fmtid="{D5CDD505-2E9C-101B-9397-08002B2CF9AE}" pid="106" name="LocRecommendedHandoff">
    <vt:lpwstr/>
  </property>
  <property fmtid="{D5CDD505-2E9C-101B-9397-08002B2CF9AE}" pid="107" name="LocalizationTagsTaxHTField0">
    <vt:lpwstr/>
  </property>
  <property fmtid="{D5CDD505-2E9C-101B-9397-08002B2CF9AE}" pid="108" name="LocPublishedDependentAssetsLookup">
    <vt:lpwstr/>
  </property>
  <property fmtid="{D5CDD505-2E9C-101B-9397-08002B2CF9AE}" pid="109" name="LocPublishedLinkedAssetsLookup">
    <vt:lpwstr/>
  </property>
  <property fmtid="{D5CDD505-2E9C-101B-9397-08002B2CF9AE}" pid="110" name="RecommendationsModifier">
    <vt:lpwstr/>
  </property>
  <property fmtid="{D5CDD505-2E9C-101B-9397-08002B2CF9AE}" pid="111" name="LocManualTestRequired">
    <vt:lpwstr/>
  </property>
  <property fmtid="{D5CDD505-2E9C-101B-9397-08002B2CF9AE}" pid="112" name="ScenarioTagsTaxHTField0">
    <vt:lpwstr/>
  </property>
  <property fmtid="{D5CDD505-2E9C-101B-9397-08002B2CF9AE}" pid="113" name="FeatureTagsTaxHTField0">
    <vt:lpwstr/>
  </property>
  <property fmtid="{D5CDD505-2E9C-101B-9397-08002B2CF9AE}" pid="114" name="LocOverallPreviewStatusLookup">
    <vt:lpwstr/>
  </property>
  <property fmtid="{D5CDD505-2E9C-101B-9397-08002B2CF9AE}" pid="115" name="LocOverallPublishStatusLookup">
    <vt:lpwstr/>
  </property>
  <property fmtid="{D5CDD505-2E9C-101B-9397-08002B2CF9AE}" pid="116" name="OriginalRelease">
    <vt:lpwstr>14</vt:lpwstr>
  </property>
  <property fmtid="{D5CDD505-2E9C-101B-9397-08002B2CF9AE}" pid="117" name="LocMarketGroupTiers2">
    <vt:lpwstr/>
  </property>
</Properties>
</file>