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sldIdLst>
    <p:sldId id="265" r:id="rId2"/>
    <p:sldId id="288" r:id="rId3"/>
    <p:sldId id="266" r:id="rId4"/>
    <p:sldId id="267" r:id="rId5"/>
    <p:sldId id="269" r:id="rId6"/>
    <p:sldId id="273" r:id="rId7"/>
    <p:sldId id="270" r:id="rId8"/>
    <p:sldId id="285" r:id="rId9"/>
    <p:sldId id="277" r:id="rId10"/>
    <p:sldId id="281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660066"/>
    <a:srgbClr val="006600"/>
    <a:srgbClr val="CC3300"/>
    <a:srgbClr val="FF9933"/>
    <a:srgbClr val="666633"/>
    <a:srgbClr val="990000"/>
    <a:srgbClr val="FEE9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6B98F-7CFB-4FDE-B682-4A5993F91479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7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F7583-0D4B-485B-A10F-97A9B067D9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9C04B7-5713-44FB-AC45-4364BFA42D64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1A2DFA-60EB-4960-BCAB-D87C742082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BFF91-E113-4845-82AA-876D13834EB5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E82E8-BEA7-4954-A0D7-17483A3B76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5559-3439-45B4-A2CD-806CDE82E40D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05A180-875D-4EA3-8CBF-9A685A207B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лилиния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" name="Полилиния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F467F-AB04-4F7E-932D-7B014C259FB5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FFC277-DAF8-41DA-A3CA-30C621A3CF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4601D-DDFC-48EE-9389-87702A89EDC8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5BBDE-CFD6-446E-8837-3704ACAB27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E0818-0FEA-46F9-A917-8B39B330452F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8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5AAE-D036-406D-9B9F-A0E068D6C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E05F5-934F-41D6-B8C8-F1FFC7C56710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4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DC698-2FED-438A-B86B-C094889382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9FFB6-4660-42CA-BF26-599D55861126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04DE9-592B-4F51-A933-0E0C1DCC00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629C3-084D-4064-8510-05178A744628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D4E70-0FFE-4313-A004-6529D21C94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8230E-9C4C-4375-89D3-D8FD10791D9F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6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DF6D28-B3DF-468D-9772-E77126E60C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28" name="Заголовок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9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043E5F-0C77-43C3-B23B-BEF708987596}" type="datetimeFigureOut">
              <a:rPr lang="ru-RU"/>
              <a:pPr>
                <a:defRPr/>
              </a:pPr>
              <a:t>07.04.2020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E3D6C7F-A24D-424C-AE65-BBB3F593BD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81" r:id="rId2"/>
    <p:sldLayoutId id="2147483890" r:id="rId3"/>
    <p:sldLayoutId id="2147483882" r:id="rId4"/>
    <p:sldLayoutId id="2147483883" r:id="rId5"/>
    <p:sldLayoutId id="2147483884" r:id="rId6"/>
    <p:sldLayoutId id="2147483885" r:id="rId7"/>
    <p:sldLayoutId id="2147483891" r:id="rId8"/>
    <p:sldLayoutId id="2147483886" r:id="rId9"/>
    <p:sldLayoutId id="2147483887" r:id="rId10"/>
    <p:sldLayoutId id="21474838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A04DA3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 descr="C:\Documents and Settings\Иятта\Рабочий стол\ЭТО СРОЧНО\Новая папка\755ad610193c.png"/>
          <p:cNvPicPr>
            <a:picLocks noChangeAspect="1" noChangeArrowheads="1"/>
          </p:cNvPicPr>
          <p:nvPr/>
        </p:nvPicPr>
        <p:blipFill>
          <a:blip r:embed="rId2">
            <a:lum bright="-20000" contrast="20000"/>
          </a:blip>
          <a:srcRect/>
          <a:stretch>
            <a:fillRect/>
          </a:stretch>
        </p:blipFill>
        <p:spPr bwMode="auto">
          <a:xfrm>
            <a:off x="5357813" y="3000375"/>
            <a:ext cx="3786187" cy="415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250825" y="604838"/>
            <a:ext cx="6218238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342900" algn="ctr"/>
            <a:r>
              <a:rPr lang="uk-UA" sz="9600" b="1" dirty="0" smtClean="0">
                <a:solidFill>
                  <a:srgbClr val="660066"/>
                </a:solidFill>
                <a:latin typeface="Times New Roman" pitchFamily="18" charset="0"/>
              </a:rPr>
              <a:t>НА ПОРОЗІ </a:t>
            </a:r>
          </a:p>
          <a:p>
            <a:pPr indent="342900" algn="ctr"/>
            <a:r>
              <a:rPr lang="uk-UA" sz="9600" b="1" dirty="0" smtClean="0">
                <a:solidFill>
                  <a:srgbClr val="FF0000"/>
                </a:solidFill>
                <a:latin typeface="Times New Roman" pitchFamily="18" charset="0"/>
              </a:rPr>
              <a:t>5 КЛАС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250825" y="0"/>
            <a:ext cx="7272338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uk-UA" sz="2400" b="1">
                <a:solidFill>
                  <a:srgbClr val="CC3300"/>
                </a:solidFill>
                <a:latin typeface="Times New Roman" pitchFamily="18" charset="0"/>
              </a:rPr>
              <a:t>Що ж забезпечить </a:t>
            </a:r>
          </a:p>
          <a:p>
            <a:pPr indent="342900"/>
            <a:r>
              <a:rPr lang="uk-UA" sz="2400" b="1">
                <a:solidFill>
                  <a:srgbClr val="CC3300"/>
                </a:solidFill>
                <a:latin typeface="Times New Roman" pitchFamily="18" charset="0"/>
              </a:rPr>
              <a:t>перспективність розвитку п’ятикласника?</a:t>
            </a:r>
          </a:p>
          <a:p>
            <a:pPr indent="342900" algn="ctr"/>
            <a:r>
              <a:rPr lang="uk-UA" sz="2400" b="1">
                <a:solidFill>
                  <a:srgbClr val="CC3300"/>
                </a:solidFill>
                <a:latin typeface="Times New Roman" pitchFamily="18" charset="0"/>
              </a:rPr>
              <a:t>Це:</a:t>
            </a:r>
            <a:endParaRPr lang="ru-RU" sz="2400" b="1">
              <a:solidFill>
                <a:srgbClr val="CC3300"/>
              </a:solidFill>
              <a:latin typeface="Times New Roman" pitchFamily="18" charset="0"/>
            </a:endParaRP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–  подальша реалізації основних положень нового Державного стандарту початкової,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 базової та повної загальної середньої освіти;</a:t>
            </a:r>
            <a:endParaRPr lang="ru-RU" sz="2400" b="1">
              <a:solidFill>
                <a:srgbClr val="3333CC"/>
              </a:solidFill>
              <a:latin typeface="Times New Roman" pitchFamily="18" charset="0"/>
            </a:endParaRPr>
          </a:p>
          <a:p>
            <a:pPr indent="342900" algn="ctr"/>
            <a:r>
              <a:rPr lang="uk-UA" b="1">
                <a:solidFill>
                  <a:srgbClr val="3333CC"/>
                </a:solidFill>
              </a:rPr>
              <a:t>–</a:t>
            </a:r>
            <a:r>
              <a:rPr lang="uk-UA">
                <a:solidFill>
                  <a:srgbClr val="3333CC"/>
                </a:solidFill>
              </a:rPr>
              <a:t>  </a:t>
            </a:r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приведення змісту освіти та форм навчання у відповідність до вікових особливостей школярів;</a:t>
            </a:r>
            <a:endParaRPr lang="ru-RU" sz="2400" b="1">
              <a:solidFill>
                <a:srgbClr val="3333CC"/>
              </a:solidFill>
              <a:latin typeface="Times New Roman" pitchFamily="18" charset="0"/>
            </a:endParaRP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 –  особистісна орієнтація змісту освіти, 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яка передбачає 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розвиток творчих здібностей учнів, індивідуалізацію їх навчання 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з урахуванням інтересів і нахилів;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 –   збереження життя і здоров’я учнів; </a:t>
            </a:r>
            <a:endParaRPr lang="ru-RU" sz="2400" b="1">
              <a:solidFill>
                <a:srgbClr val="3333CC"/>
              </a:solidFill>
              <a:latin typeface="Times New Roman" pitchFamily="18" charset="0"/>
            </a:endParaRPr>
          </a:p>
          <a:p>
            <a:pPr lvl="1" algn="ctr"/>
            <a:r>
              <a:rPr lang="uk-UA" b="1">
                <a:solidFill>
                  <a:srgbClr val="3333CC"/>
                </a:solidFill>
              </a:rPr>
              <a:t>–</a:t>
            </a:r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 створення належних умов </a:t>
            </a:r>
          </a:p>
          <a:p>
            <a:pPr lvl="1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для поступової адаптації учнів 5-х класів</a:t>
            </a:r>
          </a:p>
          <a:p>
            <a:pPr lvl="1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 до навчання у школі ІІ ступеню.</a:t>
            </a:r>
          </a:p>
        </p:txBody>
      </p:sp>
      <p:pic>
        <p:nvPicPr>
          <p:cNvPr id="38917" name="Picture 5" descr="images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92950" y="4365625"/>
            <a:ext cx="1895475" cy="2292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Усе,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зв’язок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b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вивчатися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усе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наступне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спиратися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4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попереднє</a:t>
            </a:r>
            <a:r>
              <a:rPr lang="ru-RU" sz="4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r">
              <a:buNone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Я. А. </a:t>
            </a:r>
            <a:r>
              <a:rPr lang="ru-RU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Коменський</a:t>
            </a:r>
            <a:endParaRPr lang="ru-RU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072313" y="27146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72190" y="37861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468313" y="260350"/>
            <a:ext cx="6624637" cy="5570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Алгоритм дій перед переходом </a:t>
            </a:r>
          </a:p>
          <a:p>
            <a:pPr algn="ctr"/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молодшого школяра </a:t>
            </a:r>
          </a:p>
          <a:p>
            <a:pPr algn="ctr"/>
            <a:r>
              <a:rPr lang="uk-UA" sz="2400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</a:rPr>
              <a:t>в середню ланку школи: 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  <a:p>
            <a:endParaRPr lang="ru-RU" sz="20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знати хто буде класним керівником;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які однокласники оточуватимуть,  яким буде спілкування з однолітками;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як відбуватиметься перехід від однієї вчительки до багатьох викладачів та кабінетної системи;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бути </a:t>
            </a:r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поінформованим, 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з якими вчителями </a:t>
            </a:r>
            <a:r>
              <a:rPr lang="uk-UA" sz="2200" b="1" dirty="0" err="1">
                <a:solidFill>
                  <a:srgbClr val="3333CC"/>
                </a:solidFill>
                <a:latin typeface="Times New Roman" pitchFamily="18" charset="0"/>
              </a:rPr>
              <a:t>-предметниками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прийдеться працювати школяреві;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які нові </a:t>
            </a:r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предмети 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буде введено;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чи всі підручники </a:t>
            </a:r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будуть 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з 1 вересня, </a:t>
            </a:r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а бажано,</a:t>
            </a:r>
          </a:p>
          <a:p>
            <a:pPr algn="ctr"/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 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із червня;</a:t>
            </a:r>
            <a:endParaRPr lang="ru-RU" sz="2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algn="ctr">
              <a:buFontTx/>
              <a:buChar char="•"/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 в який освітній простір </a:t>
            </a:r>
            <a:r>
              <a:rPr lang="uk-UA" sz="2200" b="1" dirty="0" smtClean="0">
                <a:solidFill>
                  <a:srgbClr val="3333CC"/>
                </a:solidFill>
                <a:latin typeface="Times New Roman" pitchFamily="18" charset="0"/>
              </a:rPr>
              <a:t>порине </a:t>
            </a: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школяр.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468313" y="500042"/>
            <a:ext cx="5762625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indent="342900" algn="ctr"/>
            <a:r>
              <a:rPr lang="uk-UA" sz="4000" b="1" dirty="0">
                <a:solidFill>
                  <a:srgbClr val="3333CC"/>
                </a:solidFill>
                <a:latin typeface="Times New Roman" pitchFamily="18" charset="0"/>
              </a:rPr>
              <a:t>Що таке п’ятий клас </a:t>
            </a:r>
          </a:p>
          <a:p>
            <a:pPr indent="342900" algn="ctr"/>
            <a:r>
              <a:rPr lang="uk-UA" sz="4000" b="1" dirty="0">
                <a:solidFill>
                  <a:srgbClr val="3333CC"/>
                </a:solidFill>
                <a:latin typeface="Times New Roman" pitchFamily="18" charset="0"/>
              </a:rPr>
              <a:t>для учнів? </a:t>
            </a:r>
            <a:endParaRPr lang="ru-RU" sz="32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indent="342900" algn="ctr"/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Це </a:t>
            </a:r>
            <a:r>
              <a:rPr lang="uk-UA" sz="4000" b="1" dirty="0" smtClean="0">
                <a:solidFill>
                  <a:srgbClr val="660066"/>
                </a:solidFill>
                <a:latin typeface="Times New Roman" pitchFamily="18" charset="0"/>
              </a:rPr>
              <a:t>-- </a:t>
            </a:r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тривога, </a:t>
            </a:r>
          </a:p>
          <a:p>
            <a:pPr indent="342900" algn="ctr"/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розгубленість перших тижнів, освоєння  кабінетної системи, </a:t>
            </a:r>
          </a:p>
          <a:p>
            <a:pPr indent="342900" algn="ctr"/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нові предмети, </a:t>
            </a:r>
          </a:p>
          <a:p>
            <a:pPr indent="342900" algn="ctr"/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нове учнівське оточення,</a:t>
            </a:r>
          </a:p>
          <a:p>
            <a:pPr indent="342900" algn="ctr"/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нові </a:t>
            </a:r>
            <a:r>
              <a:rPr lang="uk-UA" sz="4000" b="1" dirty="0" smtClean="0">
                <a:solidFill>
                  <a:srgbClr val="660066"/>
                </a:solidFill>
                <a:latin typeface="Times New Roman" pitchFamily="18" charset="0"/>
              </a:rPr>
              <a:t>й </a:t>
            </a:r>
            <a:r>
              <a:rPr lang="uk-UA" sz="4000" b="1" dirty="0">
                <a:solidFill>
                  <a:srgbClr val="660066"/>
                </a:solidFill>
                <a:latin typeface="Times New Roman" pitchFamily="18" charset="0"/>
              </a:rPr>
              <a:t>різні вчителі…</a:t>
            </a:r>
            <a:r>
              <a:rPr lang="uk-UA" sz="4000" dirty="0"/>
              <a:t>  </a:t>
            </a:r>
            <a:r>
              <a:rPr lang="uk-UA" dirty="0"/>
              <a:t>      </a:t>
            </a:r>
          </a:p>
        </p:txBody>
      </p:sp>
      <p:pic>
        <p:nvPicPr>
          <p:cNvPr id="24582" name="Picture 6" descr="images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631587">
            <a:off x="5795963" y="4005263"/>
            <a:ext cx="3132137" cy="23606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072313" y="27146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72190" y="37861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179388" y="333375"/>
            <a:ext cx="732157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660066"/>
                </a:solidFill>
                <a:latin typeface="Times New Roman" pitchFamily="18" charset="0"/>
              </a:rPr>
              <a:t>Актуальною проблемою </a:t>
            </a:r>
          </a:p>
          <a:p>
            <a:pPr algn="ctr"/>
            <a:r>
              <a:rPr lang="uk-UA" sz="2400" b="1" dirty="0">
                <a:solidFill>
                  <a:srgbClr val="660066"/>
                </a:solidFill>
                <a:latin typeface="Times New Roman" pitchFamily="18" charset="0"/>
              </a:rPr>
              <a:t>наступності початкової і середньої освіти </a:t>
            </a:r>
          </a:p>
          <a:p>
            <a:pPr algn="ctr"/>
            <a:r>
              <a:rPr lang="uk-UA" sz="2400" b="1" dirty="0">
                <a:solidFill>
                  <a:srgbClr val="660066"/>
                </a:solidFill>
                <a:latin typeface="Times New Roman" pitchFamily="18" charset="0"/>
              </a:rPr>
              <a:t>є особливості та відмінності</a:t>
            </a:r>
          </a:p>
          <a:p>
            <a:pPr algn="ctr"/>
            <a:r>
              <a:rPr lang="uk-UA" sz="2400" b="1" dirty="0">
                <a:solidFill>
                  <a:srgbClr val="660066"/>
                </a:solidFill>
                <a:latin typeface="Times New Roman" pitchFamily="18" charset="0"/>
              </a:rPr>
              <a:t> організації навчально-виховного процесу </a:t>
            </a:r>
          </a:p>
          <a:p>
            <a:pPr algn="ctr"/>
            <a:r>
              <a:rPr lang="uk-UA" sz="2400" b="1" dirty="0">
                <a:solidFill>
                  <a:srgbClr val="660066"/>
                </a:solidFill>
                <a:latin typeface="Times New Roman" pitchFamily="18" charset="0"/>
              </a:rPr>
              <a:t>в початковій та середній школі.</a:t>
            </a:r>
            <a:r>
              <a:rPr lang="uk-UA" sz="2400" b="1" dirty="0">
                <a:latin typeface="Times New Roman" pitchFamily="18" charset="0"/>
              </a:rPr>
              <a:t> </a:t>
            </a:r>
          </a:p>
          <a:p>
            <a:pPr algn="ctr"/>
            <a:endParaRPr lang="ru-RU" sz="2400" b="1" dirty="0">
              <a:solidFill>
                <a:srgbClr val="00B050"/>
              </a:solidFill>
              <a:latin typeface="Times New Roman" pitchFamily="18" charset="0"/>
            </a:endParaRPr>
          </a:p>
          <a:p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</a:rPr>
              <a:t>   Головним завданням початкової школи було </a:t>
            </a:r>
            <a:r>
              <a:rPr lang="uk-UA" sz="2400" b="1" dirty="0" smtClean="0">
                <a:solidFill>
                  <a:srgbClr val="00B050"/>
                </a:solidFill>
                <a:latin typeface="Times New Roman" pitchFamily="18" charset="0"/>
              </a:rPr>
              <a:t>-- </a:t>
            </a:r>
            <a:r>
              <a:rPr lang="uk-UA" sz="2400" b="1" dirty="0">
                <a:solidFill>
                  <a:srgbClr val="00B050"/>
                </a:solidFill>
                <a:latin typeface="Times New Roman" pitchFamily="18" charset="0"/>
              </a:rPr>
              <a:t>навчити учнів вчитися за допомогою вчителя</a:t>
            </a:r>
          </a:p>
          <a:p>
            <a:endParaRPr lang="uk-UA" b="1" dirty="0">
              <a:solidFill>
                <a:srgbClr val="CC3300"/>
              </a:solidFill>
              <a:latin typeface="Times New Roman" pitchFamily="18" charset="0"/>
            </a:endParaRPr>
          </a:p>
          <a:p>
            <a:endParaRPr lang="uk-UA" dirty="0">
              <a:solidFill>
                <a:srgbClr val="CC3300"/>
              </a:solidFill>
              <a:latin typeface="Times New Roman" pitchFamily="18" charset="0"/>
            </a:endParaRPr>
          </a:p>
          <a:p>
            <a:pPr algn="ctr"/>
            <a:r>
              <a:rPr lang="uk-UA" sz="2000" b="1" dirty="0">
                <a:solidFill>
                  <a:srgbClr val="3333CC"/>
                </a:solidFill>
                <a:latin typeface="Times New Roman" pitchFamily="18" charset="0"/>
              </a:rPr>
              <a:t>Завдання  п’ятого класу - допомогти учням роботи перехід від одних способів роботи до інших, </a:t>
            </a:r>
          </a:p>
          <a:p>
            <a:pPr algn="ctr"/>
            <a:r>
              <a:rPr lang="uk-UA" sz="2000" b="1" dirty="0">
                <a:solidFill>
                  <a:srgbClr val="3333CC"/>
                </a:solidFill>
                <a:latin typeface="Times New Roman" pitchFamily="18" charset="0"/>
              </a:rPr>
              <a:t>але при цьому не втратити принцип наступності </a:t>
            </a:r>
          </a:p>
          <a:p>
            <a:pPr algn="ctr"/>
            <a:r>
              <a:rPr lang="uk-UA" sz="2000" b="1" dirty="0">
                <a:solidFill>
                  <a:srgbClr val="3333CC"/>
                </a:solidFill>
                <a:latin typeface="Times New Roman" pitchFamily="18" charset="0"/>
              </a:rPr>
              <a:t>між початковою та основною, </a:t>
            </a:r>
          </a:p>
          <a:p>
            <a:pPr algn="ctr"/>
            <a:r>
              <a:rPr lang="uk-UA" sz="2000" b="1" dirty="0">
                <a:solidFill>
                  <a:srgbClr val="3333CC"/>
                </a:solidFill>
                <a:latin typeface="Times New Roman" pitchFamily="18" charset="0"/>
              </a:rPr>
              <a:t>основною та старшою школами, </a:t>
            </a:r>
          </a:p>
          <a:p>
            <a:pPr algn="ctr"/>
            <a:r>
              <a:rPr lang="uk-UA" sz="2000" b="1" dirty="0">
                <a:solidFill>
                  <a:srgbClr val="3333CC"/>
                </a:solidFill>
                <a:latin typeface="Times New Roman" pitchFamily="18" charset="0"/>
              </a:rPr>
              <a:t>на якому зроблено акценти в Державному стандарті базової та повної загальної середньої освіти.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072313" y="27146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72190" y="37861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323850" y="333375"/>
            <a:ext cx="6167438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uk-UA" sz="4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Основне </a:t>
            </a:r>
          </a:p>
          <a:p>
            <a:pPr indent="342900" algn="ctr"/>
            <a:r>
              <a:rPr lang="uk-UA" sz="4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завдання школи, </a:t>
            </a:r>
          </a:p>
          <a:p>
            <a:pPr indent="342900" algn="ctr"/>
            <a:r>
              <a:rPr lang="uk-UA" sz="4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як освітньої одиниці в період переходу</a:t>
            </a:r>
          </a:p>
          <a:p>
            <a:pPr indent="342900" algn="ctr"/>
            <a:r>
              <a:rPr lang="uk-UA" sz="4400" b="1" dirty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</a:rPr>
              <a:t> в школу ІІ ступеня </a:t>
            </a:r>
            <a:r>
              <a:rPr lang="uk-UA" sz="4400" b="1" dirty="0">
                <a:latin typeface="Times New Roman" pitchFamily="18" charset="0"/>
              </a:rPr>
              <a:t>–</a:t>
            </a:r>
          </a:p>
          <a:p>
            <a:pPr indent="342900" algn="ctr"/>
            <a:r>
              <a:rPr lang="uk-UA" sz="4400" b="1" dirty="0">
                <a:solidFill>
                  <a:srgbClr val="CC3300"/>
                </a:solidFill>
                <a:latin typeface="Times New Roman" pitchFamily="18" charset="0"/>
              </a:rPr>
              <a:t>успішне</a:t>
            </a:r>
          </a:p>
          <a:p>
            <a:pPr indent="342900" algn="ctr"/>
            <a:r>
              <a:rPr lang="uk-UA" sz="4400" b="1" dirty="0">
                <a:solidFill>
                  <a:srgbClr val="CC3300"/>
                </a:solidFill>
                <a:latin typeface="Times New Roman" pitchFamily="18" charset="0"/>
              </a:rPr>
              <a:t> становлення п’ятикласника</a:t>
            </a:r>
            <a:r>
              <a:rPr lang="uk-UA" sz="4400" b="1" dirty="0">
                <a:latin typeface="Times New Roman" pitchFamily="18" charset="0"/>
              </a:rPr>
              <a:t> </a:t>
            </a:r>
            <a:endParaRPr lang="ru-RU" sz="44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072313" y="27146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59490" y="37734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250825" y="-153988"/>
            <a:ext cx="80645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>
              <a:tabLst>
                <a:tab pos="114300" algn="l"/>
              </a:tabLst>
            </a:pPr>
            <a:endParaRPr lang="uk-UA" sz="2400" b="1" dirty="0">
              <a:solidFill>
                <a:srgbClr val="3333CC"/>
              </a:solidFill>
              <a:latin typeface="Times New Roman" pitchFamily="18" charset="0"/>
            </a:endParaRPr>
          </a:p>
          <a:p>
            <a:pPr indent="342900" algn="ctr">
              <a:tabLst>
                <a:tab pos="114300" algn="l"/>
              </a:tabLst>
            </a:pPr>
            <a:r>
              <a:rPr lang="uk-UA" sz="2200" b="1" dirty="0">
                <a:solidFill>
                  <a:srgbClr val="3333CC"/>
                </a:solidFill>
                <a:latin typeface="Times New Roman" pitchFamily="18" charset="0"/>
              </a:rPr>
              <a:t>Перші кроки в реалізації забезпечення успіху адаптаційного  періоду майбутнього п’ятикласника:</a:t>
            </a: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провести знайомство з школою ІІ ступеня;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познайомити дитину з майбутнім класним керівником;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визначити склад </a:t>
            </a:r>
            <a:r>
              <a:rPr lang="uk-UA" b="1" dirty="0" err="1">
                <a:solidFill>
                  <a:srgbClr val="660066"/>
                </a:solidFill>
                <a:latin typeface="Times New Roman" pitchFamily="18" charset="0"/>
              </a:rPr>
              <a:t>вчителів-предметників</a:t>
            </a: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  п’ятикласника;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провести  консультування учнів, батьків, вчителів щодо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майбутнього навчального періоду;</a:t>
            </a:r>
            <a:endParaRPr lang="ru-RU" b="1" dirty="0" smtClean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визначити можливий мікроклімат між </a:t>
            </a:r>
            <a:r>
              <a:rPr lang="uk-UA" b="1" dirty="0" err="1" smtClean="0">
                <a:solidFill>
                  <a:srgbClr val="660066"/>
                </a:solidFill>
                <a:latin typeface="Times New Roman" pitchFamily="18" charset="0"/>
              </a:rPr>
              <a:t>вчителем-предметником</a:t>
            </a: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 та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учнівським колективом; </a:t>
            </a:r>
            <a:endParaRPr lang="ru-RU" b="1" dirty="0" smtClean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 smtClean="0">
                <a:solidFill>
                  <a:srgbClr val="660066"/>
                </a:solidFill>
                <a:latin typeface="Times New Roman" pitchFamily="18" charset="0"/>
              </a:rPr>
              <a:t>вивчити </a:t>
            </a: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індивідуальні особливості характеру  кожної дитини, її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інтелектуальні і творчі здібності, можливості, інтереси та захоплення;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спроектувати шляхи їх розвитку кожного п’ятикласника;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скласти навчальний план, визначити  його варіативну складову;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визначити гурткову роботу в п’ятих класах;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спроектувати перспективи зайнятості школярів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в позаурочний період;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визначити рівень забезпечення підручниками; </a:t>
            </a: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майбутньому класному керівнику долучатися до справ </a:t>
            </a: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свого майбутнього класу ще з періоду початкової ланки;</a:t>
            </a:r>
            <a:endParaRPr lang="ru-RU" b="1" dirty="0">
              <a:solidFill>
                <a:srgbClr val="660066"/>
              </a:solidFill>
              <a:latin typeface="Times New Roman" pitchFamily="18" charset="0"/>
            </a:endParaRPr>
          </a:p>
          <a:p>
            <a:pPr indent="342900">
              <a:buFontTx/>
              <a:buChar char="•"/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обов’язково бути поінформованим про: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стан здоров’я майбутніх п’ятикласників, матеріально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- побутові умови проживання, </a:t>
            </a:r>
          </a:p>
          <a:p>
            <a:pPr indent="342900">
              <a:tabLst>
                <a:tab pos="114300" algn="l"/>
              </a:tabLst>
            </a:pPr>
            <a:r>
              <a:rPr lang="uk-UA" b="1" dirty="0">
                <a:solidFill>
                  <a:srgbClr val="660066"/>
                </a:solidFill>
                <a:latin typeface="Times New Roman" pitchFamily="18" charset="0"/>
              </a:rPr>
              <a:t>стосунки з батьками, віросповідання.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59490" y="37734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pic>
        <p:nvPicPr>
          <p:cNvPr id="43013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3">
            <a:lum bright="-40000"/>
          </a:blip>
          <a:srcRect/>
          <a:stretch>
            <a:fillRect/>
          </a:stretch>
        </p:blipFill>
        <p:spPr bwMode="auto">
          <a:xfrm>
            <a:off x="7524750" y="36671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4" name="Rectangle 6"/>
          <p:cNvSpPr>
            <a:spLocks noChangeArrowheads="1"/>
          </p:cNvSpPr>
          <p:nvPr/>
        </p:nvSpPr>
        <p:spPr bwMode="auto">
          <a:xfrm>
            <a:off x="179388" y="0"/>
            <a:ext cx="6769100" cy="618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Слід </a:t>
            </a:r>
            <a:r>
              <a:rPr lang="uk-UA" sz="4000" b="1" u="sng">
                <a:solidFill>
                  <a:srgbClr val="660066"/>
                </a:solidFill>
                <a:latin typeface="Times New Roman" pitchFamily="18" charset="0"/>
              </a:rPr>
              <a:t>підкреслити,</a:t>
            </a:r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що ефективній реалізації завдань сучасної школи  </a:t>
            </a:r>
          </a:p>
          <a:p>
            <a:pPr algn="ctr"/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у забезпеченні </a:t>
            </a:r>
          </a:p>
          <a:p>
            <a:pPr algn="ctr"/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успішної перспективності навчання п</a:t>
            </a:r>
            <a:r>
              <a:rPr lang="en-US" sz="4000" b="1">
                <a:solidFill>
                  <a:srgbClr val="660066"/>
                </a:solidFill>
                <a:latin typeface="Times New Roman" pitchFamily="18" charset="0"/>
              </a:rPr>
              <a:t>’</a:t>
            </a:r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ятикласника </a:t>
            </a:r>
          </a:p>
          <a:p>
            <a:pPr algn="ctr"/>
            <a:r>
              <a:rPr lang="uk-UA" sz="4000" b="1">
                <a:solidFill>
                  <a:srgbClr val="660066"/>
                </a:solidFill>
                <a:latin typeface="Times New Roman" pitchFamily="18" charset="0"/>
              </a:rPr>
              <a:t>сприяє педагогічний досвід, світосприймання, </a:t>
            </a:r>
          </a:p>
          <a:p>
            <a:pPr algn="ctr"/>
            <a:r>
              <a:rPr lang="uk-UA" sz="4000" b="1">
                <a:solidFill>
                  <a:srgbClr val="CC3300"/>
                </a:solidFill>
                <a:latin typeface="Times New Roman" pitchFamily="18" charset="0"/>
              </a:rPr>
              <a:t>рівень професійності </a:t>
            </a:r>
          </a:p>
          <a:p>
            <a:pPr algn="ctr"/>
            <a:r>
              <a:rPr lang="uk-UA" sz="4000" b="1">
                <a:solidFill>
                  <a:srgbClr val="CC3300"/>
                </a:solidFill>
                <a:latin typeface="Times New Roman" pitchFamily="18" charset="0"/>
              </a:rPr>
              <a:t>самого вчителя.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Documents and Settings\Иятта\Рабочий стол\ЭТО СРОЧНО\Новая папка\чернильница.gif"/>
          <p:cNvPicPr>
            <a:picLocks noChangeAspect="1" noChangeArrowheads="1"/>
          </p:cNvPicPr>
          <p:nvPr/>
        </p:nvPicPr>
        <p:blipFill>
          <a:blip r:embed="rId2">
            <a:lum bright="-40000"/>
          </a:blip>
          <a:srcRect/>
          <a:stretch>
            <a:fillRect/>
          </a:stretch>
        </p:blipFill>
        <p:spPr bwMode="auto">
          <a:xfrm>
            <a:off x="7072313" y="2714625"/>
            <a:ext cx="1619250" cy="319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C:\Documents and Settings\Иятта\Рабочий стол\ЭТО СРОЧНО\Новая папка\DSC07710-conv-ok-sq-s-web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72190" y="3786190"/>
            <a:ext cx="3071810" cy="3071810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angle"/>
          </a:sp3d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23850" y="188913"/>
            <a:ext cx="547211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342900" algn="ctr"/>
            <a:r>
              <a:rPr lang="uk-UA" sz="2400" b="1">
                <a:solidFill>
                  <a:srgbClr val="CC3300"/>
                </a:solidFill>
                <a:latin typeface="Times New Roman" pitchFamily="18" charset="0"/>
              </a:rPr>
              <a:t>просвітницький напрямок -</a:t>
            </a:r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 спрямований на інформування педагогів, батьків та учнів 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з висвітлення проблем наступності навчання, адаптації  </a:t>
            </a:r>
          </a:p>
          <a:p>
            <a:pPr indent="342900" algn="ctr"/>
            <a:r>
              <a:rPr lang="uk-UA" sz="2400" b="1">
                <a:solidFill>
                  <a:srgbClr val="3333CC"/>
                </a:solidFill>
                <a:latin typeface="Times New Roman" pitchFamily="18" charset="0"/>
              </a:rPr>
              <a:t>та перспективності розвитку п’ятикласників в основній школі.</a:t>
            </a:r>
            <a:r>
              <a:rPr lang="uk-UA" sz="2400" b="1">
                <a:latin typeface="Times New Roman" pitchFamily="18" charset="0"/>
              </a:rPr>
              <a:t> </a:t>
            </a:r>
            <a:endParaRPr lang="ru-RU" sz="2400" b="1">
              <a:latin typeface="Times New Roman" pitchFamily="18" charset="0"/>
            </a:endParaRPr>
          </a:p>
          <a:p>
            <a:pPr indent="342900" algn="ctr"/>
            <a:r>
              <a:rPr lang="uk-UA" sz="2400" b="1" i="1">
                <a:solidFill>
                  <a:srgbClr val="CC3300"/>
                </a:solidFill>
                <a:latin typeface="Times New Roman" pitchFamily="18" charset="0"/>
              </a:rPr>
              <a:t>Форми взаємодії педагогів:</a:t>
            </a:r>
            <a:r>
              <a:rPr lang="uk-UA" sz="2400" b="1">
                <a:latin typeface="Times New Roman" pitchFamily="18" charset="0"/>
              </a:rPr>
              <a:t> 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огляд новинок літератури 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та публікацій 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в фахових виданнях,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 «круглі столи» вчителів початкової та основної шкіл 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з обговоренням діючих програм, шляхів їх реалізації, </a:t>
            </a:r>
          </a:p>
          <a:p>
            <a:pPr indent="342900" algn="ctr"/>
            <a:r>
              <a:rPr lang="uk-UA" sz="2400" b="1">
                <a:solidFill>
                  <a:srgbClr val="660066"/>
                </a:solidFill>
                <a:latin typeface="Times New Roman" pitchFamily="18" charset="0"/>
              </a:rPr>
              <a:t>самоосвітня діяльність педагогів;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Другая 21">
      <a:dk1>
        <a:srgbClr val="934B21"/>
      </a:dk1>
      <a:lt1>
        <a:sysClr val="window" lastClr="FFFFFF"/>
      </a:lt1>
      <a:dk2>
        <a:srgbClr val="FFE599"/>
      </a:dk2>
      <a:lt2>
        <a:srgbClr val="FFF3AB"/>
      </a:lt2>
      <a:accent1>
        <a:srgbClr val="53548A"/>
      </a:accent1>
      <a:accent2>
        <a:srgbClr val="438086"/>
      </a:accent2>
      <a:accent3>
        <a:srgbClr val="A04DA3"/>
      </a:accent3>
      <a:accent4>
        <a:srgbClr val="C00000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632</TotalTime>
  <Words>350</Words>
  <Application>Microsoft Office PowerPoint</Application>
  <PresentationFormat>Экран (4:3)</PresentationFormat>
  <Paragraphs>99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Franklin Gothic Book</vt:lpstr>
      <vt:lpstr>Times New Roman</vt:lpstr>
      <vt:lpstr>Wingdings 2</vt:lpstr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Sys</dc:creator>
  <cp:lastModifiedBy>Админ</cp:lastModifiedBy>
  <cp:revision>59</cp:revision>
  <dcterms:created xsi:type="dcterms:W3CDTF">2012-08-17T15:16:29Z</dcterms:created>
  <dcterms:modified xsi:type="dcterms:W3CDTF">2020-04-07T08:47:43Z</dcterms:modified>
</cp:coreProperties>
</file>