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8" r:id="rId1"/>
  </p:sldMasterIdLst>
  <p:sldIdLst>
    <p:sldId id="256" r:id="rId2"/>
    <p:sldId id="258" r:id="rId3"/>
    <p:sldId id="277" r:id="rId4"/>
    <p:sldId id="280" r:id="rId5"/>
    <p:sldId id="260" r:id="rId6"/>
    <p:sldId id="262" r:id="rId7"/>
    <p:sldId id="261" r:id="rId8"/>
    <p:sldId id="263" r:id="rId9"/>
    <p:sldId id="299" r:id="rId10"/>
    <p:sldId id="293" r:id="rId11"/>
    <p:sldId id="300" r:id="rId12"/>
    <p:sldId id="282" r:id="rId13"/>
    <p:sldId id="301" r:id="rId14"/>
    <p:sldId id="264" r:id="rId15"/>
    <p:sldId id="265" r:id="rId16"/>
    <p:sldId id="266" r:id="rId17"/>
    <p:sldId id="274" r:id="rId1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002" y="-7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/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578B39-EF60-4DE5-979E-AA691A26A6CE}" type="datetimeFigureOut">
              <a:rPr lang="ru-RU"/>
              <a:pPr>
                <a:defRPr/>
              </a:pPr>
              <a:t>18.01.2021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D69CF0-0E62-4623-94C4-832E24EE927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8AAC64-EB47-4BD9-8F51-E75911FC0928}" type="datetimeFigureOut">
              <a:rPr lang="ru-RU"/>
              <a:pPr>
                <a:defRPr/>
              </a:pPr>
              <a:t>18.01.2021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0E4A03-109C-43A6-8B4D-29449ECD9B4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FD2246-1C09-4100-9413-7CF033FE00BF}" type="datetimeFigureOut">
              <a:rPr lang="ru-RU"/>
              <a:pPr>
                <a:defRPr/>
              </a:pPr>
              <a:t>18.01.2021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83EFEA-BCEF-4671-9A00-093C06438D0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1409AC-38DB-447B-BE68-597C8188AB39}" type="datetimeFigureOut">
              <a:rPr lang="ru-RU"/>
              <a:pPr>
                <a:defRPr/>
              </a:pPr>
              <a:t>18.01.2021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1F8A52-3821-48A5-AF02-9B8038E4668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6"/>
          <p:cNvSpPr/>
          <p:nvPr/>
        </p:nvSpPr>
        <p:spPr>
          <a:xfrm>
            <a:off x="4495800" y="3924300"/>
            <a:ext cx="84138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Oval 7"/>
          <p:cNvSpPr/>
          <p:nvPr/>
        </p:nvSpPr>
        <p:spPr>
          <a:xfrm>
            <a:off x="4695825" y="3924300"/>
            <a:ext cx="84138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Oval 8"/>
          <p:cNvSpPr/>
          <p:nvPr/>
        </p:nvSpPr>
        <p:spPr>
          <a:xfrm>
            <a:off x="4297363" y="3924300"/>
            <a:ext cx="84137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9F8A54-228E-4C5C-B9B3-9ADAF7F89359}" type="datetimeFigureOut">
              <a:rPr lang="ru-RU"/>
              <a:pPr>
                <a:defRPr/>
              </a:pPr>
              <a:t>18.01.2021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E18DBF-2EC0-44DA-8DF2-F197D7B2950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C5B0D2-A2EF-46B9-ACAA-0675F219EA88}" type="datetimeFigureOut">
              <a:rPr lang="ru-RU"/>
              <a:pPr>
                <a:defRPr/>
              </a:pPr>
              <a:t>18.01.2021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C0CB3B-C04F-4ED4-B9A4-D0CD0DCBF7E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71744B-5468-425B-B611-D6858BCD67A5}" type="datetimeFigureOut">
              <a:rPr lang="ru-RU"/>
              <a:pPr>
                <a:defRPr/>
              </a:pPr>
              <a:t>18.01.2021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EA37F1-4CF1-4DBC-94BD-50B506FAFD8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C2FA1E-B59F-40BF-B1E3-A94A44519A20}" type="datetimeFigureOut">
              <a:rPr lang="ru-RU"/>
              <a:pPr>
                <a:defRPr/>
              </a:pPr>
              <a:t>18.01.2021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6946E8-61A0-4C2E-9FF8-E731FDA572A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4783F8-2206-4859-80E8-825372F7338C}" type="datetimeFigureOut">
              <a:rPr lang="ru-RU"/>
              <a:pPr>
                <a:defRPr/>
              </a:pPr>
              <a:t>18.01.2021</a:t>
            </a:fld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408728-ABE3-4CF1-9D25-6AF778347A5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70CB39-D563-4EA0-AFD7-61414CCB029C}" type="datetimeFigureOut">
              <a:rPr lang="ru-RU"/>
              <a:pPr>
                <a:defRPr/>
              </a:pPr>
              <a:t>18.01.2021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FD3879-75D9-49FA-AC3C-1C8B6193574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78493F-26B4-49F3-BBAA-3D9C010E05B6}" type="datetimeFigureOut">
              <a:rPr lang="ru-RU"/>
              <a:pPr>
                <a:defRPr/>
              </a:pPr>
              <a:t>18.01.2021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98983A-F35C-4F73-9CF3-D81E0321F1A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2700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  <a:cs typeface="+mn-cs"/>
              </a:defRPr>
            </a:lvl1pPr>
          </a:lstStyle>
          <a:p>
            <a:pPr>
              <a:defRPr/>
            </a:pPr>
            <a:fld id="{055C408F-0FDB-44B7-904D-91B3B67DAEAC}" type="datetimeFigureOut">
              <a:rPr lang="ru-RU"/>
              <a:pPr>
                <a:defRPr/>
              </a:pPr>
              <a:t>18.01.2021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8813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925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  <a:cs typeface="+mn-cs"/>
              </a:defRPr>
            </a:lvl1pPr>
          </a:lstStyle>
          <a:p>
            <a:pPr>
              <a:defRPr/>
            </a:pPr>
            <a:fld id="{9D796741-C737-4F53-94BD-D628822C3F1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8458200" y="6499225"/>
            <a:ext cx="84138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569913" y="6499225"/>
            <a:ext cx="84137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9" r:id="rId1"/>
    <p:sldLayoutId id="2147483898" r:id="rId2"/>
    <p:sldLayoutId id="2147483900" r:id="rId3"/>
    <p:sldLayoutId id="2147483897" r:id="rId4"/>
    <p:sldLayoutId id="2147483896" r:id="rId5"/>
    <p:sldLayoutId id="2147483895" r:id="rId6"/>
    <p:sldLayoutId id="2147483894" r:id="rId7"/>
    <p:sldLayoutId id="2147483893" r:id="rId8"/>
    <p:sldLayoutId id="2147483892" r:id="rId9"/>
    <p:sldLayoutId id="2147483891" r:id="rId10"/>
    <p:sldLayoutId id="2147483890" r:id="rId11"/>
  </p:sldLayoutIdLst>
  <p:txStyles>
    <p:titleStyle>
      <a:lvl1pPr algn="ctr" rtl="0" eaLnBrk="0" fontAlgn="base" hangingPunct="0">
        <a:lnSpc>
          <a:spcPts val="5800"/>
        </a:lnSpc>
        <a:spcBef>
          <a:spcPct val="0"/>
        </a:spcBef>
        <a:spcAft>
          <a:spcPct val="0"/>
        </a:spcAft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  <a:lvl2pPr algn="ctr" rtl="0" eaLnBrk="0" fontAlgn="base" hangingPunct="0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2pPr>
      <a:lvl3pPr algn="ctr" rtl="0" eaLnBrk="0" fontAlgn="base" hangingPunct="0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3pPr>
      <a:lvl4pPr algn="ctr" rtl="0" eaLnBrk="0" fontAlgn="base" hangingPunct="0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4pPr>
      <a:lvl5pPr algn="ctr" rtl="0" eaLnBrk="0" fontAlgn="base" hangingPunct="0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5pPr>
      <a:lvl6pPr marL="457200"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6pPr>
      <a:lvl7pPr marL="914400"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7pPr>
      <a:lvl8pPr marL="1371600"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8pPr>
      <a:lvl9pPr marL="1828800"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rgbClr val="7F7F7F"/>
          </a:solidFill>
          <a:latin typeface="+mj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Courier New" pitchFamily="49" charset="0"/>
        <a:buChar char="o"/>
        <a:defRPr sz="1600" kern="1200">
          <a:solidFill>
            <a:srgbClr val="7F7F7F"/>
          </a:solidFill>
          <a:latin typeface="+mj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rgbClr val="7F7F7F"/>
          </a:solidFill>
          <a:latin typeface="+mj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Courier New" pitchFamily="49" charset="0"/>
        <a:buChar char="o"/>
        <a:defRPr sz="1600" kern="1200">
          <a:solidFill>
            <a:srgbClr val="7F7F7F"/>
          </a:solidFill>
          <a:latin typeface="+mj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rgbClr val="7F7F7F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uk-UA" sz="6000" b="1" dirty="0" smtClean="0">
                <a:solidFill>
                  <a:schemeClr val="tx1"/>
                </a:solidFill>
              </a:rPr>
              <a:t>Органи державної влади в Україні</a:t>
            </a:r>
            <a:endParaRPr lang="ru-RU" sz="6000" b="1" dirty="0">
              <a:solidFill>
                <a:schemeClr val="tx1"/>
              </a:solidFill>
            </a:endParaRPr>
          </a:p>
        </p:txBody>
      </p:sp>
      <p:pic>
        <p:nvPicPr>
          <p:cNvPr id="13314" name="Picture 6" descr="C:\Users\Оксана\Desktop\відкритий урок\kmu1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3348038" y="2276475"/>
            <a:ext cx="4965700" cy="3479800"/>
          </a:xfrm>
        </p:spPr>
      </p:pic>
      <p:pic>
        <p:nvPicPr>
          <p:cNvPr id="13315" name="Picture 4" descr="C:\Users\Оксана\Desktop\відкритий урок\image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1188" y="3500438"/>
            <a:ext cx="4572000" cy="3513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6" name="Picture 2" descr="C:\Users\Оксана\Desktop\images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629150" y="4149725"/>
            <a:ext cx="4545013" cy="244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chemeClr val="bg2">
                  <a:shade val="30000"/>
                  <a:satMod val="115000"/>
                </a:schemeClr>
              </a:gs>
              <a:gs pos="50000">
                <a:schemeClr val="bg2">
                  <a:shade val="67500"/>
                  <a:satMod val="115000"/>
                </a:schemeClr>
              </a:gs>
              <a:gs pos="100000">
                <a:schemeClr val="bg2">
                  <a:shade val="100000"/>
                  <a:satMod val="115000"/>
                </a:schemeClr>
              </a:gs>
            </a:gsLst>
            <a:lin ang="5400000" scaled="1"/>
            <a:tileRect/>
          </a:gradFill>
          <a:ln>
            <a:solidFill>
              <a:schemeClr val="tx1"/>
            </a:solidFill>
          </a:ln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uk-UA" b="1" dirty="0" smtClean="0">
                <a:solidFill>
                  <a:schemeClr val="tx1"/>
                </a:solidFill>
              </a:rPr>
              <a:t>Повноваження Верховної Ради 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chemeClr val="bg2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rtlCol="0">
            <a:normAutofit fontScale="85000"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uk-UA" b="1" dirty="0" smtClean="0">
                <a:solidFill>
                  <a:schemeClr val="tx1"/>
                </a:solidFill>
              </a:rPr>
              <a:t>Прийняття законів України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uk-UA" b="1" dirty="0" smtClean="0">
                <a:solidFill>
                  <a:schemeClr val="tx1"/>
                </a:solidFill>
              </a:rPr>
              <a:t>Внесення змін до Конституції України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uk-UA" b="1" dirty="0" smtClean="0">
                <a:solidFill>
                  <a:schemeClr val="tx1"/>
                </a:solidFill>
              </a:rPr>
              <a:t>Призначення референдумів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uk-UA" b="1" dirty="0" smtClean="0">
                <a:solidFill>
                  <a:schemeClr val="tx1"/>
                </a:solidFill>
              </a:rPr>
              <a:t>Визначення внутрішньої і зовнішньої політики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uk-UA" b="1" dirty="0" smtClean="0">
                <a:solidFill>
                  <a:schemeClr val="tx1"/>
                </a:solidFill>
              </a:rPr>
              <a:t>Призначення строків виборів Президента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uk-UA" b="1" dirty="0" smtClean="0">
                <a:solidFill>
                  <a:schemeClr val="tx1"/>
                </a:solidFill>
              </a:rPr>
              <a:t>Затвердження Державного бюджету України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uk-UA" b="1" dirty="0" smtClean="0">
                <a:solidFill>
                  <a:schemeClr val="tx1"/>
                </a:solidFill>
              </a:rPr>
              <a:t>Затвердження чисельності Збройних сил України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uk-UA" b="1" dirty="0" smtClean="0">
                <a:solidFill>
                  <a:schemeClr val="tx1"/>
                </a:solidFill>
              </a:rPr>
              <a:t>Здійснення контролю за діяльністю Кабміну України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uk-UA" b="1" dirty="0" smtClean="0">
                <a:solidFill>
                  <a:schemeClr val="tx1"/>
                </a:solidFill>
              </a:rPr>
              <a:t>Оголошення за поданням Президента стану війни і миру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uk-UA" b="1" dirty="0" smtClean="0">
                <a:solidFill>
                  <a:schemeClr val="tx1"/>
                </a:solidFill>
              </a:rPr>
              <a:t>Призначення суддів Конституційного Суду  України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uk-UA" b="1" dirty="0" smtClean="0">
                <a:solidFill>
                  <a:schemeClr val="tx1"/>
                </a:solidFill>
              </a:rPr>
              <a:t>Призначення Уповноваженого з прав людини(омбудсмена)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uk-UA" b="1" dirty="0" smtClean="0">
                <a:solidFill>
                  <a:schemeClr val="tx1"/>
                </a:solidFill>
              </a:rPr>
              <a:t>Встановлення державних символів України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uk-UA" b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chemeClr val="bg2">
                  <a:shade val="30000"/>
                  <a:satMod val="115000"/>
                </a:schemeClr>
              </a:gs>
              <a:gs pos="50000">
                <a:schemeClr val="bg2">
                  <a:shade val="67500"/>
                  <a:satMod val="115000"/>
                </a:schemeClr>
              </a:gs>
              <a:gs pos="100000">
                <a:schemeClr val="bg2">
                  <a:shade val="100000"/>
                  <a:satMod val="115000"/>
                </a:schemeClr>
              </a:gs>
            </a:gsLst>
            <a:lin ang="8100000" scaled="1"/>
            <a:tileRect/>
          </a:gradFill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uk-UA" b="1" dirty="0" smtClean="0">
                <a:solidFill>
                  <a:schemeClr val="tx1"/>
                </a:solidFill>
              </a:rPr>
              <a:t>Повноваження Уряду України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gradFill flip="none" rotWithShape="1">
            <a:gsLst>
              <a:gs pos="0">
                <a:schemeClr val="bg2">
                  <a:shade val="30000"/>
                  <a:satMod val="115000"/>
                </a:schemeClr>
              </a:gs>
              <a:gs pos="50000">
                <a:schemeClr val="bg2">
                  <a:shade val="67500"/>
                  <a:satMod val="115000"/>
                </a:schemeClr>
              </a:gs>
              <a:gs pos="100000">
                <a:schemeClr val="bg2">
                  <a:shade val="100000"/>
                  <a:satMod val="115000"/>
                </a:schemeClr>
              </a:gs>
            </a:gsLst>
            <a:lin ang="13500000" scaled="1"/>
            <a:tileRect/>
          </a:gradFill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rtlCol="0">
            <a:normAutofit fontScale="70000" lnSpcReduction="20000"/>
          </a:bodyPr>
          <a:lstStyle/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uk-UA" b="1" dirty="0" smtClean="0">
                <a:solidFill>
                  <a:schemeClr val="tx1"/>
                </a:solidFill>
              </a:rPr>
              <a:t>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uk-UA" sz="2800" b="1" dirty="0" smtClean="0">
                <a:solidFill>
                  <a:schemeClr val="tx1"/>
                </a:solidFill>
              </a:rPr>
              <a:t>Здійснення зовнішньої і </a:t>
            </a:r>
            <a:r>
              <a:rPr lang="uk-UA" sz="2800" b="1" dirty="0" err="1" smtClean="0">
                <a:solidFill>
                  <a:schemeClr val="tx1"/>
                </a:solidFill>
              </a:rPr>
              <a:t>і</a:t>
            </a:r>
            <a:r>
              <a:rPr lang="uk-UA" sz="2800" b="1" dirty="0" smtClean="0">
                <a:solidFill>
                  <a:schemeClr val="tx1"/>
                </a:solidFill>
              </a:rPr>
              <a:t> внутрішньої політики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uk-UA" sz="2800" b="1" dirty="0" smtClean="0">
                <a:solidFill>
                  <a:schemeClr val="tx1"/>
                </a:solidFill>
              </a:rPr>
              <a:t>Забезпечення виконання Конституції і законів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uk-UA" sz="2800" b="1" dirty="0" smtClean="0">
                <a:solidFill>
                  <a:schemeClr val="tx1"/>
                </a:solidFill>
              </a:rPr>
              <a:t>Забезпечення дотримання прав і свобод людини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uk-UA" sz="2800" b="1" dirty="0" smtClean="0">
                <a:solidFill>
                  <a:schemeClr val="tx1"/>
                </a:solidFill>
              </a:rPr>
              <a:t>Розробка і здійснення програми </a:t>
            </a:r>
            <a:r>
              <a:rPr lang="uk-UA" sz="2800" b="1" dirty="0" err="1" smtClean="0">
                <a:solidFill>
                  <a:schemeClr val="tx1"/>
                </a:solidFill>
              </a:rPr>
              <a:t>економічного,соціального</a:t>
            </a:r>
            <a:r>
              <a:rPr lang="uk-UA" sz="2800" b="1" dirty="0" smtClean="0">
                <a:solidFill>
                  <a:schemeClr val="tx1"/>
                </a:solidFill>
              </a:rPr>
              <a:t> і культурного розвитку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uk-UA" sz="2800" b="1" dirty="0" smtClean="0">
                <a:solidFill>
                  <a:schemeClr val="tx1"/>
                </a:solidFill>
              </a:rPr>
              <a:t> Координація роботи міністерств і відомств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uk-UA" sz="2800" b="1" dirty="0" smtClean="0">
                <a:solidFill>
                  <a:schemeClr val="tx1"/>
                </a:solidFill>
              </a:rPr>
              <a:t>Забезпечує проведення </a:t>
            </a:r>
            <a:r>
              <a:rPr lang="uk-UA" sz="2800" b="1" dirty="0" err="1" smtClean="0">
                <a:solidFill>
                  <a:schemeClr val="tx1"/>
                </a:solidFill>
              </a:rPr>
              <a:t>фінансової,цінової</a:t>
            </a:r>
            <a:r>
              <a:rPr lang="uk-UA" sz="2800" b="1" dirty="0" smtClean="0">
                <a:solidFill>
                  <a:schemeClr val="tx1"/>
                </a:solidFill>
              </a:rPr>
              <a:t> і податкової політики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uk-UA" sz="2800" b="1" dirty="0" err="1" smtClean="0">
                <a:solidFill>
                  <a:schemeClr val="tx1"/>
                </a:solidFill>
              </a:rPr>
              <a:t>Забеспечення</a:t>
            </a:r>
            <a:r>
              <a:rPr lang="uk-UA" sz="2800" b="1" dirty="0" smtClean="0">
                <a:solidFill>
                  <a:schemeClr val="tx1"/>
                </a:solidFill>
              </a:rPr>
              <a:t> прав і свобод громадян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uk-UA" sz="2800" b="1" dirty="0" smtClean="0">
                <a:solidFill>
                  <a:schemeClr val="tx1"/>
                </a:solidFill>
              </a:rPr>
              <a:t>Призначення і звільнення органів виконавчої влади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uk-UA" sz="2800" b="1" dirty="0" smtClean="0">
                <a:solidFill>
                  <a:schemeClr val="tx1"/>
                </a:solidFill>
              </a:rPr>
              <a:t>Організація  і здійснення зовнішньоекономічної діяльності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uk-UA" sz="2800" b="1" dirty="0" err="1" smtClean="0">
                <a:solidFill>
                  <a:schemeClr val="tx1"/>
                </a:solidFill>
              </a:rPr>
              <a:t>Забеспечення</a:t>
            </a:r>
            <a:r>
              <a:rPr lang="uk-UA" sz="2800" b="1" dirty="0" smtClean="0">
                <a:solidFill>
                  <a:schemeClr val="tx1"/>
                </a:solidFill>
              </a:rPr>
              <a:t> рівних умов розвитку всіх форм власності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00200"/>
          </a:xfrm>
          <a:gradFill flip="none" rotWithShape="1">
            <a:gsLst>
              <a:gs pos="0">
                <a:schemeClr val="bg2">
                  <a:shade val="30000"/>
                  <a:satMod val="115000"/>
                </a:schemeClr>
              </a:gs>
              <a:gs pos="50000">
                <a:schemeClr val="bg2">
                  <a:shade val="67500"/>
                  <a:satMod val="115000"/>
                </a:schemeClr>
              </a:gs>
              <a:gs pos="100000">
                <a:schemeClr val="bg2">
                  <a:shade val="100000"/>
                  <a:satMod val="115000"/>
                </a:schemeClr>
              </a:gs>
            </a:gsLst>
            <a:lin ang="8100000" scaled="1"/>
            <a:tileRect/>
          </a:gradFill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uk-UA" sz="4400" b="1" dirty="0" smtClean="0">
                <a:solidFill>
                  <a:schemeClr val="tx1"/>
                </a:solidFill>
              </a:rPr>
              <a:t>Функції судової влади</a:t>
            </a:r>
            <a:r>
              <a:rPr lang="uk-UA" sz="4000" b="1" i="1" dirty="0" smtClean="0">
                <a:solidFill>
                  <a:schemeClr val="tx1"/>
                </a:solidFill>
              </a:rPr>
              <a:t/>
            </a:r>
            <a:br>
              <a:rPr lang="uk-UA" sz="4000" b="1" i="1" dirty="0" smtClean="0">
                <a:solidFill>
                  <a:schemeClr val="tx1"/>
                </a:solidFill>
              </a:rPr>
            </a:br>
            <a:endParaRPr lang="ru-RU" sz="4000" b="1" i="1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  <a:gradFill flip="none" rotWithShape="1">
            <a:gsLst>
              <a:gs pos="0">
                <a:schemeClr val="bg2">
                  <a:shade val="30000"/>
                  <a:satMod val="115000"/>
                </a:schemeClr>
              </a:gs>
              <a:gs pos="50000">
                <a:schemeClr val="bg2">
                  <a:shade val="67500"/>
                  <a:satMod val="115000"/>
                </a:schemeClr>
              </a:gs>
              <a:gs pos="100000">
                <a:schemeClr val="bg2">
                  <a:shade val="100000"/>
                  <a:satMod val="115000"/>
                </a:schemeClr>
              </a:gs>
            </a:gsLst>
            <a:lin ang="13500000" scaled="1"/>
            <a:tileRect/>
          </a:gradFill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uk-UA" b="1" dirty="0" smtClean="0">
                <a:solidFill>
                  <a:schemeClr val="tx1"/>
                </a:solidFill>
              </a:rPr>
              <a:t>Здійснення правосуддя: розгляд і </a:t>
            </a:r>
            <a:r>
              <a:rPr lang="uk-UA" b="1" dirty="0" err="1" smtClean="0">
                <a:solidFill>
                  <a:schemeClr val="tx1"/>
                </a:solidFill>
              </a:rPr>
              <a:t>виршення</a:t>
            </a:r>
            <a:r>
              <a:rPr lang="uk-UA" b="1" dirty="0" smtClean="0">
                <a:solidFill>
                  <a:schemeClr val="tx1"/>
                </a:solidFill>
              </a:rPr>
              <a:t> соціальних конфліктів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uk-UA" b="1" dirty="0" smtClean="0">
                <a:solidFill>
                  <a:schemeClr val="tx1"/>
                </a:solidFill>
              </a:rPr>
              <a:t>Судовий контроль(нагляд) за законністю застосування засобів </a:t>
            </a:r>
            <a:r>
              <a:rPr lang="uk-UA" b="1" dirty="0" err="1" smtClean="0">
                <a:solidFill>
                  <a:schemeClr val="tx1"/>
                </a:solidFill>
              </a:rPr>
              <a:t>процессуального</a:t>
            </a:r>
            <a:r>
              <a:rPr lang="uk-UA" b="1" dirty="0" smtClean="0">
                <a:solidFill>
                  <a:schemeClr val="tx1"/>
                </a:solidFill>
              </a:rPr>
              <a:t> примусу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uk-UA" b="1" dirty="0" smtClean="0">
                <a:solidFill>
                  <a:schemeClr val="tx1"/>
                </a:solidFill>
              </a:rPr>
              <a:t>Тлумачення правових </a:t>
            </a:r>
            <a:r>
              <a:rPr lang="uk-UA" b="1" dirty="0" err="1" smtClean="0">
                <a:solidFill>
                  <a:schemeClr val="tx1"/>
                </a:solidFill>
              </a:rPr>
              <a:t>норм,яке</a:t>
            </a:r>
            <a:r>
              <a:rPr lang="uk-UA" b="1" dirty="0" smtClean="0">
                <a:solidFill>
                  <a:schemeClr val="tx1"/>
                </a:solidFill>
              </a:rPr>
              <a:t> пов’язано з реалізацією  повноважень Конституційного Суду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uk-UA" b="1" dirty="0" smtClean="0">
                <a:solidFill>
                  <a:schemeClr val="tx1"/>
                </a:solidFill>
              </a:rPr>
              <a:t>Обмеження правосуб’єктності громадян України(визнання громадянина недієздатним)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uk-UA" b="1" dirty="0" smtClean="0">
              <a:solidFill>
                <a:schemeClr val="tx1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chemeClr val="bg2">
                  <a:shade val="30000"/>
                  <a:satMod val="115000"/>
                </a:schemeClr>
              </a:gs>
              <a:gs pos="50000">
                <a:schemeClr val="bg2">
                  <a:shade val="67500"/>
                  <a:satMod val="115000"/>
                </a:schemeClr>
              </a:gs>
              <a:gs pos="100000">
                <a:schemeClr val="bg2">
                  <a:shade val="100000"/>
                  <a:satMod val="115000"/>
                </a:schemeClr>
              </a:gs>
            </a:gsLst>
            <a:lin ang="13500000" scaled="1"/>
            <a:tileRect/>
          </a:gradFill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uk-UA" b="1" dirty="0" smtClean="0">
                <a:solidFill>
                  <a:schemeClr val="tx1"/>
                </a:solidFill>
              </a:rPr>
              <a:t>Засади судочинства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gradFill flip="none" rotWithShape="1">
            <a:gsLst>
              <a:gs pos="0">
                <a:schemeClr val="bg2">
                  <a:shade val="30000"/>
                  <a:satMod val="115000"/>
                </a:schemeClr>
              </a:gs>
              <a:gs pos="50000">
                <a:schemeClr val="bg2">
                  <a:shade val="67500"/>
                  <a:satMod val="115000"/>
                </a:schemeClr>
              </a:gs>
              <a:gs pos="100000">
                <a:schemeClr val="bg2">
                  <a:shade val="100000"/>
                  <a:satMod val="115000"/>
                </a:schemeClr>
              </a:gs>
            </a:gsLst>
            <a:lin ang="16200000" scaled="1"/>
            <a:tileRect/>
          </a:gradFill>
          <a:effectLst>
            <a:innerShdw blurRad="114300">
              <a:prstClr val="black"/>
            </a:innerShdw>
          </a:effectLst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uk-UA" b="1" dirty="0" smtClean="0">
                <a:solidFill>
                  <a:schemeClr val="tx1"/>
                </a:solidFill>
              </a:rPr>
              <a:t>Законність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uk-UA" b="1" dirty="0" smtClean="0">
                <a:solidFill>
                  <a:schemeClr val="tx1"/>
                </a:solidFill>
              </a:rPr>
              <a:t>Рівність усіх перед законом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uk-UA" b="1" dirty="0" smtClean="0">
                <a:solidFill>
                  <a:schemeClr val="tx1"/>
                </a:solidFill>
              </a:rPr>
              <a:t>Презумпція невинуватості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uk-UA" b="1" dirty="0" smtClean="0">
                <a:solidFill>
                  <a:schemeClr val="tx1"/>
                </a:solidFill>
              </a:rPr>
              <a:t>Змагальність сторін та надання суду доказів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uk-UA" b="1" dirty="0" smtClean="0">
                <a:solidFill>
                  <a:schemeClr val="tx1"/>
                </a:solidFill>
              </a:rPr>
              <a:t>Підтримання обвинувачення в суді прокурором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uk-UA" b="1" dirty="0" smtClean="0">
                <a:solidFill>
                  <a:schemeClr val="tx1"/>
                </a:solidFill>
              </a:rPr>
              <a:t>Забезпечення права на захист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uk-UA" b="1" dirty="0" smtClean="0">
                <a:solidFill>
                  <a:schemeClr val="tx1"/>
                </a:solidFill>
              </a:rPr>
              <a:t>Обов’язковість судового рішення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uk-UA" b="1" dirty="0" err="1" smtClean="0">
                <a:solidFill>
                  <a:schemeClr val="tx1"/>
                </a:solidFill>
              </a:rPr>
              <a:t>Забеспечення</a:t>
            </a:r>
            <a:r>
              <a:rPr lang="uk-UA" b="1" dirty="0" smtClean="0">
                <a:solidFill>
                  <a:schemeClr val="tx1"/>
                </a:solidFill>
              </a:rPr>
              <a:t> апеляційного та касаційного оскарження рішень суду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uk-UA" b="1" dirty="0" smtClean="0">
                <a:solidFill>
                  <a:schemeClr val="tx1"/>
                </a:solidFill>
              </a:rPr>
              <a:t>Гласність судового процесу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uk-UA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uk-UA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gradFill flip="none" rotWithShape="1">
            <a:gsLst>
              <a:gs pos="0">
                <a:schemeClr val="bg2">
                  <a:shade val="30000"/>
                  <a:satMod val="115000"/>
                </a:schemeClr>
              </a:gs>
              <a:gs pos="50000">
                <a:schemeClr val="bg2">
                  <a:shade val="67500"/>
                  <a:satMod val="115000"/>
                </a:schemeClr>
              </a:gs>
              <a:gs pos="100000">
                <a:schemeClr val="bg2">
                  <a:shade val="100000"/>
                  <a:satMod val="115000"/>
                </a:schemeClr>
              </a:gs>
            </a:gsLst>
            <a:path path="circle">
              <a:fillToRect l="100000" b="100000"/>
            </a:path>
            <a:tileRect t="-100000" r="-100000"/>
          </a:gradFill>
        </p:spPr>
        <p:txBody>
          <a:bodyPr rtlCol="0">
            <a:normAutofit lnSpcReduction="10000"/>
          </a:bodyPr>
          <a:lstStyle/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sz="2800" b="1" dirty="0" smtClean="0">
              <a:solidFill>
                <a:schemeClr val="tx1"/>
              </a:solidFill>
            </a:endParaRP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sz="3200" b="1" dirty="0" smtClean="0">
              <a:solidFill>
                <a:schemeClr val="tx1"/>
              </a:solidFill>
            </a:endParaRP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sz="3200" b="1" dirty="0" smtClean="0">
              <a:solidFill>
                <a:schemeClr val="tx1"/>
              </a:solidFill>
            </a:endParaRP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500" b="1" dirty="0" smtClean="0">
                <a:solidFill>
                  <a:schemeClr val="tx1"/>
                </a:solidFill>
              </a:rPr>
              <a:t>«  </a:t>
            </a:r>
            <a:r>
              <a:rPr lang="ru-RU" sz="3500" b="1" dirty="0" err="1">
                <a:solidFill>
                  <a:schemeClr val="tx1"/>
                </a:solidFill>
              </a:rPr>
              <a:t>Я</a:t>
            </a:r>
            <a:r>
              <a:rPr lang="ru-RU" sz="3500" b="1" dirty="0" err="1" smtClean="0">
                <a:solidFill>
                  <a:schemeClr val="tx1"/>
                </a:solidFill>
              </a:rPr>
              <a:t>кби</a:t>
            </a:r>
            <a:r>
              <a:rPr lang="ru-RU" sz="3500" b="1" dirty="0" smtClean="0">
                <a:solidFill>
                  <a:schemeClr val="tx1"/>
                </a:solidFill>
              </a:rPr>
              <a:t> </a:t>
            </a:r>
            <a:r>
              <a:rPr lang="ru-RU" sz="3500" b="1" dirty="0" err="1">
                <a:solidFill>
                  <a:schemeClr val="tx1"/>
                </a:solidFill>
              </a:rPr>
              <a:t>кожен</a:t>
            </a:r>
            <a:r>
              <a:rPr lang="ru-RU" sz="3500" b="1" dirty="0">
                <a:solidFill>
                  <a:schemeClr val="tx1"/>
                </a:solidFill>
              </a:rPr>
              <a:t> </a:t>
            </a:r>
            <a:r>
              <a:rPr lang="ru-RU" sz="3500" b="1" dirty="0" err="1">
                <a:solidFill>
                  <a:schemeClr val="tx1"/>
                </a:solidFill>
              </a:rPr>
              <a:t>усвідомив</a:t>
            </a:r>
            <a:r>
              <a:rPr lang="ru-RU" sz="3500" b="1" dirty="0">
                <a:solidFill>
                  <a:schemeClr val="tx1"/>
                </a:solidFill>
              </a:rPr>
              <a:t>, </a:t>
            </a:r>
            <a:r>
              <a:rPr lang="ru-RU" sz="3500" b="1" dirty="0" err="1">
                <a:solidFill>
                  <a:schemeClr val="tx1"/>
                </a:solidFill>
              </a:rPr>
              <a:t>що</a:t>
            </a:r>
            <a:r>
              <a:rPr lang="ru-RU" sz="3500" b="1" dirty="0">
                <a:solidFill>
                  <a:schemeClr val="tx1"/>
                </a:solidFill>
              </a:rPr>
              <a:t> держава – </a:t>
            </a:r>
            <a:r>
              <a:rPr lang="ru-RU" sz="3500" b="1" dirty="0" err="1">
                <a:solidFill>
                  <a:schemeClr val="tx1"/>
                </a:solidFill>
              </a:rPr>
              <a:t>це</a:t>
            </a:r>
            <a:r>
              <a:rPr lang="ru-RU" sz="3500" b="1" dirty="0">
                <a:solidFill>
                  <a:schemeClr val="tx1"/>
                </a:solidFill>
              </a:rPr>
              <a:t> </a:t>
            </a:r>
            <a:r>
              <a:rPr lang="ru-RU" sz="3500" b="1" dirty="0" err="1">
                <a:solidFill>
                  <a:schemeClr val="tx1"/>
                </a:solidFill>
              </a:rPr>
              <a:t>він</a:t>
            </a:r>
            <a:r>
              <a:rPr lang="ru-RU" sz="3500" b="1" dirty="0">
                <a:solidFill>
                  <a:schemeClr val="tx1"/>
                </a:solidFill>
              </a:rPr>
              <a:t>, то </a:t>
            </a:r>
            <a:r>
              <a:rPr lang="ru-RU" sz="3500" b="1" dirty="0" err="1">
                <a:solidFill>
                  <a:schemeClr val="tx1"/>
                </a:solidFill>
              </a:rPr>
              <a:t>досі</a:t>
            </a:r>
            <a:r>
              <a:rPr lang="ru-RU" sz="3500" b="1" dirty="0">
                <a:solidFill>
                  <a:schemeClr val="tx1"/>
                </a:solidFill>
              </a:rPr>
              <a:t> у нас </a:t>
            </a:r>
            <a:r>
              <a:rPr lang="ru-RU" sz="3500" b="1" dirty="0" err="1">
                <a:solidFill>
                  <a:schemeClr val="tx1"/>
                </a:solidFill>
              </a:rPr>
              <a:t>вже</a:t>
            </a:r>
            <a:r>
              <a:rPr lang="ru-RU" sz="3500" b="1" dirty="0">
                <a:solidFill>
                  <a:schemeClr val="tx1"/>
                </a:solidFill>
              </a:rPr>
              <a:t> </a:t>
            </a:r>
            <a:r>
              <a:rPr lang="ru-RU" sz="3500" b="1" dirty="0" err="1">
                <a:solidFill>
                  <a:schemeClr val="tx1"/>
                </a:solidFill>
              </a:rPr>
              <a:t>була</a:t>
            </a:r>
            <a:r>
              <a:rPr lang="ru-RU" sz="3500" b="1" dirty="0">
                <a:solidFill>
                  <a:schemeClr val="tx1"/>
                </a:solidFill>
              </a:rPr>
              <a:t> б достойна </a:t>
            </a:r>
            <a:r>
              <a:rPr lang="ru-RU" sz="3500" b="1" dirty="0" smtClean="0">
                <a:solidFill>
                  <a:schemeClr val="tx1"/>
                </a:solidFill>
              </a:rPr>
              <a:t>держава.»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uk-UA" sz="3200" b="1" dirty="0">
                <a:solidFill>
                  <a:schemeClr val="tx1"/>
                </a:solidFill>
              </a:rPr>
              <a:t> </a:t>
            </a:r>
            <a:r>
              <a:rPr lang="uk-UA" sz="3200" b="1" dirty="0" smtClean="0">
                <a:solidFill>
                  <a:schemeClr val="tx1"/>
                </a:solidFill>
              </a:rPr>
              <a:t>                                           </a:t>
            </a:r>
            <a:endParaRPr lang="ru-RU" sz="3200" b="1" dirty="0">
              <a:solidFill>
                <a:schemeClr val="tx1"/>
              </a:solidFill>
            </a:endParaRP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uk-UA" sz="3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</a:p>
        </p:txBody>
      </p:sp>
      <p:pic>
        <p:nvPicPr>
          <p:cNvPr id="29701" name="Picture 2" descr="C:\Users\Оксана\Desktop\відкритий урок\Без названия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938" y="0"/>
            <a:ext cx="3148012" cy="2520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gradFill flip="none" rotWithShape="1">
            <a:gsLst>
              <a:gs pos="0">
                <a:schemeClr val="bg2">
                  <a:shade val="30000"/>
                  <a:satMod val="115000"/>
                </a:schemeClr>
              </a:gs>
              <a:gs pos="50000">
                <a:schemeClr val="bg2">
                  <a:shade val="67500"/>
                  <a:satMod val="115000"/>
                </a:schemeClr>
              </a:gs>
              <a:gs pos="100000">
                <a:schemeClr val="bg2">
                  <a:shade val="100000"/>
                  <a:satMod val="115000"/>
                </a:schemeClr>
              </a:gs>
            </a:gsLst>
            <a:lin ang="2700000" scaled="1"/>
            <a:tileRect/>
          </a:gradFill>
        </p:spPr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uk-UA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uk-UA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uk-UA" sz="3600" b="1" dirty="0" smtClean="0">
                <a:solidFill>
                  <a:schemeClr val="tx1"/>
                </a:solidFill>
              </a:rPr>
              <a:t>« Кожен з нас – президент. </a:t>
            </a:r>
            <a:r>
              <a:rPr lang="ru-RU" sz="3600" b="1" dirty="0" err="1">
                <a:solidFill>
                  <a:schemeClr val="tx1"/>
                </a:solidFill>
              </a:rPr>
              <a:t>Кожен</a:t>
            </a:r>
            <a:r>
              <a:rPr lang="ru-RU" sz="3600" b="1" dirty="0">
                <a:solidFill>
                  <a:schemeClr val="tx1"/>
                </a:solidFill>
              </a:rPr>
              <a:t> </a:t>
            </a:r>
            <a:r>
              <a:rPr lang="ru-RU" sz="3600" b="1" dirty="0" smtClean="0">
                <a:solidFill>
                  <a:schemeClr val="tx1"/>
                </a:solidFill>
              </a:rPr>
              <a:t>  </a:t>
            </a:r>
            <a:r>
              <a:rPr lang="ru-RU" sz="3600" b="1" dirty="0" err="1" smtClean="0">
                <a:solidFill>
                  <a:schemeClr val="tx1"/>
                </a:solidFill>
              </a:rPr>
              <a:t>із</a:t>
            </a:r>
            <a:r>
              <a:rPr lang="ru-RU" sz="3600" b="1" dirty="0" smtClean="0">
                <a:solidFill>
                  <a:schemeClr val="tx1"/>
                </a:solidFill>
              </a:rPr>
              <a:t> </a:t>
            </a:r>
            <a:r>
              <a:rPr lang="ru-RU" sz="3600" b="1" dirty="0">
                <a:solidFill>
                  <a:schemeClr val="tx1"/>
                </a:solidFill>
              </a:rPr>
              <a:t>нас присягнув </a:t>
            </a:r>
            <a:r>
              <a:rPr lang="ru-RU" sz="3600" b="1" dirty="0" smtClean="0">
                <a:solidFill>
                  <a:schemeClr val="tx1"/>
                </a:solidFill>
              </a:rPr>
              <a:t> на </a:t>
            </a:r>
            <a:r>
              <a:rPr lang="ru-RU" sz="3600" b="1" dirty="0" err="1">
                <a:solidFill>
                  <a:schemeClr val="tx1"/>
                </a:solidFill>
              </a:rPr>
              <a:t>вірність</a:t>
            </a:r>
            <a:r>
              <a:rPr lang="ru-RU" sz="3600" b="1" dirty="0">
                <a:solidFill>
                  <a:schemeClr val="tx1"/>
                </a:solidFill>
              </a:rPr>
              <a:t> </a:t>
            </a:r>
            <a:r>
              <a:rPr lang="ru-RU" sz="3600" b="1" dirty="0" smtClean="0">
                <a:solidFill>
                  <a:schemeClr val="tx1"/>
                </a:solidFill>
              </a:rPr>
              <a:t> </a:t>
            </a:r>
            <a:r>
              <a:rPr lang="ru-RU" sz="3600" b="1" dirty="0" err="1" smtClean="0">
                <a:solidFill>
                  <a:schemeClr val="tx1"/>
                </a:solidFill>
              </a:rPr>
              <a:t>Україні</a:t>
            </a:r>
            <a:r>
              <a:rPr lang="ru-RU" sz="3600" b="1" dirty="0">
                <a:solidFill>
                  <a:schemeClr val="tx1"/>
                </a:solidFill>
              </a:rPr>
              <a:t>. </a:t>
            </a:r>
            <a:r>
              <a:rPr lang="ru-RU" sz="3600" b="1" dirty="0" err="1">
                <a:solidFill>
                  <a:schemeClr val="tx1"/>
                </a:solidFill>
              </a:rPr>
              <a:t>Кожен</a:t>
            </a:r>
            <a:r>
              <a:rPr lang="ru-RU" sz="3600" b="1" dirty="0">
                <a:solidFill>
                  <a:schemeClr val="tx1"/>
                </a:solidFill>
              </a:rPr>
              <a:t> </a:t>
            </a:r>
            <a:r>
              <a:rPr lang="ru-RU" sz="3600" b="1" dirty="0" err="1">
                <a:solidFill>
                  <a:schemeClr val="tx1"/>
                </a:solidFill>
              </a:rPr>
              <a:t>із</a:t>
            </a:r>
            <a:r>
              <a:rPr lang="ru-RU" sz="3600" b="1" dirty="0">
                <a:solidFill>
                  <a:schemeClr val="tx1"/>
                </a:solidFill>
              </a:rPr>
              <a:t> нас </a:t>
            </a:r>
            <a:r>
              <a:rPr lang="ru-RU" sz="3600" b="1" dirty="0" err="1">
                <a:solidFill>
                  <a:schemeClr val="tx1"/>
                </a:solidFill>
              </a:rPr>
              <a:t>несе</a:t>
            </a:r>
            <a:r>
              <a:rPr lang="ru-RU" sz="3600" b="1" dirty="0">
                <a:solidFill>
                  <a:schemeClr val="tx1"/>
                </a:solidFill>
              </a:rPr>
              <a:t> </a:t>
            </a:r>
            <a:r>
              <a:rPr lang="ru-RU" sz="3600" b="1" dirty="0" smtClean="0">
                <a:solidFill>
                  <a:schemeClr val="tx1"/>
                </a:solidFill>
              </a:rPr>
              <a:t>   </a:t>
            </a:r>
            <a:r>
              <a:rPr lang="ru-RU" sz="3600" b="1" dirty="0" err="1" smtClean="0">
                <a:solidFill>
                  <a:schemeClr val="tx1"/>
                </a:solidFill>
              </a:rPr>
              <a:t>відповідальність</a:t>
            </a:r>
            <a:r>
              <a:rPr lang="ru-RU" sz="3600" b="1" dirty="0" smtClean="0">
                <a:solidFill>
                  <a:schemeClr val="tx1"/>
                </a:solidFill>
              </a:rPr>
              <a:t>…»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uk-UA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uk-UA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                                                    </a:t>
            </a:r>
            <a:endParaRPr lang="ru-RU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31746" name="Picture 2" descr="C:\Users\Оксана\Desktop\відкритий урок\президент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403350" y="1557338"/>
            <a:ext cx="6121400" cy="417512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2770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 typeface="Arial" charset="0"/>
              <a:buNone/>
            </a:pPr>
            <a:r>
              <a:rPr lang="uk-UA" sz="4800" b="1" smtClean="0">
                <a:solidFill>
                  <a:schemeClr val="tx1"/>
                </a:solidFill>
              </a:rPr>
              <a:t>Кожен народ вартий </a:t>
            </a:r>
          </a:p>
          <a:p>
            <a:pPr marL="0" indent="0" eaLnBrk="1" hangingPunct="1">
              <a:buFont typeface="Arial" charset="0"/>
              <a:buNone/>
            </a:pPr>
            <a:r>
              <a:rPr lang="uk-UA" sz="4800" b="1" smtClean="0">
                <a:solidFill>
                  <a:schemeClr val="tx1"/>
                </a:solidFill>
              </a:rPr>
              <a:t>свого правителя…</a:t>
            </a:r>
          </a:p>
          <a:p>
            <a:pPr marL="0" indent="0" eaLnBrk="1" hangingPunct="1">
              <a:buFont typeface="Arial" charset="0"/>
              <a:buNone/>
            </a:pPr>
            <a:r>
              <a:rPr lang="uk-UA" sz="4800" b="1" smtClean="0">
                <a:solidFill>
                  <a:schemeClr val="tx1"/>
                </a:solidFill>
              </a:rPr>
              <a:t>                              Сократ </a:t>
            </a:r>
            <a:r>
              <a:rPr lang="uk-UA" sz="4800" smtClean="0"/>
              <a:t>                                               </a:t>
            </a:r>
            <a:endParaRPr lang="ru-RU" sz="4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/>
          </a:bodyPr>
          <a:lstStyle/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uk-UA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uk-UA" sz="3500" b="1" i="1" dirty="0" smtClean="0">
                <a:solidFill>
                  <a:schemeClr val="tx1"/>
                </a:solidFill>
              </a:rPr>
              <a:t>Держава – це суспільний </a:t>
            </a:r>
            <a:r>
              <a:rPr lang="uk-UA" sz="3500" b="1" i="1" dirty="0" err="1" smtClean="0">
                <a:solidFill>
                  <a:schemeClr val="tx1"/>
                </a:solidFill>
              </a:rPr>
              <a:t>організм,який</a:t>
            </a:r>
            <a:r>
              <a:rPr lang="uk-UA" sz="3500" b="1" i="1" dirty="0" smtClean="0">
                <a:solidFill>
                  <a:schemeClr val="tx1"/>
                </a:solidFill>
              </a:rPr>
              <a:t> складається з окремих </a:t>
            </a:r>
            <a:r>
              <a:rPr lang="uk-UA" sz="3500" b="1" i="1" dirty="0" err="1" smtClean="0">
                <a:solidFill>
                  <a:schemeClr val="tx1"/>
                </a:solidFill>
              </a:rPr>
              <a:t>людей,подібно</a:t>
            </a:r>
            <a:r>
              <a:rPr lang="uk-UA" sz="3500" b="1" i="1" dirty="0" smtClean="0">
                <a:solidFill>
                  <a:schemeClr val="tx1"/>
                </a:solidFill>
              </a:rPr>
              <a:t> до </a:t>
            </a:r>
            <a:r>
              <a:rPr lang="uk-UA" sz="3500" b="1" i="1" dirty="0" err="1" smtClean="0">
                <a:solidFill>
                  <a:schemeClr val="tx1"/>
                </a:solidFill>
              </a:rPr>
              <a:t>того,як</a:t>
            </a:r>
            <a:r>
              <a:rPr lang="uk-UA" sz="3500" b="1" i="1" dirty="0" smtClean="0">
                <a:solidFill>
                  <a:schemeClr val="tx1"/>
                </a:solidFill>
              </a:rPr>
              <a:t> живий організм складається з клітин.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uk-UA" sz="3500" dirty="0">
              <a:solidFill>
                <a:schemeClr val="tx1"/>
              </a:solidFill>
            </a:endParaRP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uk-UA" sz="3500" dirty="0" smtClean="0">
                <a:solidFill>
                  <a:schemeClr val="tx1"/>
                </a:solidFill>
              </a:rPr>
              <a:t>                                                  </a:t>
            </a:r>
            <a:r>
              <a:rPr lang="uk-UA" sz="3500" b="1" dirty="0" err="1" smtClean="0">
                <a:solidFill>
                  <a:schemeClr val="tx1"/>
                </a:solidFill>
              </a:rPr>
              <a:t>Г.Спенсер</a:t>
            </a:r>
            <a:endParaRPr lang="ru-RU" sz="3500" b="1" dirty="0">
              <a:solidFill>
                <a:schemeClr val="tx1"/>
              </a:solidFill>
            </a:endParaRP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uk-UA" sz="3500" b="1" dirty="0" smtClean="0">
                <a:solidFill>
                  <a:schemeClr val="tx1"/>
                </a:solidFill>
              </a:rPr>
              <a:t>                 </a:t>
            </a:r>
            <a:endParaRPr lang="ru-RU" sz="35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5795" y="62670"/>
            <a:ext cx="8229600" cy="1600200"/>
          </a:xfrm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uk-UA" b="1" dirty="0" smtClean="0">
                <a:solidFill>
                  <a:schemeClr val="tx1"/>
                </a:solidFill>
              </a:rPr>
              <a:t>Органи державної влади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31800" y="981075"/>
            <a:ext cx="8229600" cy="4525963"/>
          </a:xfrm>
          <a:ln>
            <a:solidFill>
              <a:schemeClr val="bg2">
                <a:lumMod val="75000"/>
              </a:schemeClr>
            </a:solidFill>
          </a:ln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uk-UA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uk-UA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                 </a:t>
            </a:r>
            <a:endParaRPr lang="uk-UA" sz="36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cxnSp>
        <p:nvCxnSpPr>
          <p:cNvPr id="10" name="Прямая со стрелкой 9"/>
          <p:cNvCxnSpPr/>
          <p:nvPr/>
        </p:nvCxnSpPr>
        <p:spPr>
          <a:xfrm>
            <a:off x="10764838" y="1695450"/>
            <a:ext cx="0" cy="8921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Прямоугольник 15"/>
          <p:cNvSpPr/>
          <p:nvPr/>
        </p:nvSpPr>
        <p:spPr>
          <a:xfrm>
            <a:off x="3424471" y="3422306"/>
            <a:ext cx="2232248" cy="100811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bg2">
                <a:lumMod val="50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400" b="1" dirty="0">
                <a:solidFill>
                  <a:schemeClr val="tx1"/>
                </a:solidFill>
              </a:rPr>
              <a:t>Виконавча влада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6084168" y="3424808"/>
            <a:ext cx="2232248" cy="100811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bg2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400" b="1" dirty="0">
                <a:solidFill>
                  <a:schemeClr val="tx1"/>
                </a:solidFill>
              </a:rPr>
              <a:t>Судова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400" b="1" dirty="0">
                <a:solidFill>
                  <a:schemeClr val="tx1"/>
                </a:solidFill>
              </a:rPr>
              <a:t>влада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20" name="Стрелка вправо 19"/>
          <p:cNvSpPr/>
          <p:nvPr/>
        </p:nvSpPr>
        <p:spPr>
          <a:xfrm rot="2267132">
            <a:off x="5369752" y="2314241"/>
            <a:ext cx="2468264" cy="393121"/>
          </a:xfrm>
          <a:prstGeom prst="rightArrow">
            <a:avLst/>
          </a:prstGeom>
          <a:solidFill>
            <a:schemeClr val="bg2">
              <a:lumMod val="90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1" name="Стрелка вправо 20"/>
          <p:cNvSpPr/>
          <p:nvPr/>
        </p:nvSpPr>
        <p:spPr>
          <a:xfrm rot="8372989">
            <a:off x="1272244" y="2290028"/>
            <a:ext cx="2278860" cy="449221"/>
          </a:xfrm>
          <a:prstGeom prst="rightArrow">
            <a:avLst/>
          </a:prstGeom>
          <a:solidFill>
            <a:schemeClr val="tx2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5" name="Стрелка вниз 24"/>
          <p:cNvSpPr/>
          <p:nvPr/>
        </p:nvSpPr>
        <p:spPr>
          <a:xfrm>
            <a:off x="4318284" y="1844825"/>
            <a:ext cx="360040" cy="1424686"/>
          </a:xfrm>
          <a:prstGeom prst="downArrow">
            <a:avLst/>
          </a:prstGeom>
          <a:solidFill>
            <a:schemeClr val="tx2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7" name="Прямоугольник 26"/>
          <p:cNvSpPr/>
          <p:nvPr/>
        </p:nvSpPr>
        <p:spPr>
          <a:xfrm>
            <a:off x="583365" y="3424808"/>
            <a:ext cx="2376264" cy="97604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400" b="1" dirty="0">
                <a:solidFill>
                  <a:schemeClr val="tx1"/>
                </a:solidFill>
              </a:rPr>
              <a:t>Законодавча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400" b="1" dirty="0">
                <a:solidFill>
                  <a:schemeClr val="tx1"/>
                </a:solidFill>
              </a:rPr>
              <a:t>влада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5775" y="-120217"/>
            <a:ext cx="8229600" cy="1600200"/>
          </a:xfrm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uk-UA" b="1" dirty="0" smtClean="0">
                <a:solidFill>
                  <a:schemeClr val="tx1"/>
                </a:solidFill>
              </a:rPr>
              <a:t>Органи державної влади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31800" y="981075"/>
            <a:ext cx="8229600" cy="4525963"/>
          </a:xfrm>
          <a:ln>
            <a:solidFill>
              <a:schemeClr val="bg2">
                <a:lumMod val="75000"/>
              </a:schemeClr>
            </a:solidFill>
          </a:ln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uk-UA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uk-UA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                 </a:t>
            </a:r>
            <a:r>
              <a:rPr lang="uk-UA" sz="3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Президент </a:t>
            </a:r>
            <a:r>
              <a:rPr lang="uk-UA" sz="36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україни</a:t>
            </a:r>
            <a:endParaRPr lang="uk-UA" sz="36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cxnSp>
        <p:nvCxnSpPr>
          <p:cNvPr id="10" name="Прямая со стрелкой 9"/>
          <p:cNvCxnSpPr/>
          <p:nvPr/>
        </p:nvCxnSpPr>
        <p:spPr>
          <a:xfrm>
            <a:off x="10764838" y="1695450"/>
            <a:ext cx="0" cy="8921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Прямоугольник 15"/>
          <p:cNvSpPr/>
          <p:nvPr/>
        </p:nvSpPr>
        <p:spPr>
          <a:xfrm>
            <a:off x="3424471" y="3422306"/>
            <a:ext cx="2232248" cy="100811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bg2">
                <a:lumMod val="50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400" b="1" dirty="0">
                <a:solidFill>
                  <a:schemeClr val="tx1"/>
                </a:solidFill>
              </a:rPr>
              <a:t>Виконавча влада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6084168" y="3424808"/>
            <a:ext cx="2232248" cy="100811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bg2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400" b="1" dirty="0">
                <a:solidFill>
                  <a:schemeClr val="tx1"/>
                </a:solidFill>
              </a:rPr>
              <a:t>Судова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400" b="1" dirty="0">
                <a:solidFill>
                  <a:schemeClr val="tx1"/>
                </a:solidFill>
              </a:rPr>
              <a:t>влада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20" name="Стрелка вправо 19"/>
          <p:cNvSpPr/>
          <p:nvPr/>
        </p:nvSpPr>
        <p:spPr>
          <a:xfrm rot="1695300">
            <a:off x="6239080" y="2613584"/>
            <a:ext cx="1379008" cy="393121"/>
          </a:xfrm>
          <a:prstGeom prst="rightArrow">
            <a:avLst/>
          </a:prstGeom>
          <a:solidFill>
            <a:schemeClr val="bg2">
              <a:lumMod val="90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1" name="Стрелка вправо 20"/>
          <p:cNvSpPr/>
          <p:nvPr/>
        </p:nvSpPr>
        <p:spPr>
          <a:xfrm rot="8771114">
            <a:off x="1370915" y="2683418"/>
            <a:ext cx="1349549" cy="449221"/>
          </a:xfrm>
          <a:prstGeom prst="rightArrow">
            <a:avLst/>
          </a:prstGeom>
          <a:solidFill>
            <a:schemeClr val="tx2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5" name="Стрелка вниз 24"/>
          <p:cNvSpPr/>
          <p:nvPr/>
        </p:nvSpPr>
        <p:spPr>
          <a:xfrm>
            <a:off x="4360575" y="2469121"/>
            <a:ext cx="360040" cy="800389"/>
          </a:xfrm>
          <a:prstGeom prst="downArrow">
            <a:avLst/>
          </a:prstGeom>
          <a:solidFill>
            <a:schemeClr val="tx2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7" name="Прямоугольник 26"/>
          <p:cNvSpPr/>
          <p:nvPr/>
        </p:nvSpPr>
        <p:spPr>
          <a:xfrm>
            <a:off x="583365" y="3424808"/>
            <a:ext cx="2376264" cy="97604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400" b="1" dirty="0">
                <a:solidFill>
                  <a:schemeClr val="tx1"/>
                </a:solidFill>
              </a:rPr>
              <a:t>Законодавча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400" b="1" dirty="0">
                <a:solidFill>
                  <a:schemeClr val="tx1"/>
                </a:solidFill>
              </a:rPr>
              <a:t>влада</a:t>
            </a: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611560" y="4726733"/>
            <a:ext cx="2376264" cy="936104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000" b="1" dirty="0">
                <a:solidFill>
                  <a:schemeClr val="tx1"/>
                </a:solidFill>
              </a:rPr>
              <a:t>Парламент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000" b="1" i="1" dirty="0">
                <a:solidFill>
                  <a:schemeClr val="tx1"/>
                </a:solidFill>
              </a:rPr>
              <a:t>Верховна Рада</a:t>
            </a:r>
            <a:endParaRPr lang="ru-RU" sz="2000" b="1" i="1" dirty="0">
              <a:solidFill>
                <a:schemeClr val="tx1"/>
              </a:solidFill>
            </a:endParaRPr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3453276" y="4797945"/>
            <a:ext cx="2232248" cy="936104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000" b="1" dirty="0">
                <a:solidFill>
                  <a:schemeClr val="tx1"/>
                </a:solidFill>
              </a:rPr>
              <a:t> Уряд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000" b="1" i="1" dirty="0">
                <a:solidFill>
                  <a:schemeClr val="tx1"/>
                </a:solidFill>
              </a:rPr>
              <a:t>Кабінет Міністрів</a:t>
            </a:r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5940152" y="4726731"/>
            <a:ext cx="2376264" cy="1078531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b="1" dirty="0">
                <a:solidFill>
                  <a:schemeClr val="tx1"/>
                </a:solidFill>
              </a:rPr>
              <a:t>Конституційний Суд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b="1" dirty="0">
                <a:solidFill>
                  <a:schemeClr val="tx1"/>
                </a:solidFill>
              </a:rPr>
              <a:t>Суди загальної юрисдикції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5" name="Скругленный прямоугольник 34"/>
          <p:cNvSpPr/>
          <p:nvPr/>
        </p:nvSpPr>
        <p:spPr>
          <a:xfrm>
            <a:off x="2411760" y="1484784"/>
            <a:ext cx="4392488" cy="861111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400" b="1" dirty="0">
                <a:solidFill>
                  <a:schemeClr val="tx1"/>
                </a:solidFill>
              </a:rPr>
              <a:t>Президент України</a:t>
            </a:r>
            <a:endParaRPr lang="ru-RU" sz="2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uk-UA" b="1" dirty="0" smtClean="0">
                <a:solidFill>
                  <a:schemeClr val="tx1"/>
                </a:solidFill>
              </a:rPr>
              <a:t>Хто може стати депутатом в Україні?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2988"/>
          </a:xfrm>
          <a:solidFill>
            <a:schemeClr val="bg1">
              <a:lumMod val="95000"/>
            </a:schemeClr>
          </a:solidFill>
        </p:spPr>
        <p:txBody>
          <a:bodyPr rtlCol="0"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uk-UA" sz="3000" b="1" dirty="0" smtClean="0">
                <a:solidFill>
                  <a:schemeClr val="tx1"/>
                </a:solidFill>
              </a:rPr>
              <a:t>Громадянин України</a:t>
            </a:r>
          </a:p>
          <a:p>
            <a:pPr eaLnBrk="1" fontAlgn="auto" hangingPunct="1"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uk-UA" sz="3000" b="1" dirty="0" smtClean="0">
                <a:solidFill>
                  <a:schemeClr val="tx1"/>
                </a:solidFill>
              </a:rPr>
              <a:t>21 рік</a:t>
            </a:r>
          </a:p>
          <a:p>
            <a:pPr eaLnBrk="1" fontAlgn="auto" hangingPunct="1"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uk-UA" sz="3000" b="1" dirty="0" smtClean="0">
                <a:solidFill>
                  <a:schemeClr val="tx1"/>
                </a:solidFill>
              </a:rPr>
              <a:t>Дієздатна особа</a:t>
            </a:r>
          </a:p>
          <a:p>
            <a:pPr eaLnBrk="1" fontAlgn="auto" hangingPunct="1"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uk-UA" sz="3000" b="1" dirty="0" smtClean="0">
                <a:solidFill>
                  <a:schemeClr val="tx1"/>
                </a:solidFill>
              </a:rPr>
              <a:t>Проживає в Україні 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uk-UA" sz="3000" b="1" dirty="0" smtClean="0">
                <a:solidFill>
                  <a:schemeClr val="tx1"/>
                </a:solidFill>
              </a:rPr>
              <a:t>    останні  5 років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uk-UA" b="1" dirty="0">
              <a:solidFill>
                <a:schemeClr val="tx1"/>
              </a:solidFill>
            </a:endParaRP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uk-UA" b="1" dirty="0" smtClean="0">
              <a:solidFill>
                <a:schemeClr val="tx1"/>
              </a:solidFill>
            </a:endParaRP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uk-UA" b="1" dirty="0" smtClean="0">
              <a:solidFill>
                <a:schemeClr val="tx1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uk-UA" sz="2600" b="1" i="1" u="sng" dirty="0" smtClean="0">
                <a:solidFill>
                  <a:schemeClr val="tx1"/>
                </a:solidFill>
              </a:rPr>
              <a:t>Не може бути обраний 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uk-UA" sz="2600" b="1" i="1" dirty="0" smtClean="0">
                <a:solidFill>
                  <a:schemeClr val="tx1"/>
                </a:solidFill>
              </a:rPr>
              <a:t>    </a:t>
            </a:r>
            <a:r>
              <a:rPr lang="uk-UA" sz="2600" b="1" i="1" u="sng" dirty="0" smtClean="0">
                <a:solidFill>
                  <a:schemeClr val="tx1"/>
                </a:solidFill>
              </a:rPr>
              <a:t>депутатом громадянин, який має непогашену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uk-UA" sz="2600" b="1" i="1" dirty="0" smtClean="0">
                <a:solidFill>
                  <a:schemeClr val="tx1"/>
                </a:solidFill>
              </a:rPr>
              <a:t>    </a:t>
            </a:r>
            <a:r>
              <a:rPr lang="uk-UA" sz="2600" b="1" i="1" u="sng" dirty="0" smtClean="0">
                <a:solidFill>
                  <a:schemeClr val="tx1"/>
                </a:solidFill>
              </a:rPr>
              <a:t>судимість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uk-UA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uk-UA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  </a:t>
            </a:r>
          </a:p>
          <a:p>
            <a:pPr eaLnBrk="1" fontAlgn="auto" hangingPunct="1"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endParaRPr lang="uk-UA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endParaRPr lang="ru-RU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20483" name="Picture 3" descr="C:\Users\Оксана\Desktop\відкритий урок\пустая ВР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94338" y="1628775"/>
            <a:ext cx="3241675" cy="302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uk-UA" b="1" dirty="0" smtClean="0">
                <a:solidFill>
                  <a:schemeClr val="tx1"/>
                </a:solidFill>
              </a:rPr>
              <a:t>Хто може стати президентом України?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uk-UA" sz="2800" b="1" dirty="0" smtClean="0">
                <a:solidFill>
                  <a:schemeClr val="tx1"/>
                </a:solidFill>
              </a:rPr>
              <a:t>Громадянин </a:t>
            </a:r>
            <a:r>
              <a:rPr lang="uk-UA" sz="2800" b="1" dirty="0">
                <a:solidFill>
                  <a:schemeClr val="tx1"/>
                </a:solidFill>
              </a:rPr>
              <a:t>У</a:t>
            </a:r>
            <a:r>
              <a:rPr lang="uk-UA" sz="2800" b="1" dirty="0" smtClean="0">
                <a:solidFill>
                  <a:schemeClr val="tx1"/>
                </a:solidFill>
              </a:rPr>
              <a:t>країни</a:t>
            </a:r>
          </a:p>
          <a:p>
            <a:pPr eaLnBrk="1" fontAlgn="auto" hangingPunct="1"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uk-UA" sz="2800" b="1" dirty="0" smtClean="0">
                <a:solidFill>
                  <a:schemeClr val="tx1"/>
                </a:solidFill>
              </a:rPr>
              <a:t>35 років </a:t>
            </a:r>
          </a:p>
          <a:p>
            <a:pPr eaLnBrk="1" fontAlgn="auto" hangingPunct="1"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uk-UA" sz="2800" b="1" dirty="0" smtClean="0">
                <a:solidFill>
                  <a:schemeClr val="tx1"/>
                </a:solidFill>
              </a:rPr>
              <a:t>Має право голосу</a:t>
            </a:r>
          </a:p>
          <a:p>
            <a:pPr eaLnBrk="1" fontAlgn="auto" hangingPunct="1"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uk-UA" sz="2800" b="1" dirty="0" smtClean="0">
                <a:solidFill>
                  <a:schemeClr val="tx1"/>
                </a:solidFill>
              </a:rPr>
              <a:t>Володіє державною мовою</a:t>
            </a:r>
          </a:p>
          <a:p>
            <a:pPr eaLnBrk="1" fontAlgn="auto" hangingPunct="1"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uk-UA" sz="2800" b="1" dirty="0" smtClean="0">
                <a:solidFill>
                  <a:schemeClr val="tx1"/>
                </a:solidFill>
              </a:rPr>
              <a:t>Проживає в Україні останні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uk-UA" sz="2800" b="1" dirty="0">
                <a:solidFill>
                  <a:schemeClr val="tx1"/>
                </a:solidFill>
              </a:rPr>
              <a:t> </a:t>
            </a:r>
            <a:r>
              <a:rPr lang="uk-UA" sz="2800" b="1" dirty="0" smtClean="0">
                <a:solidFill>
                  <a:schemeClr val="tx1"/>
                </a:solidFill>
              </a:rPr>
              <a:t>  10 років перед виборами</a:t>
            </a:r>
          </a:p>
          <a:p>
            <a:pPr eaLnBrk="1" fontAlgn="auto" hangingPunct="1"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endParaRPr lang="ru-RU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21507" name="Picture 2" descr="C:\Users\Оксана\Desktop\відкритий урок\739028_w_30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67400" y="3789363"/>
            <a:ext cx="3168650" cy="287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uk-UA" b="1" dirty="0" smtClean="0">
                <a:solidFill>
                  <a:schemeClr val="tx1"/>
                </a:solidFill>
              </a:rPr>
              <a:t>Хто може стати суддею в Україні?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40000" lnSpcReduction="20000"/>
          </a:bodyPr>
          <a:lstStyle/>
          <a:p>
            <a:pPr eaLnBrk="1" fontAlgn="auto" hangingPunct="1"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uk-UA" sz="7000" b="1" dirty="0" smtClean="0">
                <a:solidFill>
                  <a:schemeClr val="tx1"/>
                </a:solidFill>
              </a:rPr>
              <a:t>Громадянин України</a:t>
            </a:r>
            <a:r>
              <a:rPr lang="uk-UA" sz="5900" b="1" dirty="0" smtClean="0">
                <a:solidFill>
                  <a:schemeClr val="tx1"/>
                </a:solidFill>
              </a:rPr>
              <a:t>,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uk-UA" sz="5900" b="1" dirty="0">
                <a:solidFill>
                  <a:schemeClr val="tx1"/>
                </a:solidFill>
              </a:rPr>
              <a:t> </a:t>
            </a:r>
            <a:r>
              <a:rPr lang="uk-UA" sz="5900" b="1" dirty="0" smtClean="0">
                <a:solidFill>
                  <a:schemeClr val="tx1"/>
                </a:solidFill>
              </a:rPr>
              <a:t>   </a:t>
            </a:r>
            <a:r>
              <a:rPr lang="uk-UA" sz="7000" b="1" dirty="0" smtClean="0">
                <a:solidFill>
                  <a:schemeClr val="tx1"/>
                </a:solidFill>
              </a:rPr>
              <a:t>рекомендований комісією суддів         </a:t>
            </a:r>
          </a:p>
          <a:p>
            <a:pPr eaLnBrk="1" fontAlgn="auto" hangingPunct="1"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uk-UA" sz="7000" b="1" dirty="0" smtClean="0">
                <a:solidFill>
                  <a:schemeClr val="tx1"/>
                </a:solidFill>
              </a:rPr>
              <a:t>30-65 років</a:t>
            </a:r>
          </a:p>
          <a:p>
            <a:pPr eaLnBrk="1" fontAlgn="auto" hangingPunct="1"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uk-UA" sz="7000" b="1" dirty="0" smtClean="0">
                <a:solidFill>
                  <a:schemeClr val="tx1"/>
                </a:solidFill>
              </a:rPr>
              <a:t>Вища юридична освіта</a:t>
            </a:r>
          </a:p>
          <a:p>
            <a:pPr eaLnBrk="1" fontAlgn="auto" hangingPunct="1"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uk-UA" sz="7000" b="1" dirty="0" smtClean="0">
                <a:solidFill>
                  <a:schemeClr val="tx1"/>
                </a:solidFill>
              </a:rPr>
              <a:t>Стаж роботи в галузі</a:t>
            </a:r>
            <a:r>
              <a:rPr lang="uk-UA" sz="5900" b="1" dirty="0" smtClean="0">
                <a:solidFill>
                  <a:schemeClr val="tx1"/>
                </a:solidFill>
              </a:rPr>
              <a:t> </a:t>
            </a:r>
            <a:r>
              <a:rPr lang="uk-UA" sz="7000" b="1" dirty="0" smtClean="0">
                <a:solidFill>
                  <a:schemeClr val="tx1"/>
                </a:solidFill>
              </a:rPr>
              <a:t>права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uk-UA" sz="5900" b="1" dirty="0">
                <a:solidFill>
                  <a:schemeClr val="tx1"/>
                </a:solidFill>
              </a:rPr>
              <a:t> </a:t>
            </a:r>
            <a:r>
              <a:rPr lang="uk-UA" sz="5900" b="1" dirty="0" smtClean="0">
                <a:solidFill>
                  <a:schemeClr val="tx1"/>
                </a:solidFill>
              </a:rPr>
              <a:t>   </a:t>
            </a:r>
            <a:r>
              <a:rPr lang="uk-UA" sz="7000" b="1" dirty="0" smtClean="0">
                <a:solidFill>
                  <a:schemeClr val="tx1"/>
                </a:solidFill>
              </a:rPr>
              <a:t>не менше 5-х років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uk-UA" sz="7000" b="1" dirty="0">
                <a:solidFill>
                  <a:schemeClr val="tx1"/>
                </a:solidFill>
              </a:rPr>
              <a:t> </a:t>
            </a:r>
            <a:r>
              <a:rPr lang="uk-UA" sz="7000" b="1" dirty="0" smtClean="0">
                <a:solidFill>
                  <a:schemeClr val="tx1"/>
                </a:solidFill>
              </a:rPr>
              <a:t>  Володіє державною  </a:t>
            </a:r>
            <a:r>
              <a:rPr lang="uk-UA" sz="7000" b="1" dirty="0" err="1" smtClean="0">
                <a:solidFill>
                  <a:schemeClr val="tx1"/>
                </a:solidFill>
              </a:rPr>
              <a:t>мо</a:t>
            </a:r>
            <a:endParaRPr lang="uk-UA" sz="7000" b="1" dirty="0" smtClean="0">
              <a:solidFill>
                <a:schemeClr val="tx1"/>
              </a:solidFill>
            </a:endParaRP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uk-UA" sz="7000" b="1" dirty="0">
                <a:solidFill>
                  <a:schemeClr val="tx1"/>
                </a:solidFill>
              </a:rPr>
              <a:t> </a:t>
            </a:r>
            <a:r>
              <a:rPr lang="uk-UA" sz="7000" b="1" dirty="0" smtClean="0">
                <a:solidFill>
                  <a:schemeClr val="tx1"/>
                </a:solidFill>
              </a:rPr>
              <a:t>  </a:t>
            </a:r>
            <a:r>
              <a:rPr lang="uk-UA" sz="7000" b="1" dirty="0" err="1" smtClean="0">
                <a:solidFill>
                  <a:schemeClr val="tx1"/>
                </a:solidFill>
              </a:rPr>
              <a:t>вою</a:t>
            </a:r>
            <a:endParaRPr lang="uk-UA" sz="7000" b="1" dirty="0" smtClean="0">
              <a:solidFill>
                <a:schemeClr val="tx1"/>
              </a:solidFill>
            </a:endParaRP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uk-UA" sz="59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uk-UA" sz="59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 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uk-UA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endParaRPr lang="ru-RU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22531" name="Picture 2" descr="C:\Users\Оксана\Desktop\відкритий урок\суд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11863" y="3429000"/>
            <a:ext cx="2981325" cy="302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chemeClr val="bg2">
                  <a:shade val="30000"/>
                  <a:satMod val="115000"/>
                </a:schemeClr>
              </a:gs>
              <a:gs pos="50000">
                <a:schemeClr val="bg2">
                  <a:shade val="67500"/>
                  <a:satMod val="115000"/>
                </a:schemeClr>
              </a:gs>
              <a:gs pos="100000">
                <a:schemeClr val="bg2">
                  <a:shade val="100000"/>
                  <a:satMod val="115000"/>
                </a:schemeClr>
              </a:gs>
            </a:gsLst>
            <a:lin ang="5400000" scaled="1"/>
            <a:tileRect/>
          </a:gradFill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err="1">
                <a:solidFill>
                  <a:schemeClr val="tx1"/>
                </a:solidFill>
              </a:rPr>
              <a:t>Конституція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України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23554" name="Объект 2"/>
          <p:cNvSpPr>
            <a:spLocks noGrp="1"/>
          </p:cNvSpPr>
          <p:nvPr>
            <p:ph idx="1"/>
          </p:nvPr>
        </p:nvSpPr>
        <p:spPr>
          <a:solidFill>
            <a:schemeClr val="bg2"/>
          </a:solidFill>
        </p:spPr>
        <p:txBody>
          <a:bodyPr/>
          <a:lstStyle/>
          <a:p>
            <a:pPr marL="0" indent="0" eaLnBrk="1" hangingPunct="1">
              <a:buFont typeface="Arial" charset="0"/>
              <a:buNone/>
            </a:pPr>
            <a:r>
              <a:rPr lang="uk-UA" sz="3200" b="1" i="1" u="sng" smtClean="0">
                <a:solidFill>
                  <a:schemeClr val="tx1"/>
                </a:solidFill>
              </a:rPr>
              <a:t>Стаття 1</a:t>
            </a:r>
            <a:r>
              <a:rPr lang="uk-UA" smtClean="0">
                <a:solidFill>
                  <a:schemeClr val="tx1"/>
                </a:solidFill>
              </a:rPr>
              <a:t>. </a:t>
            </a:r>
            <a:r>
              <a:rPr lang="uk-UA" sz="2800" b="1" smtClean="0">
                <a:solidFill>
                  <a:schemeClr val="tx1"/>
                </a:solidFill>
              </a:rPr>
              <a:t>Україна є суверенна і незалежна , </a:t>
            </a:r>
            <a:r>
              <a:rPr lang="uk-UA" sz="2800" b="1" i="1" u="sng" smtClean="0">
                <a:solidFill>
                  <a:schemeClr val="tx1"/>
                </a:solidFill>
              </a:rPr>
              <a:t>демократична</a:t>
            </a:r>
            <a:r>
              <a:rPr lang="uk-UA" sz="2800" b="1" smtClean="0">
                <a:solidFill>
                  <a:schemeClr val="tx1"/>
                </a:solidFill>
              </a:rPr>
              <a:t> , соціальна держава.</a:t>
            </a:r>
          </a:p>
          <a:p>
            <a:pPr marL="0" indent="0" eaLnBrk="1" hangingPunct="1">
              <a:buFont typeface="Arial" charset="0"/>
              <a:buNone/>
            </a:pPr>
            <a:r>
              <a:rPr lang="uk-UA" smtClean="0">
                <a:solidFill>
                  <a:schemeClr val="tx1"/>
                </a:solidFill>
              </a:rPr>
              <a:t> </a:t>
            </a:r>
            <a:r>
              <a:rPr lang="uk-UA" sz="3200" b="1" i="1" u="sng" smtClean="0">
                <a:solidFill>
                  <a:schemeClr val="tx1"/>
                </a:solidFill>
              </a:rPr>
              <a:t>Стаття 5</a:t>
            </a:r>
            <a:r>
              <a:rPr lang="uk-UA" smtClean="0">
                <a:solidFill>
                  <a:schemeClr val="tx1"/>
                </a:solidFill>
              </a:rPr>
              <a:t>. </a:t>
            </a:r>
            <a:r>
              <a:rPr lang="uk-UA" sz="2800" b="1" smtClean="0">
                <a:solidFill>
                  <a:schemeClr val="tx1"/>
                </a:solidFill>
              </a:rPr>
              <a:t>Носієм суверенітету і єдиним    джерелом влади в Україні є народ. </a:t>
            </a:r>
          </a:p>
          <a:p>
            <a:pPr marL="0" indent="0" eaLnBrk="1" hangingPunct="1">
              <a:buFont typeface="Arial" charset="0"/>
              <a:buNone/>
            </a:pPr>
            <a:r>
              <a:rPr lang="uk-UA" smtClean="0">
                <a:solidFill>
                  <a:schemeClr val="tx1"/>
                </a:solidFill>
              </a:rPr>
              <a:t>  </a:t>
            </a:r>
            <a:endParaRPr lang="ru-RU" smtClean="0">
              <a:solidFill>
                <a:schemeClr val="tx1"/>
              </a:solidFill>
            </a:endParaRPr>
          </a:p>
        </p:txBody>
      </p:sp>
      <p:pic>
        <p:nvPicPr>
          <p:cNvPr id="23555" name="Picture 2" descr="C:\Users\Оксана\Desktop\відкритий урок\konstututsija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9175" y="4110038"/>
            <a:ext cx="2671763" cy="2713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chemeClr val="bg2">
                  <a:shade val="30000"/>
                  <a:satMod val="115000"/>
                </a:schemeClr>
              </a:gs>
              <a:gs pos="50000">
                <a:schemeClr val="bg2">
                  <a:shade val="67500"/>
                  <a:satMod val="115000"/>
                </a:schemeClr>
              </a:gs>
              <a:gs pos="100000">
                <a:schemeClr val="bg2">
                  <a:shade val="100000"/>
                  <a:satMod val="115000"/>
                </a:schemeClr>
              </a:gs>
            </a:gsLst>
            <a:lin ang="5400000" scaled="1"/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uk-UA" b="1" dirty="0" smtClean="0">
                <a:solidFill>
                  <a:schemeClr val="tx1"/>
                </a:solidFill>
              </a:rPr>
              <a:t>Повноваження Президента України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chemeClr val="bg2"/>
          </a:solidFill>
        </p:spPr>
        <p:txBody>
          <a:bodyPr rtlCol="0">
            <a:normAutofit fontScale="850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uk-UA" b="1" dirty="0" smtClean="0">
                <a:solidFill>
                  <a:schemeClr val="tx1"/>
                </a:solidFill>
              </a:rPr>
              <a:t>Представляє Україну в міжнародних відносинах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uk-UA" b="1" dirty="0" smtClean="0">
                <a:solidFill>
                  <a:schemeClr val="tx1"/>
                </a:solidFill>
              </a:rPr>
              <a:t>Є </a:t>
            </a:r>
            <a:r>
              <a:rPr lang="uk-UA" b="1" dirty="0">
                <a:solidFill>
                  <a:schemeClr val="tx1"/>
                </a:solidFill>
              </a:rPr>
              <a:t>В</a:t>
            </a:r>
            <a:r>
              <a:rPr lang="uk-UA" b="1" dirty="0" smtClean="0">
                <a:solidFill>
                  <a:schemeClr val="tx1"/>
                </a:solidFill>
              </a:rPr>
              <a:t>ерховним Головнокомандуючим Збройних сил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uk-UA" b="1" dirty="0" smtClean="0">
                <a:solidFill>
                  <a:schemeClr val="tx1"/>
                </a:solidFill>
              </a:rPr>
              <a:t>Очолює Раду Національної безпеки і оборони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uk-UA" b="1" dirty="0" smtClean="0">
                <a:solidFill>
                  <a:schemeClr val="tx1"/>
                </a:solidFill>
              </a:rPr>
              <a:t>Приймає рішення про мобілізацію і впровадження воєнного стану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uk-UA" b="1" dirty="0" smtClean="0">
                <a:solidFill>
                  <a:schemeClr val="tx1"/>
                </a:solidFill>
              </a:rPr>
              <a:t>Нагороджує державними нагородами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uk-UA" b="1" dirty="0" smtClean="0">
                <a:solidFill>
                  <a:schemeClr val="tx1"/>
                </a:solidFill>
              </a:rPr>
              <a:t>Присвоює вищі військові </a:t>
            </a:r>
            <a:r>
              <a:rPr lang="uk-UA" b="1" dirty="0" err="1" smtClean="0">
                <a:solidFill>
                  <a:schemeClr val="tx1"/>
                </a:solidFill>
              </a:rPr>
              <a:t>звання,чини,ранги</a:t>
            </a:r>
            <a:endParaRPr lang="uk-UA" b="1" dirty="0" smtClean="0">
              <a:solidFill>
                <a:schemeClr val="tx1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uk-UA" b="1" dirty="0" smtClean="0">
                <a:solidFill>
                  <a:schemeClr val="tx1"/>
                </a:solidFill>
              </a:rPr>
              <a:t>Підписує закони або накладає вето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uk-UA" b="1" dirty="0" smtClean="0">
                <a:solidFill>
                  <a:schemeClr val="tx1"/>
                </a:solidFill>
              </a:rPr>
              <a:t>Видає укази та </a:t>
            </a:r>
            <a:r>
              <a:rPr lang="uk-UA" b="1" dirty="0" err="1" smtClean="0">
                <a:solidFill>
                  <a:schemeClr val="tx1"/>
                </a:solidFill>
              </a:rPr>
              <a:t>распорядження</a:t>
            </a:r>
            <a:endParaRPr lang="uk-UA" b="1" dirty="0" smtClean="0">
              <a:solidFill>
                <a:schemeClr val="tx1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uk-UA" b="1" dirty="0" smtClean="0">
                <a:solidFill>
                  <a:schemeClr val="tx1"/>
                </a:solidFill>
              </a:rPr>
              <a:t>Здійснює помилування </a:t>
            </a:r>
            <a:r>
              <a:rPr lang="uk-UA" b="1" dirty="0" err="1" smtClean="0">
                <a:solidFill>
                  <a:schemeClr val="tx1"/>
                </a:solidFill>
              </a:rPr>
              <a:t>засудженних</a:t>
            </a:r>
            <a:endParaRPr lang="uk-UA" b="1" dirty="0" smtClean="0">
              <a:solidFill>
                <a:schemeClr val="tx1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uk-UA" b="1" dirty="0" smtClean="0">
                <a:solidFill>
                  <a:schemeClr val="tx1"/>
                </a:solidFill>
              </a:rPr>
              <a:t>Призначає суддів Конституційного Суду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uk-UA" b="1" dirty="0" smtClean="0">
              <a:solidFill>
                <a:schemeClr val="tx1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uk-UA" sz="2800" b="1" dirty="0" smtClean="0">
                <a:solidFill>
                  <a:schemeClr val="tx1"/>
                </a:solidFill>
              </a:rPr>
              <a:t>Президент не має права передавати свої повноваження іншим особам та органам</a:t>
            </a:r>
            <a:endParaRPr lang="ru-RU" sz="2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1213</TotalTime>
  <Words>448</Words>
  <Application>Microsoft Office PowerPoint</Application>
  <PresentationFormat>Экран (4:3)</PresentationFormat>
  <Paragraphs>131</Paragraphs>
  <Slides>17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Шаблон оформления</vt:lpstr>
      </vt:variant>
      <vt:variant>
        <vt:i4>2</vt:i4>
      </vt:variant>
      <vt:variant>
        <vt:lpstr>Заголовки слайдов</vt:lpstr>
      </vt:variant>
      <vt:variant>
        <vt:i4>17</vt:i4>
      </vt:variant>
    </vt:vector>
  </HeadingPairs>
  <TitlesOfParts>
    <vt:vector size="25" baseType="lpstr">
      <vt:lpstr>Arial</vt:lpstr>
      <vt:lpstr>Palatino Linotype</vt:lpstr>
      <vt:lpstr>Century Gothic</vt:lpstr>
      <vt:lpstr>Courier New</vt:lpstr>
      <vt:lpstr>Calibri</vt:lpstr>
      <vt:lpstr>Wingdings</vt:lpstr>
      <vt:lpstr>Исполнительная</vt:lpstr>
      <vt:lpstr>Исполнительная</vt:lpstr>
      <vt:lpstr>Органи державної влади в Україні</vt:lpstr>
      <vt:lpstr>Слайд 2</vt:lpstr>
      <vt:lpstr>Слайд 3</vt:lpstr>
      <vt:lpstr>Слайд 4</vt:lpstr>
      <vt:lpstr>Хто може стати депутатом в Україні?</vt:lpstr>
      <vt:lpstr>Хто може стати президентом України?</vt:lpstr>
      <vt:lpstr>Хто може стати суддею в Україні?</vt:lpstr>
      <vt:lpstr>Конституція України</vt:lpstr>
      <vt:lpstr>Слайд 9</vt:lpstr>
      <vt:lpstr>Слайд 10</vt:lpstr>
      <vt:lpstr>Повноваження Уряду України</vt:lpstr>
      <vt:lpstr>Слайд 12</vt:lpstr>
      <vt:lpstr>Засади судочинства</vt:lpstr>
      <vt:lpstr>Слайд 14</vt:lpstr>
      <vt:lpstr>Слайд 15</vt:lpstr>
      <vt:lpstr>Слайд 16</vt:lpstr>
      <vt:lpstr>Слайд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Органи державної влади</dc:title>
  <dc:creator>Пользователь Windows</dc:creator>
  <cp:lastModifiedBy>Сергей</cp:lastModifiedBy>
  <cp:revision>81</cp:revision>
  <dcterms:created xsi:type="dcterms:W3CDTF">2019-11-24T10:58:31Z</dcterms:created>
  <dcterms:modified xsi:type="dcterms:W3CDTF">2021-01-18T21:00:59Z</dcterms:modified>
</cp:coreProperties>
</file>