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8" r:id="rId3"/>
    <p:sldId id="277" r:id="rId4"/>
    <p:sldId id="280" r:id="rId5"/>
    <p:sldId id="260" r:id="rId6"/>
    <p:sldId id="262" r:id="rId7"/>
    <p:sldId id="261" r:id="rId8"/>
    <p:sldId id="263" r:id="rId9"/>
    <p:sldId id="299" r:id="rId10"/>
    <p:sldId id="293" r:id="rId11"/>
    <p:sldId id="300" r:id="rId12"/>
    <p:sldId id="282" r:id="rId13"/>
    <p:sldId id="301" r:id="rId14"/>
    <p:sldId id="264" r:id="rId15"/>
    <p:sldId id="265" r:id="rId16"/>
    <p:sldId id="266" r:id="rId17"/>
    <p:sldId id="274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02" y="-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78B39-EF60-4DE5-979E-AA691A26A6CE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69CF0-0E62-4623-94C4-832E24EE92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AAC64-EB47-4BD9-8F51-E75911FC0928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E4A03-109C-43A6-8B4D-29449ECD9B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D2246-1C09-4100-9413-7CF033FE00BF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3EFEA-BCEF-4671-9A00-093C06438D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409AC-38DB-447B-BE68-597C8188AB39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F8A52-3821-48A5-AF02-9B8038E466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F8A54-228E-4C5C-B9B3-9ADAF7F89359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18DBF-2EC0-44DA-8DF2-F197D7B295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5B0D2-A2EF-46B9-ACAA-0675F219EA88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0CB3B-C04F-4ED4-B9A4-D0CD0DCBF7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744B-5468-425B-B611-D6858BCD67A5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A37F1-4CF1-4DBC-94BD-50B506FAFD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2FA1E-B59F-40BF-B1E3-A94A44519A20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946E8-61A0-4C2E-9FF8-E731FDA572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783F8-2206-4859-80E8-825372F7338C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08728-ABE3-4CF1-9D25-6AF778347A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0CB39-D563-4EA0-AFD7-61414CCB029C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D3879-75D9-49FA-AC3C-1C8B619357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8493F-26B4-49F3-BBAA-3D9C010E05B6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8983A-F35C-4F73-9CF3-D81E0321F1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055C408F-0FDB-44B7-904D-91B3B67DAEAC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9D796741-C737-4F53-94BD-D628822C3F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98" r:id="rId2"/>
    <p:sldLayoutId id="2147483900" r:id="rId3"/>
    <p:sldLayoutId id="2147483897" r:id="rId4"/>
    <p:sldLayoutId id="2147483896" r:id="rId5"/>
    <p:sldLayoutId id="2147483895" r:id="rId6"/>
    <p:sldLayoutId id="2147483894" r:id="rId7"/>
    <p:sldLayoutId id="2147483893" r:id="rId8"/>
    <p:sldLayoutId id="2147483892" r:id="rId9"/>
    <p:sldLayoutId id="2147483891" r:id="rId10"/>
    <p:sldLayoutId id="2147483890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6000" b="1" dirty="0" smtClean="0">
                <a:solidFill>
                  <a:schemeClr val="tx1"/>
                </a:solidFill>
              </a:rPr>
              <a:t>Органи державної влади в Україні</a:t>
            </a:r>
            <a:endParaRPr lang="ru-RU" sz="6000" b="1" dirty="0">
              <a:solidFill>
                <a:schemeClr val="tx1"/>
              </a:solidFill>
            </a:endParaRPr>
          </a:p>
        </p:txBody>
      </p:sp>
      <p:pic>
        <p:nvPicPr>
          <p:cNvPr id="13314" name="Picture 6" descr="C:\Users\Оксана\Desktop\відкритий урок\kmu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348038" y="2276475"/>
            <a:ext cx="4965700" cy="3479800"/>
          </a:xfrm>
        </p:spPr>
      </p:pic>
      <p:pic>
        <p:nvPicPr>
          <p:cNvPr id="13315" name="Picture 4" descr="C:\Users\Оксана\Desktop\відкритий ур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3500438"/>
            <a:ext cx="4572000" cy="351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2" descr="C:\Users\Оксана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29150" y="4149725"/>
            <a:ext cx="4545013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</a:rPr>
              <a:t>Повноваження Верховної Ради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Прийняття законів України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Внесення змін до Конституції України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Призначення референдумів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Визначення внутрішньої і зовнішньої політики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Призначення строків виборів Президента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Затвердження Державного бюджету України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Затвердження чисельності Збройних сил України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Здійснення контролю за діяльністю Кабміну України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Оголошення за поданням Президента стану війни і миру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Призначення суддів Конституційного Суду  України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Призначення Уповноваженого з прав людини(омбудсмена)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Встановлення державних символів України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</a:rPr>
              <a:t>Повноваження Уряду України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3500000" scaled="1"/>
            <a:tileRect/>
          </a:gra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rtlCol="0">
            <a:normAutofit fontScale="70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solidFill>
                  <a:schemeClr val="tx1"/>
                </a:solidFill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800" b="1" dirty="0" smtClean="0">
                <a:solidFill>
                  <a:schemeClr val="tx1"/>
                </a:solidFill>
              </a:rPr>
              <a:t>Здійснення зовнішньої і </a:t>
            </a:r>
            <a:r>
              <a:rPr lang="uk-UA" sz="2800" b="1" dirty="0" err="1" smtClean="0">
                <a:solidFill>
                  <a:schemeClr val="tx1"/>
                </a:solidFill>
              </a:rPr>
              <a:t>і</a:t>
            </a:r>
            <a:r>
              <a:rPr lang="uk-UA" sz="2800" b="1" dirty="0" smtClean="0">
                <a:solidFill>
                  <a:schemeClr val="tx1"/>
                </a:solidFill>
              </a:rPr>
              <a:t> внутрішньої політики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800" b="1" dirty="0" smtClean="0">
                <a:solidFill>
                  <a:schemeClr val="tx1"/>
                </a:solidFill>
              </a:rPr>
              <a:t>Забезпечення виконання Конституції і законів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800" b="1" dirty="0" smtClean="0">
                <a:solidFill>
                  <a:schemeClr val="tx1"/>
                </a:solidFill>
              </a:rPr>
              <a:t>Забезпечення дотримання прав і свобод людини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800" b="1" dirty="0" smtClean="0">
                <a:solidFill>
                  <a:schemeClr val="tx1"/>
                </a:solidFill>
              </a:rPr>
              <a:t>Розробка і здійснення програми </a:t>
            </a:r>
            <a:r>
              <a:rPr lang="uk-UA" sz="2800" b="1" dirty="0" err="1" smtClean="0">
                <a:solidFill>
                  <a:schemeClr val="tx1"/>
                </a:solidFill>
              </a:rPr>
              <a:t>економічного,соціального</a:t>
            </a:r>
            <a:r>
              <a:rPr lang="uk-UA" sz="2800" b="1" dirty="0" smtClean="0">
                <a:solidFill>
                  <a:schemeClr val="tx1"/>
                </a:solidFill>
              </a:rPr>
              <a:t> і культурного розвитку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800" b="1" dirty="0" smtClean="0">
                <a:solidFill>
                  <a:schemeClr val="tx1"/>
                </a:solidFill>
              </a:rPr>
              <a:t> Координація роботи міністерств і відомств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800" b="1" dirty="0" smtClean="0">
                <a:solidFill>
                  <a:schemeClr val="tx1"/>
                </a:solidFill>
              </a:rPr>
              <a:t>Забезпечує проведення </a:t>
            </a:r>
            <a:r>
              <a:rPr lang="uk-UA" sz="2800" b="1" dirty="0" err="1" smtClean="0">
                <a:solidFill>
                  <a:schemeClr val="tx1"/>
                </a:solidFill>
              </a:rPr>
              <a:t>фінансової,цінової</a:t>
            </a:r>
            <a:r>
              <a:rPr lang="uk-UA" sz="2800" b="1" dirty="0" smtClean="0">
                <a:solidFill>
                  <a:schemeClr val="tx1"/>
                </a:solidFill>
              </a:rPr>
              <a:t> і податкової політики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800" b="1" dirty="0" err="1" smtClean="0">
                <a:solidFill>
                  <a:schemeClr val="tx1"/>
                </a:solidFill>
              </a:rPr>
              <a:t>Забеспечення</a:t>
            </a:r>
            <a:r>
              <a:rPr lang="uk-UA" sz="2800" b="1" dirty="0" smtClean="0">
                <a:solidFill>
                  <a:schemeClr val="tx1"/>
                </a:solidFill>
              </a:rPr>
              <a:t> прав і свобод громадян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800" b="1" dirty="0" smtClean="0">
                <a:solidFill>
                  <a:schemeClr val="tx1"/>
                </a:solidFill>
              </a:rPr>
              <a:t>Призначення і звільнення органів виконавчої влади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800" b="1" dirty="0" smtClean="0">
                <a:solidFill>
                  <a:schemeClr val="tx1"/>
                </a:solidFill>
              </a:rPr>
              <a:t>Організація  і здійснення зовнішньоекономічної діяльності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800" b="1" dirty="0" err="1" smtClean="0">
                <a:solidFill>
                  <a:schemeClr val="tx1"/>
                </a:solidFill>
              </a:rPr>
              <a:t>Забеспечення</a:t>
            </a:r>
            <a:r>
              <a:rPr lang="uk-UA" sz="2800" b="1" dirty="0" smtClean="0">
                <a:solidFill>
                  <a:schemeClr val="tx1"/>
                </a:solidFill>
              </a:rPr>
              <a:t> рівних умов розвитку всіх форм власності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8100000" scaled="1"/>
            <a:tileRect/>
          </a:gra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400" b="1" dirty="0" smtClean="0">
                <a:solidFill>
                  <a:schemeClr val="tx1"/>
                </a:solidFill>
              </a:rPr>
              <a:t>Функції судової влади</a:t>
            </a:r>
            <a:r>
              <a:rPr lang="uk-UA" sz="4000" b="1" i="1" dirty="0" smtClean="0">
                <a:solidFill>
                  <a:schemeClr val="tx1"/>
                </a:solidFill>
              </a:rPr>
              <a:t/>
            </a:r>
            <a:br>
              <a:rPr lang="uk-UA" sz="4000" b="1" i="1" dirty="0" smtClean="0">
                <a:solidFill>
                  <a:schemeClr val="tx1"/>
                </a:solidFill>
              </a:rPr>
            </a:br>
            <a:endParaRPr lang="ru-RU" sz="4000" b="1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3500000" scaled="1"/>
            <a:tileRect/>
          </a:gra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Здійснення правосуддя: розгляд і </a:t>
            </a:r>
            <a:r>
              <a:rPr lang="uk-UA" b="1" dirty="0" err="1" smtClean="0">
                <a:solidFill>
                  <a:schemeClr val="tx1"/>
                </a:solidFill>
              </a:rPr>
              <a:t>виршення</a:t>
            </a:r>
            <a:r>
              <a:rPr lang="uk-UA" b="1" dirty="0" smtClean="0">
                <a:solidFill>
                  <a:schemeClr val="tx1"/>
                </a:solidFill>
              </a:rPr>
              <a:t> соціальних конфліктів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Судовий контроль(нагляд) за законністю застосування засобів </a:t>
            </a:r>
            <a:r>
              <a:rPr lang="uk-UA" b="1" dirty="0" err="1" smtClean="0">
                <a:solidFill>
                  <a:schemeClr val="tx1"/>
                </a:solidFill>
              </a:rPr>
              <a:t>процессуального</a:t>
            </a:r>
            <a:r>
              <a:rPr lang="uk-UA" b="1" dirty="0" smtClean="0">
                <a:solidFill>
                  <a:schemeClr val="tx1"/>
                </a:solidFill>
              </a:rPr>
              <a:t> примусу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Тлумачення правових </a:t>
            </a:r>
            <a:r>
              <a:rPr lang="uk-UA" b="1" dirty="0" err="1" smtClean="0">
                <a:solidFill>
                  <a:schemeClr val="tx1"/>
                </a:solidFill>
              </a:rPr>
              <a:t>норм,яке</a:t>
            </a:r>
            <a:r>
              <a:rPr lang="uk-UA" b="1" dirty="0" smtClean="0">
                <a:solidFill>
                  <a:schemeClr val="tx1"/>
                </a:solidFill>
              </a:rPr>
              <a:t> пов’язано з реалізацією  повноважень Конституційного Суду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Обмеження правосуб’єктності громадян України(визнання громадянина недієздатним)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3500000" scaled="1"/>
            <a:tileRect/>
          </a:gra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</a:rPr>
              <a:t>Засади судочинства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6200000" scaled="1"/>
            <a:tileRect/>
          </a:gradFill>
          <a:effectLst>
            <a:innerShdw blurRad="114300">
              <a:prstClr val="black"/>
            </a:inn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Законність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Рівність усіх перед законом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Презумпція невинуватості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Змагальність сторін та надання суду доказів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Підтримання обвинувачення в суді прокурором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Забезпечення права на захист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Обов’язковість судового рішення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err="1" smtClean="0">
                <a:solidFill>
                  <a:schemeClr val="tx1"/>
                </a:solidFill>
              </a:rPr>
              <a:t>Забеспечення</a:t>
            </a:r>
            <a:r>
              <a:rPr lang="uk-UA" b="1" dirty="0" smtClean="0">
                <a:solidFill>
                  <a:schemeClr val="tx1"/>
                </a:solidFill>
              </a:rPr>
              <a:t> апеляційного та касаційного оскарження рішень суду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Гласність судового процесу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b="1" dirty="0" smtClean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 smtClean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 smtClean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500" b="1" dirty="0" smtClean="0">
                <a:solidFill>
                  <a:schemeClr val="tx1"/>
                </a:solidFill>
              </a:rPr>
              <a:t>«  </a:t>
            </a:r>
            <a:r>
              <a:rPr lang="ru-RU" sz="3500" b="1" dirty="0" err="1">
                <a:solidFill>
                  <a:schemeClr val="tx1"/>
                </a:solidFill>
              </a:rPr>
              <a:t>Я</a:t>
            </a:r>
            <a:r>
              <a:rPr lang="ru-RU" sz="3500" b="1" dirty="0" err="1" smtClean="0">
                <a:solidFill>
                  <a:schemeClr val="tx1"/>
                </a:solidFill>
              </a:rPr>
              <a:t>кби</a:t>
            </a:r>
            <a:r>
              <a:rPr lang="ru-RU" sz="3500" b="1" dirty="0" smtClean="0">
                <a:solidFill>
                  <a:schemeClr val="tx1"/>
                </a:solidFill>
              </a:rPr>
              <a:t> </a:t>
            </a:r>
            <a:r>
              <a:rPr lang="ru-RU" sz="3500" b="1" dirty="0" err="1">
                <a:solidFill>
                  <a:schemeClr val="tx1"/>
                </a:solidFill>
              </a:rPr>
              <a:t>кожен</a:t>
            </a:r>
            <a:r>
              <a:rPr lang="ru-RU" sz="3500" b="1" dirty="0">
                <a:solidFill>
                  <a:schemeClr val="tx1"/>
                </a:solidFill>
              </a:rPr>
              <a:t> </a:t>
            </a:r>
            <a:r>
              <a:rPr lang="ru-RU" sz="3500" b="1" dirty="0" err="1">
                <a:solidFill>
                  <a:schemeClr val="tx1"/>
                </a:solidFill>
              </a:rPr>
              <a:t>усвідомив</a:t>
            </a:r>
            <a:r>
              <a:rPr lang="ru-RU" sz="3500" b="1" dirty="0">
                <a:solidFill>
                  <a:schemeClr val="tx1"/>
                </a:solidFill>
              </a:rPr>
              <a:t>, </a:t>
            </a:r>
            <a:r>
              <a:rPr lang="ru-RU" sz="3500" b="1" dirty="0" err="1">
                <a:solidFill>
                  <a:schemeClr val="tx1"/>
                </a:solidFill>
              </a:rPr>
              <a:t>що</a:t>
            </a:r>
            <a:r>
              <a:rPr lang="ru-RU" sz="3500" b="1" dirty="0">
                <a:solidFill>
                  <a:schemeClr val="tx1"/>
                </a:solidFill>
              </a:rPr>
              <a:t> держава – </a:t>
            </a:r>
            <a:r>
              <a:rPr lang="ru-RU" sz="3500" b="1" dirty="0" err="1">
                <a:solidFill>
                  <a:schemeClr val="tx1"/>
                </a:solidFill>
              </a:rPr>
              <a:t>це</a:t>
            </a:r>
            <a:r>
              <a:rPr lang="ru-RU" sz="3500" b="1" dirty="0">
                <a:solidFill>
                  <a:schemeClr val="tx1"/>
                </a:solidFill>
              </a:rPr>
              <a:t> </a:t>
            </a:r>
            <a:r>
              <a:rPr lang="ru-RU" sz="3500" b="1" dirty="0" err="1">
                <a:solidFill>
                  <a:schemeClr val="tx1"/>
                </a:solidFill>
              </a:rPr>
              <a:t>він</a:t>
            </a:r>
            <a:r>
              <a:rPr lang="ru-RU" sz="3500" b="1" dirty="0">
                <a:solidFill>
                  <a:schemeClr val="tx1"/>
                </a:solidFill>
              </a:rPr>
              <a:t>, то </a:t>
            </a:r>
            <a:r>
              <a:rPr lang="ru-RU" sz="3500" b="1" dirty="0" err="1">
                <a:solidFill>
                  <a:schemeClr val="tx1"/>
                </a:solidFill>
              </a:rPr>
              <a:t>досі</a:t>
            </a:r>
            <a:r>
              <a:rPr lang="ru-RU" sz="3500" b="1" dirty="0">
                <a:solidFill>
                  <a:schemeClr val="tx1"/>
                </a:solidFill>
              </a:rPr>
              <a:t> у нас </a:t>
            </a:r>
            <a:r>
              <a:rPr lang="ru-RU" sz="3500" b="1" dirty="0" err="1">
                <a:solidFill>
                  <a:schemeClr val="tx1"/>
                </a:solidFill>
              </a:rPr>
              <a:t>вже</a:t>
            </a:r>
            <a:r>
              <a:rPr lang="ru-RU" sz="3500" b="1" dirty="0">
                <a:solidFill>
                  <a:schemeClr val="tx1"/>
                </a:solidFill>
              </a:rPr>
              <a:t> </a:t>
            </a:r>
            <a:r>
              <a:rPr lang="ru-RU" sz="3500" b="1" dirty="0" err="1">
                <a:solidFill>
                  <a:schemeClr val="tx1"/>
                </a:solidFill>
              </a:rPr>
              <a:t>була</a:t>
            </a:r>
            <a:r>
              <a:rPr lang="ru-RU" sz="3500" b="1" dirty="0">
                <a:solidFill>
                  <a:schemeClr val="tx1"/>
                </a:solidFill>
              </a:rPr>
              <a:t> б достойна </a:t>
            </a:r>
            <a:r>
              <a:rPr lang="ru-RU" sz="3500" b="1" dirty="0" smtClean="0">
                <a:solidFill>
                  <a:schemeClr val="tx1"/>
                </a:solidFill>
              </a:rPr>
              <a:t>держава.»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200" b="1" dirty="0">
                <a:solidFill>
                  <a:schemeClr val="tx1"/>
                </a:solidFill>
              </a:rPr>
              <a:t> </a:t>
            </a:r>
            <a:r>
              <a:rPr lang="uk-UA" sz="3200" b="1" dirty="0" smtClean="0">
                <a:solidFill>
                  <a:schemeClr val="tx1"/>
                </a:solidFill>
              </a:rPr>
              <a:t>                                           </a:t>
            </a:r>
            <a:endParaRPr lang="ru-RU" sz="3200" b="1" dirty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</p:txBody>
      </p:sp>
      <p:pic>
        <p:nvPicPr>
          <p:cNvPr id="29701" name="Picture 2" descr="C:\Users\Оксана\Desktop\відкритий урок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38" y="0"/>
            <a:ext cx="3148012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uk-UA" sz="3600" b="1" dirty="0" smtClean="0">
                <a:solidFill>
                  <a:schemeClr val="tx1"/>
                </a:solidFill>
              </a:rPr>
              <a:t>« Кожен з нас – президент. </a:t>
            </a:r>
            <a:r>
              <a:rPr lang="ru-RU" sz="3600" b="1" dirty="0" err="1">
                <a:solidFill>
                  <a:schemeClr val="tx1"/>
                </a:solidFill>
              </a:rPr>
              <a:t>Кожен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</a:rPr>
              <a:t>  </a:t>
            </a:r>
            <a:r>
              <a:rPr lang="ru-RU" sz="3600" b="1" dirty="0" err="1" smtClean="0">
                <a:solidFill>
                  <a:schemeClr val="tx1"/>
                </a:solidFill>
              </a:rPr>
              <a:t>із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>
                <a:solidFill>
                  <a:schemeClr val="tx1"/>
                </a:solidFill>
              </a:rPr>
              <a:t>нас присягнув </a:t>
            </a:r>
            <a:r>
              <a:rPr lang="ru-RU" sz="3600" b="1" dirty="0" smtClean="0">
                <a:solidFill>
                  <a:schemeClr val="tx1"/>
                </a:solidFill>
              </a:rPr>
              <a:t> на </a:t>
            </a:r>
            <a:r>
              <a:rPr lang="ru-RU" sz="3600" b="1" dirty="0" err="1">
                <a:solidFill>
                  <a:schemeClr val="tx1"/>
                </a:solidFill>
              </a:rPr>
              <a:t>вірність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Україні</a:t>
            </a:r>
            <a:r>
              <a:rPr lang="ru-RU" sz="3600" b="1" dirty="0">
                <a:solidFill>
                  <a:schemeClr val="tx1"/>
                </a:solidFill>
              </a:rPr>
              <a:t>. </a:t>
            </a:r>
            <a:r>
              <a:rPr lang="ru-RU" sz="3600" b="1" dirty="0" err="1">
                <a:solidFill>
                  <a:schemeClr val="tx1"/>
                </a:solidFill>
              </a:rPr>
              <a:t>Кожен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3600" b="1" dirty="0" err="1">
                <a:solidFill>
                  <a:schemeClr val="tx1"/>
                </a:solidFill>
              </a:rPr>
              <a:t>із</a:t>
            </a:r>
            <a:r>
              <a:rPr lang="ru-RU" sz="3600" b="1" dirty="0">
                <a:solidFill>
                  <a:schemeClr val="tx1"/>
                </a:solidFill>
              </a:rPr>
              <a:t> нас </a:t>
            </a:r>
            <a:r>
              <a:rPr lang="ru-RU" sz="3600" b="1" dirty="0" err="1">
                <a:solidFill>
                  <a:schemeClr val="tx1"/>
                </a:solidFill>
              </a:rPr>
              <a:t>несе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</a:rPr>
              <a:t>   </a:t>
            </a:r>
            <a:r>
              <a:rPr lang="ru-RU" sz="3600" b="1" dirty="0" err="1" smtClean="0">
                <a:solidFill>
                  <a:schemeClr val="tx1"/>
                </a:solidFill>
              </a:rPr>
              <a:t>відповідальність</a:t>
            </a:r>
            <a:r>
              <a:rPr lang="ru-RU" sz="3600" b="1" dirty="0" smtClean="0">
                <a:solidFill>
                  <a:schemeClr val="tx1"/>
                </a:solidFill>
              </a:rPr>
              <a:t>…»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                                         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1746" name="Picture 2" descr="C:\Users\Оксана\Desktop\відкритий урок\президент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03350" y="1557338"/>
            <a:ext cx="6121400" cy="41751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uk-UA" sz="4800" b="1" smtClean="0">
                <a:solidFill>
                  <a:schemeClr val="tx1"/>
                </a:solidFill>
              </a:rPr>
              <a:t>Кожен народ вартий </a:t>
            </a:r>
          </a:p>
          <a:p>
            <a:pPr marL="0" indent="0" eaLnBrk="1" hangingPunct="1">
              <a:buFont typeface="Arial" charset="0"/>
              <a:buNone/>
            </a:pPr>
            <a:r>
              <a:rPr lang="uk-UA" sz="4800" b="1" smtClean="0">
                <a:solidFill>
                  <a:schemeClr val="tx1"/>
                </a:solidFill>
              </a:rPr>
              <a:t>свого правителя…</a:t>
            </a:r>
          </a:p>
          <a:p>
            <a:pPr marL="0" indent="0" eaLnBrk="1" hangingPunct="1">
              <a:buFont typeface="Arial" charset="0"/>
              <a:buNone/>
            </a:pPr>
            <a:r>
              <a:rPr lang="uk-UA" sz="4800" b="1" smtClean="0">
                <a:solidFill>
                  <a:schemeClr val="tx1"/>
                </a:solidFill>
              </a:rPr>
              <a:t>                              Сократ </a:t>
            </a:r>
            <a:r>
              <a:rPr lang="uk-UA" sz="4800" smtClean="0"/>
              <a:t>                                               </a:t>
            </a:r>
            <a:endParaRPr lang="ru-RU" sz="4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500" b="1" i="1" dirty="0" smtClean="0">
                <a:solidFill>
                  <a:schemeClr val="tx1"/>
                </a:solidFill>
              </a:rPr>
              <a:t>Держава – це суспільний </a:t>
            </a:r>
            <a:r>
              <a:rPr lang="uk-UA" sz="3500" b="1" i="1" dirty="0" err="1" smtClean="0">
                <a:solidFill>
                  <a:schemeClr val="tx1"/>
                </a:solidFill>
              </a:rPr>
              <a:t>організм,який</a:t>
            </a:r>
            <a:r>
              <a:rPr lang="uk-UA" sz="3500" b="1" i="1" dirty="0" smtClean="0">
                <a:solidFill>
                  <a:schemeClr val="tx1"/>
                </a:solidFill>
              </a:rPr>
              <a:t> складається з окремих </a:t>
            </a:r>
            <a:r>
              <a:rPr lang="uk-UA" sz="3500" b="1" i="1" dirty="0" err="1" smtClean="0">
                <a:solidFill>
                  <a:schemeClr val="tx1"/>
                </a:solidFill>
              </a:rPr>
              <a:t>людей,подібно</a:t>
            </a:r>
            <a:r>
              <a:rPr lang="uk-UA" sz="3500" b="1" i="1" dirty="0" smtClean="0">
                <a:solidFill>
                  <a:schemeClr val="tx1"/>
                </a:solidFill>
              </a:rPr>
              <a:t> до </a:t>
            </a:r>
            <a:r>
              <a:rPr lang="uk-UA" sz="3500" b="1" i="1" dirty="0" err="1" smtClean="0">
                <a:solidFill>
                  <a:schemeClr val="tx1"/>
                </a:solidFill>
              </a:rPr>
              <a:t>того,як</a:t>
            </a:r>
            <a:r>
              <a:rPr lang="uk-UA" sz="3500" b="1" i="1" dirty="0" smtClean="0">
                <a:solidFill>
                  <a:schemeClr val="tx1"/>
                </a:solidFill>
              </a:rPr>
              <a:t> живий організм складається з клітин.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sz="3500" dirty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500" dirty="0" smtClean="0">
                <a:solidFill>
                  <a:schemeClr val="tx1"/>
                </a:solidFill>
              </a:rPr>
              <a:t>                                                  </a:t>
            </a:r>
            <a:r>
              <a:rPr lang="uk-UA" sz="3500" b="1" dirty="0" err="1" smtClean="0">
                <a:solidFill>
                  <a:schemeClr val="tx1"/>
                </a:solidFill>
              </a:rPr>
              <a:t>Г.Спенсер</a:t>
            </a:r>
            <a:endParaRPr lang="ru-RU" sz="3500" b="1" dirty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500" b="1" dirty="0" smtClean="0">
                <a:solidFill>
                  <a:schemeClr val="tx1"/>
                </a:solidFill>
              </a:rPr>
              <a:t>                 </a:t>
            </a:r>
            <a:endParaRPr lang="ru-RU" sz="35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795" y="62670"/>
            <a:ext cx="8229600" cy="1600200"/>
          </a:xfrm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</a:rPr>
              <a:t>Органи державної влади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800" y="981075"/>
            <a:ext cx="8229600" cy="4525963"/>
          </a:xfrm>
          <a:ln>
            <a:solidFill>
              <a:schemeClr val="bg2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      </a:t>
            </a:r>
            <a:endParaRPr lang="uk-UA" sz="3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0764838" y="1695450"/>
            <a:ext cx="0" cy="892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424471" y="3422306"/>
            <a:ext cx="2232248" cy="10081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</a:rPr>
              <a:t>Виконавча влада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84168" y="3424808"/>
            <a:ext cx="2232248" cy="10081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</a:rPr>
              <a:t>Судова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</a:rPr>
              <a:t>влада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 rot="2267132">
            <a:off x="5369752" y="2314241"/>
            <a:ext cx="2468264" cy="393121"/>
          </a:xfrm>
          <a:prstGeom prst="rightArrow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8372989">
            <a:off x="1272244" y="2290028"/>
            <a:ext cx="2278860" cy="449221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4318284" y="1844825"/>
            <a:ext cx="360040" cy="1424686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83365" y="3424808"/>
            <a:ext cx="2376264" cy="97604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</a:rPr>
              <a:t>Законодавча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</a:rPr>
              <a:t>влада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775" y="-120217"/>
            <a:ext cx="8229600" cy="1600200"/>
          </a:xfrm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</a:rPr>
              <a:t>Органи державної влади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800" y="981075"/>
            <a:ext cx="8229600" cy="4525963"/>
          </a:xfrm>
          <a:ln>
            <a:solidFill>
              <a:schemeClr val="bg2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      </a:t>
            </a:r>
            <a:r>
              <a:rPr lang="uk-UA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Президент </a:t>
            </a:r>
            <a:r>
              <a:rPr lang="uk-UA" sz="3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україни</a:t>
            </a:r>
            <a:endParaRPr lang="uk-UA" sz="3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0764838" y="1695450"/>
            <a:ext cx="0" cy="892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424471" y="3422306"/>
            <a:ext cx="2232248" cy="10081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</a:rPr>
              <a:t>Виконавча влада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84168" y="3424808"/>
            <a:ext cx="2232248" cy="10081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</a:rPr>
              <a:t>Судова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</a:rPr>
              <a:t>влада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 rot="1695300">
            <a:off x="6239080" y="2613584"/>
            <a:ext cx="1379008" cy="393121"/>
          </a:xfrm>
          <a:prstGeom prst="rightArrow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8771114">
            <a:off x="1370915" y="2683418"/>
            <a:ext cx="1349549" cy="449221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4360575" y="2469121"/>
            <a:ext cx="360040" cy="800389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83365" y="3424808"/>
            <a:ext cx="2376264" cy="97604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</a:rPr>
              <a:t>Законодавча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</a:rPr>
              <a:t>влада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11560" y="4726733"/>
            <a:ext cx="2376264" cy="93610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solidFill>
                  <a:schemeClr val="tx1"/>
                </a:solidFill>
              </a:rPr>
              <a:t>Парламент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i="1" dirty="0">
                <a:solidFill>
                  <a:schemeClr val="tx1"/>
                </a:solidFill>
              </a:rPr>
              <a:t>Верховна Рада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453276" y="4797945"/>
            <a:ext cx="2232248" cy="93610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solidFill>
                  <a:schemeClr val="tx1"/>
                </a:solidFill>
              </a:rPr>
              <a:t> Уряд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i="1" dirty="0">
                <a:solidFill>
                  <a:schemeClr val="tx1"/>
                </a:solidFill>
              </a:rPr>
              <a:t>Кабінет Міністрів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940152" y="4726731"/>
            <a:ext cx="2376264" cy="107853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1"/>
                </a:solidFill>
              </a:rPr>
              <a:t>Конституційний Суд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1"/>
                </a:solidFill>
              </a:rPr>
              <a:t>Суди загальної юрисдикції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411760" y="1484784"/>
            <a:ext cx="4392488" cy="86111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</a:rPr>
              <a:t>Президент України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</a:rPr>
              <a:t>Хто може стати депутатом в Україні?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  <a:solidFill>
            <a:schemeClr val="bg1">
              <a:lumMod val="95000"/>
            </a:schemeClr>
          </a:solidFill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sz="3000" b="1" dirty="0" smtClean="0">
                <a:solidFill>
                  <a:schemeClr val="tx1"/>
                </a:solidFill>
              </a:rPr>
              <a:t>Громадянин України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sz="3000" b="1" dirty="0" smtClean="0">
                <a:solidFill>
                  <a:schemeClr val="tx1"/>
                </a:solidFill>
              </a:rPr>
              <a:t>21 рік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sz="3000" b="1" dirty="0" smtClean="0">
                <a:solidFill>
                  <a:schemeClr val="tx1"/>
                </a:solidFill>
              </a:rPr>
              <a:t>Дієздатна особа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sz="3000" b="1" dirty="0" smtClean="0">
                <a:solidFill>
                  <a:schemeClr val="tx1"/>
                </a:solidFill>
              </a:rPr>
              <a:t>Проживає в Україні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000" b="1" dirty="0" smtClean="0">
                <a:solidFill>
                  <a:schemeClr val="tx1"/>
                </a:solidFill>
              </a:rPr>
              <a:t>    останні  5 років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b="1" dirty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b="1" dirty="0" smtClean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sz="2600" b="1" i="1" u="sng" dirty="0" smtClean="0">
                <a:solidFill>
                  <a:schemeClr val="tx1"/>
                </a:solidFill>
              </a:rPr>
              <a:t>Не може бути обраний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600" b="1" i="1" dirty="0" smtClean="0">
                <a:solidFill>
                  <a:schemeClr val="tx1"/>
                </a:solidFill>
              </a:rPr>
              <a:t>    </a:t>
            </a:r>
            <a:r>
              <a:rPr lang="uk-UA" sz="2600" b="1" i="1" u="sng" dirty="0" smtClean="0">
                <a:solidFill>
                  <a:schemeClr val="tx1"/>
                </a:solidFill>
              </a:rPr>
              <a:t>депутатом громадянин, який має непогашену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600" b="1" i="1" dirty="0" smtClean="0">
                <a:solidFill>
                  <a:schemeClr val="tx1"/>
                </a:solidFill>
              </a:rPr>
              <a:t>    </a:t>
            </a:r>
            <a:r>
              <a:rPr lang="uk-UA" sz="2600" b="1" i="1" u="sng" dirty="0" smtClean="0">
                <a:solidFill>
                  <a:schemeClr val="tx1"/>
                </a:solidFill>
              </a:rPr>
              <a:t>судимість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uk-UA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0483" name="Picture 3" descr="C:\Users\Оксана\Desktop\відкритий урок\пустая В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94338" y="1628775"/>
            <a:ext cx="3241675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</a:rPr>
              <a:t>Хто може стати президентом України?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sz="2800" b="1" dirty="0" smtClean="0">
                <a:solidFill>
                  <a:schemeClr val="tx1"/>
                </a:solidFill>
              </a:rPr>
              <a:t>Громадянин </a:t>
            </a:r>
            <a:r>
              <a:rPr lang="uk-UA" sz="2800" b="1" dirty="0">
                <a:solidFill>
                  <a:schemeClr val="tx1"/>
                </a:solidFill>
              </a:rPr>
              <a:t>У</a:t>
            </a:r>
            <a:r>
              <a:rPr lang="uk-UA" sz="2800" b="1" dirty="0" smtClean="0">
                <a:solidFill>
                  <a:schemeClr val="tx1"/>
                </a:solidFill>
              </a:rPr>
              <a:t>країни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sz="2800" b="1" dirty="0" smtClean="0">
                <a:solidFill>
                  <a:schemeClr val="tx1"/>
                </a:solidFill>
              </a:rPr>
              <a:t>35 років 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sz="2800" b="1" dirty="0" smtClean="0">
                <a:solidFill>
                  <a:schemeClr val="tx1"/>
                </a:solidFill>
              </a:rPr>
              <a:t>Має право голосу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sz="2800" b="1" dirty="0" smtClean="0">
                <a:solidFill>
                  <a:schemeClr val="tx1"/>
                </a:solidFill>
              </a:rPr>
              <a:t>Володіє державною мовою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sz="2800" b="1" dirty="0" smtClean="0">
                <a:solidFill>
                  <a:schemeClr val="tx1"/>
                </a:solidFill>
              </a:rPr>
              <a:t>Проживає в Україні останні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b="1" dirty="0">
                <a:solidFill>
                  <a:schemeClr val="tx1"/>
                </a:solidFill>
              </a:rPr>
              <a:t> </a:t>
            </a:r>
            <a:r>
              <a:rPr lang="uk-UA" sz="2800" b="1" dirty="0" smtClean="0">
                <a:solidFill>
                  <a:schemeClr val="tx1"/>
                </a:solidFill>
              </a:rPr>
              <a:t>  10 років перед виборами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1507" name="Picture 2" descr="C:\Users\Оксана\Desktop\відкритий урок\739028_w_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3789363"/>
            <a:ext cx="31686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</a:rPr>
              <a:t>Хто може стати суддею в Україні?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4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sz="7000" b="1" dirty="0" smtClean="0">
                <a:solidFill>
                  <a:schemeClr val="tx1"/>
                </a:solidFill>
              </a:rPr>
              <a:t>Громадянин України</a:t>
            </a:r>
            <a:r>
              <a:rPr lang="uk-UA" sz="5900" b="1" dirty="0" smtClean="0">
                <a:solidFill>
                  <a:schemeClr val="tx1"/>
                </a:solidFill>
              </a:rPr>
              <a:t>,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5900" b="1" dirty="0">
                <a:solidFill>
                  <a:schemeClr val="tx1"/>
                </a:solidFill>
              </a:rPr>
              <a:t> </a:t>
            </a:r>
            <a:r>
              <a:rPr lang="uk-UA" sz="5900" b="1" dirty="0" smtClean="0">
                <a:solidFill>
                  <a:schemeClr val="tx1"/>
                </a:solidFill>
              </a:rPr>
              <a:t>   </a:t>
            </a:r>
            <a:r>
              <a:rPr lang="uk-UA" sz="7000" b="1" dirty="0" smtClean="0">
                <a:solidFill>
                  <a:schemeClr val="tx1"/>
                </a:solidFill>
              </a:rPr>
              <a:t>рекомендований комісією суддів         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sz="7000" b="1" dirty="0" smtClean="0">
                <a:solidFill>
                  <a:schemeClr val="tx1"/>
                </a:solidFill>
              </a:rPr>
              <a:t>30-65 років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sz="7000" b="1" dirty="0" smtClean="0">
                <a:solidFill>
                  <a:schemeClr val="tx1"/>
                </a:solidFill>
              </a:rPr>
              <a:t>Вища юридична освіта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sz="7000" b="1" dirty="0" smtClean="0">
                <a:solidFill>
                  <a:schemeClr val="tx1"/>
                </a:solidFill>
              </a:rPr>
              <a:t>Стаж роботи в галузі</a:t>
            </a:r>
            <a:r>
              <a:rPr lang="uk-UA" sz="5900" b="1" dirty="0" smtClean="0">
                <a:solidFill>
                  <a:schemeClr val="tx1"/>
                </a:solidFill>
              </a:rPr>
              <a:t> </a:t>
            </a:r>
            <a:r>
              <a:rPr lang="uk-UA" sz="7000" b="1" dirty="0" smtClean="0">
                <a:solidFill>
                  <a:schemeClr val="tx1"/>
                </a:solidFill>
              </a:rPr>
              <a:t>права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5900" b="1" dirty="0">
                <a:solidFill>
                  <a:schemeClr val="tx1"/>
                </a:solidFill>
              </a:rPr>
              <a:t> </a:t>
            </a:r>
            <a:r>
              <a:rPr lang="uk-UA" sz="5900" b="1" dirty="0" smtClean="0">
                <a:solidFill>
                  <a:schemeClr val="tx1"/>
                </a:solidFill>
              </a:rPr>
              <a:t>   </a:t>
            </a:r>
            <a:r>
              <a:rPr lang="uk-UA" sz="7000" b="1" dirty="0" smtClean="0">
                <a:solidFill>
                  <a:schemeClr val="tx1"/>
                </a:solidFill>
              </a:rPr>
              <a:t>не менше 5-х років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7000" b="1" dirty="0">
                <a:solidFill>
                  <a:schemeClr val="tx1"/>
                </a:solidFill>
              </a:rPr>
              <a:t> </a:t>
            </a:r>
            <a:r>
              <a:rPr lang="uk-UA" sz="7000" b="1" dirty="0" smtClean="0">
                <a:solidFill>
                  <a:schemeClr val="tx1"/>
                </a:solidFill>
              </a:rPr>
              <a:t>  Володіє державною  </a:t>
            </a:r>
            <a:r>
              <a:rPr lang="uk-UA" sz="7000" b="1" dirty="0" err="1" smtClean="0">
                <a:solidFill>
                  <a:schemeClr val="tx1"/>
                </a:solidFill>
              </a:rPr>
              <a:t>мо</a:t>
            </a:r>
            <a:endParaRPr lang="uk-UA" sz="7000" b="1" dirty="0" smtClean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7000" b="1" dirty="0">
                <a:solidFill>
                  <a:schemeClr val="tx1"/>
                </a:solidFill>
              </a:rPr>
              <a:t> </a:t>
            </a:r>
            <a:r>
              <a:rPr lang="uk-UA" sz="7000" b="1" dirty="0" smtClean="0">
                <a:solidFill>
                  <a:schemeClr val="tx1"/>
                </a:solidFill>
              </a:rPr>
              <a:t>  </a:t>
            </a:r>
            <a:r>
              <a:rPr lang="uk-UA" sz="7000" b="1" dirty="0" err="1" smtClean="0">
                <a:solidFill>
                  <a:schemeClr val="tx1"/>
                </a:solidFill>
              </a:rPr>
              <a:t>вою</a:t>
            </a:r>
            <a:endParaRPr lang="uk-UA" sz="7000" b="1" dirty="0" smtClean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5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uk-UA" sz="5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2531" name="Picture 2" descr="C:\Users\Оксана\Desktop\відкритий урок\суд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429000"/>
            <a:ext cx="2981325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err="1">
                <a:solidFill>
                  <a:schemeClr val="tx1"/>
                </a:solidFill>
              </a:rPr>
              <a:t>Конституція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України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uk-UA" sz="3200" b="1" i="1" u="sng" smtClean="0">
                <a:solidFill>
                  <a:schemeClr val="tx1"/>
                </a:solidFill>
              </a:rPr>
              <a:t>Стаття 1</a:t>
            </a:r>
            <a:r>
              <a:rPr lang="uk-UA" smtClean="0">
                <a:solidFill>
                  <a:schemeClr val="tx1"/>
                </a:solidFill>
              </a:rPr>
              <a:t>. </a:t>
            </a:r>
            <a:r>
              <a:rPr lang="uk-UA" sz="2800" b="1" smtClean="0">
                <a:solidFill>
                  <a:schemeClr val="tx1"/>
                </a:solidFill>
              </a:rPr>
              <a:t>Україна є суверенна і незалежна , </a:t>
            </a:r>
            <a:r>
              <a:rPr lang="uk-UA" sz="2800" b="1" i="1" u="sng" smtClean="0">
                <a:solidFill>
                  <a:schemeClr val="tx1"/>
                </a:solidFill>
              </a:rPr>
              <a:t>демократична</a:t>
            </a:r>
            <a:r>
              <a:rPr lang="uk-UA" sz="2800" b="1" smtClean="0">
                <a:solidFill>
                  <a:schemeClr val="tx1"/>
                </a:solidFill>
              </a:rPr>
              <a:t> , соціальна держава.</a:t>
            </a:r>
          </a:p>
          <a:p>
            <a:pPr marL="0" indent="0" eaLnBrk="1" hangingPunct="1">
              <a:buFont typeface="Arial" charset="0"/>
              <a:buNone/>
            </a:pPr>
            <a:r>
              <a:rPr lang="uk-UA" smtClean="0">
                <a:solidFill>
                  <a:schemeClr val="tx1"/>
                </a:solidFill>
              </a:rPr>
              <a:t> </a:t>
            </a:r>
            <a:r>
              <a:rPr lang="uk-UA" sz="3200" b="1" i="1" u="sng" smtClean="0">
                <a:solidFill>
                  <a:schemeClr val="tx1"/>
                </a:solidFill>
              </a:rPr>
              <a:t>Стаття 5</a:t>
            </a:r>
            <a:r>
              <a:rPr lang="uk-UA" smtClean="0">
                <a:solidFill>
                  <a:schemeClr val="tx1"/>
                </a:solidFill>
              </a:rPr>
              <a:t>. </a:t>
            </a:r>
            <a:r>
              <a:rPr lang="uk-UA" sz="2800" b="1" smtClean="0">
                <a:solidFill>
                  <a:schemeClr val="tx1"/>
                </a:solidFill>
              </a:rPr>
              <a:t>Носієм суверенітету і єдиним    джерелом влади в Україні є народ. </a:t>
            </a:r>
          </a:p>
          <a:p>
            <a:pPr marL="0" indent="0" eaLnBrk="1" hangingPunct="1">
              <a:buFont typeface="Arial" charset="0"/>
              <a:buNone/>
            </a:pPr>
            <a:r>
              <a:rPr lang="uk-UA" smtClean="0">
                <a:solidFill>
                  <a:schemeClr val="tx1"/>
                </a:solidFill>
              </a:rPr>
              <a:t>  </a:t>
            </a:r>
            <a:endParaRPr lang="ru-RU" smtClean="0">
              <a:solidFill>
                <a:schemeClr val="tx1"/>
              </a:solidFill>
            </a:endParaRPr>
          </a:p>
        </p:txBody>
      </p:sp>
      <p:pic>
        <p:nvPicPr>
          <p:cNvPr id="23555" name="Picture 2" descr="C:\Users\Оксана\Desktop\відкритий урок\konstututsij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9175" y="4110038"/>
            <a:ext cx="2671763" cy="271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5400000" scaled="1"/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</a:rPr>
              <a:t>Повноваження Президента України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Представляє Україну в міжнародних відносинах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Є </a:t>
            </a:r>
            <a:r>
              <a:rPr lang="uk-UA" b="1" dirty="0">
                <a:solidFill>
                  <a:schemeClr val="tx1"/>
                </a:solidFill>
              </a:rPr>
              <a:t>В</a:t>
            </a:r>
            <a:r>
              <a:rPr lang="uk-UA" b="1" dirty="0" smtClean="0">
                <a:solidFill>
                  <a:schemeClr val="tx1"/>
                </a:solidFill>
              </a:rPr>
              <a:t>ерховним Головнокомандуючим Збройних сил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Очолює Раду Національної безпеки і оборони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Приймає рішення про мобілізацію і впровадження воєнного стану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Нагороджує державними нагородами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Присвоює вищі військові </a:t>
            </a:r>
            <a:r>
              <a:rPr lang="uk-UA" b="1" dirty="0" err="1" smtClean="0">
                <a:solidFill>
                  <a:schemeClr val="tx1"/>
                </a:solidFill>
              </a:rPr>
              <a:t>звання,чини,ранги</a:t>
            </a:r>
            <a:endParaRPr lang="uk-UA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Підписує закони або накладає вето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Видає укази та </a:t>
            </a:r>
            <a:r>
              <a:rPr lang="uk-UA" b="1" dirty="0" err="1" smtClean="0">
                <a:solidFill>
                  <a:schemeClr val="tx1"/>
                </a:solidFill>
              </a:rPr>
              <a:t>распорядження</a:t>
            </a:r>
            <a:endParaRPr lang="uk-UA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Здійснює помилування </a:t>
            </a:r>
            <a:r>
              <a:rPr lang="uk-UA" b="1" dirty="0" err="1" smtClean="0">
                <a:solidFill>
                  <a:schemeClr val="tx1"/>
                </a:solidFill>
              </a:rPr>
              <a:t>засудженних</a:t>
            </a:r>
            <a:endParaRPr lang="uk-UA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chemeClr val="tx1"/>
                </a:solidFill>
              </a:rPr>
              <a:t>Призначає суддів Конституційного Суду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800" b="1" dirty="0" smtClean="0">
                <a:solidFill>
                  <a:schemeClr val="tx1"/>
                </a:solidFill>
              </a:rPr>
              <a:t>Президент не має права передавати свої повноваження іншим особам та органам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1213</TotalTime>
  <Words>448</Words>
  <Application>Microsoft Office PowerPoint</Application>
  <PresentationFormat>Экран (4:3)</PresentationFormat>
  <Paragraphs>131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Palatino Linotype</vt:lpstr>
      <vt:lpstr>Century Gothic</vt:lpstr>
      <vt:lpstr>Courier New</vt:lpstr>
      <vt:lpstr>Calibri</vt:lpstr>
      <vt:lpstr>Wingdings</vt:lpstr>
      <vt:lpstr>Исполнительная</vt:lpstr>
      <vt:lpstr>Исполнительная</vt:lpstr>
      <vt:lpstr>Органи державної влади в Україні</vt:lpstr>
      <vt:lpstr>Слайд 2</vt:lpstr>
      <vt:lpstr>Слайд 3</vt:lpstr>
      <vt:lpstr>Слайд 4</vt:lpstr>
      <vt:lpstr>Хто може стати депутатом в Україні?</vt:lpstr>
      <vt:lpstr>Хто може стати президентом України?</vt:lpstr>
      <vt:lpstr>Хто може стати суддею в Україні?</vt:lpstr>
      <vt:lpstr>Конституція України</vt:lpstr>
      <vt:lpstr>Слайд 9</vt:lpstr>
      <vt:lpstr>Слайд 10</vt:lpstr>
      <vt:lpstr>Повноваження Уряду України</vt:lpstr>
      <vt:lpstr>Слайд 12</vt:lpstr>
      <vt:lpstr>Засади судочинства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 державної влади</dc:title>
  <dc:creator>Пользователь Windows</dc:creator>
  <cp:lastModifiedBy>Сергей</cp:lastModifiedBy>
  <cp:revision>81</cp:revision>
  <dcterms:created xsi:type="dcterms:W3CDTF">2019-11-24T10:58:31Z</dcterms:created>
  <dcterms:modified xsi:type="dcterms:W3CDTF">2021-01-18T21:00:59Z</dcterms:modified>
</cp:coreProperties>
</file>