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C27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6" y="-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FE3A4-6008-4CB5-BCF7-753370D56A9D}" type="datetimeFigureOut">
              <a:rPr lang="ru-RU"/>
              <a:pPr>
                <a:defRPr/>
              </a:pPr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23B49-8DF9-4D1A-8831-9AE784564A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8592F-1C1E-4DBD-A271-6423F5CB4B42}" type="datetimeFigureOut">
              <a:rPr lang="ru-RU"/>
              <a:pPr>
                <a:defRPr/>
              </a:pPr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62A19-5E0E-48B4-AFA5-138BE51294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360DD-4BB1-4D30-B079-ED6D5CE1CC86}" type="datetimeFigureOut">
              <a:rPr lang="ru-RU"/>
              <a:pPr>
                <a:defRPr/>
              </a:pPr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C3625-8C40-472C-8BCD-9DB148D2C8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97F1D-86E4-41C4-A604-FAB800EFF3A1}" type="datetimeFigureOut">
              <a:rPr lang="ru-RU"/>
              <a:pPr>
                <a:defRPr/>
              </a:pPr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AEE79-50A8-4C01-ABCD-DAAE7AAF0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FD77E-D62C-450A-B504-32D0C5EFC90A}" type="datetimeFigureOut">
              <a:rPr lang="ru-RU"/>
              <a:pPr>
                <a:defRPr/>
              </a:pPr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6E1BC-2C24-4E09-A3B7-D83F8754C1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CDDE6-6EB6-400B-91FB-D57CC2C1AD3B}" type="datetimeFigureOut">
              <a:rPr lang="ru-RU"/>
              <a:pPr>
                <a:defRPr/>
              </a:pPr>
              <a:t>07.04.2020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44B34-5374-409D-9D49-48DC577CAD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EB6D5-FC56-410B-84FC-4EF423F45C1E}" type="datetimeFigureOut">
              <a:rPr lang="ru-RU"/>
              <a:pPr>
                <a:defRPr/>
              </a:pPr>
              <a:t>07.04.2020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7EA45-C85C-41D9-9C5F-BA5E69C3F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2C642-CFCE-40A4-AD2A-D34137ED9D74}" type="datetimeFigureOut">
              <a:rPr lang="ru-RU"/>
              <a:pPr>
                <a:defRPr/>
              </a:pPr>
              <a:t>07.04.2020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C0222-0ECC-4512-A6FC-5746D55DAC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5CFD8-372B-4572-ABED-F843F649C190}" type="datetimeFigureOut">
              <a:rPr lang="ru-RU"/>
              <a:pPr>
                <a:defRPr/>
              </a:pPr>
              <a:t>07.04.2020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0A2D8-F922-459E-9895-5853811B72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1C18E-10E3-4E32-8D98-27C90EFBA2F7}" type="datetimeFigureOut">
              <a:rPr lang="ru-RU"/>
              <a:pPr>
                <a:defRPr/>
              </a:pPr>
              <a:t>07.04.2020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17F02-1792-4DE4-87D3-8C1E73847F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8E2EA-A3E9-43B2-A702-1948B154D863}" type="datetimeFigureOut">
              <a:rPr lang="ru-RU"/>
              <a:pPr>
                <a:defRPr/>
              </a:pPr>
              <a:t>07.04.2020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7C512-D8A4-4C72-BD13-DD9E823859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407DDD-F5F2-4F62-ADD1-B7DAB6D5DAA7}" type="datetimeFigureOut">
              <a:rPr lang="ru-RU"/>
              <a:pPr>
                <a:defRPr/>
              </a:pPr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9732AE-504B-4646-84BC-B66DC6051C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80752" y="2551837"/>
            <a:ext cx="8182496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Радикальний</a:t>
            </a: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 </a:t>
            </a:r>
            <a:r>
              <a:rPr lang="ru-RU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рух</a:t>
            </a: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.</a:t>
            </a:r>
            <a:b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</a:b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Пол</a:t>
            </a:r>
            <a:r>
              <a:rPr lang="uk-UA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ітичні</a:t>
            </a:r>
            <a:r>
              <a:rPr lang="uk-UA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 партії в Галичині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2200" b="1" dirty="0" err="1" smtClean="0">
                <a:solidFill>
                  <a:schemeClr val="accent3">
                    <a:lumMod val="75000"/>
                  </a:schemeClr>
                </a:solidFill>
              </a:rPr>
              <a:t>Які</a:t>
            </a: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200" b="1" dirty="0" err="1" smtClean="0">
                <a:solidFill>
                  <a:schemeClr val="accent3">
                    <a:lumMod val="75000"/>
                  </a:schemeClr>
                </a:solidFill>
              </a:rPr>
              <a:t>факти</a:t>
            </a: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200" b="1" dirty="0" err="1" smtClean="0">
                <a:solidFill>
                  <a:schemeClr val="accent3">
                    <a:lumMod val="75000"/>
                  </a:schemeClr>
                </a:solidFill>
              </a:rPr>
              <a:t>свідчать</a:t>
            </a: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  <a:t> про </a:t>
            </a:r>
            <a:r>
              <a:rPr lang="ru-RU" sz="2200" b="1" dirty="0" err="1" smtClean="0">
                <a:solidFill>
                  <a:schemeClr val="accent3">
                    <a:lumMod val="75000"/>
                  </a:schemeClr>
                </a:solidFill>
              </a:rPr>
              <a:t>відданість</a:t>
            </a: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200" b="1" dirty="0" err="1" smtClean="0">
                <a:solidFill>
                  <a:schemeClr val="accent3">
                    <a:lumMod val="75000"/>
                  </a:schemeClr>
                </a:solidFill>
              </a:rPr>
              <a:t>Юліана</a:t>
            </a: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200" b="1" dirty="0" err="1" smtClean="0">
                <a:solidFill>
                  <a:schemeClr val="accent3">
                    <a:lumMod val="75000"/>
                  </a:schemeClr>
                </a:solidFill>
              </a:rPr>
              <a:t>Бачинського</a:t>
            </a: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200" b="1" dirty="0" err="1" smtClean="0">
                <a:solidFill>
                  <a:schemeClr val="accent3">
                    <a:lumMod val="75000"/>
                  </a:schemeClr>
                </a:solidFill>
              </a:rPr>
              <a:t>інтересам</a:t>
            </a: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200" b="1" dirty="0" err="1" smtClean="0">
                <a:solidFill>
                  <a:schemeClr val="accent3">
                    <a:lumMod val="75000"/>
                  </a:schemeClr>
                </a:solidFill>
              </a:rPr>
              <a:t>національного</a:t>
            </a: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200" b="1" dirty="0" err="1" smtClean="0">
                <a:solidFill>
                  <a:schemeClr val="accent3">
                    <a:lumMod val="75000"/>
                  </a:schemeClr>
                </a:solidFill>
              </a:rPr>
              <a:t>відродження</a:t>
            </a: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200" b="1" dirty="0" err="1" smtClean="0">
                <a:solidFill>
                  <a:schemeClr val="accent3">
                    <a:lumMod val="75000"/>
                  </a:schemeClr>
                </a:solidFill>
              </a:rPr>
              <a:t>України</a:t>
            </a:r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</a:rPr>
              <a:t>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2530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2531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/>
              <a:t>Юліан Бачинський</a:t>
            </a:r>
            <a:r>
              <a:rPr lang="uk-UA" dirty="0" smtClean="0"/>
              <a:t> (1870-1940) — громадський діяч, публіцист. Один із засновників Русько-української радикальної партії, Української соціал-демократичної партії. Автор праці «Україна </a:t>
            </a:r>
            <a:r>
              <a:rPr lang="en-US" dirty="0" err="1" smtClean="0"/>
              <a:t>irredenta</a:t>
            </a:r>
            <a:r>
              <a:rPr lang="uk-UA" dirty="0" smtClean="0"/>
              <a:t>», у якій обґрунтував необхідність створення української незалежної держави. Опублікував низку праць: «Українська еміграція в З’єднаних Державах Америки», «Більшовицька революція і українці: критичні замітки» та ін. У роки Першої світової війни — офіцер австро-угорської армії. За часів визвольних змагань — член Української національної ради ЗУНР, представник УНР у Вашингтоні. У 1933 р. приїхав до Харкова. Працював у редакції «Української радянської енциклопедії». У 1934 р. заарештований радянської владою. Загинув у концтаборі.</a:t>
            </a:r>
            <a:endParaRPr lang="ru-RU" dirty="0"/>
          </a:p>
        </p:txBody>
      </p:sp>
      <p:pic>
        <p:nvPicPr>
          <p:cNvPr id="22533" name="Picture 2" descr="C:\Users\Oksana\Desktop\image15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116013" y="1989138"/>
            <a:ext cx="2724150" cy="3384550"/>
          </a:xfrm>
        </p:spPr>
      </p:pic>
      <p:sp>
        <p:nvSpPr>
          <p:cNvPr id="8" name="Прямоугольник с одним вырезанным скругленным углом 7"/>
          <p:cNvSpPr/>
          <p:nvPr/>
        </p:nvSpPr>
        <p:spPr>
          <a:xfrm>
            <a:off x="684213" y="5589588"/>
            <a:ext cx="3671887" cy="935037"/>
          </a:xfrm>
          <a:prstGeom prst="snip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accent3">
                    <a:lumMod val="75000"/>
                  </a:schemeClr>
                </a:solidFill>
              </a:rPr>
              <a:t>Юліан Бачинський</a:t>
            </a:r>
            <a:endParaRPr lang="ru-RU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355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355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355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900113" y="188913"/>
            <a:ext cx="7343775" cy="1944687"/>
          </a:xfrm>
          <a:prstGeom prst="downArrowCallou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 1899 р. </a:t>
            </a:r>
            <a:r>
              <a:rPr lang="ru-RU" dirty="0" err="1"/>
              <a:t>відбувся</a:t>
            </a:r>
            <a:r>
              <a:rPr lang="ru-RU" dirty="0"/>
              <a:t> </a:t>
            </a:r>
            <a:r>
              <a:rPr lang="ru-RU" dirty="0" err="1"/>
              <a:t>ідейний</a:t>
            </a:r>
            <a:r>
              <a:rPr lang="ru-RU" dirty="0"/>
              <a:t> </a:t>
            </a:r>
            <a:r>
              <a:rPr lang="ru-RU" dirty="0" err="1"/>
              <a:t>розкол</a:t>
            </a:r>
            <a:r>
              <a:rPr lang="ru-RU" dirty="0"/>
              <a:t> РУРП.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створили </a:t>
            </a:r>
            <a:r>
              <a:rPr lang="ru-RU" dirty="0" err="1"/>
              <a:t>селянську</a:t>
            </a:r>
            <a:r>
              <a:rPr lang="ru-RU" dirty="0"/>
              <a:t> </a:t>
            </a:r>
            <a:r>
              <a:rPr lang="ru-RU" dirty="0" err="1"/>
              <a:t>партію</a:t>
            </a:r>
            <a:r>
              <a:rPr lang="ru-RU" dirty="0"/>
              <a:t>, </a:t>
            </a:r>
            <a:r>
              <a:rPr lang="ru-RU" dirty="0" err="1"/>
              <a:t>інші</a:t>
            </a:r>
            <a:r>
              <a:rPr lang="ru-RU" dirty="0"/>
              <a:t> — </a:t>
            </a:r>
            <a:r>
              <a:rPr lang="ru-RU" dirty="0" err="1"/>
              <a:t>увійшли</a:t>
            </a:r>
            <a:r>
              <a:rPr lang="ru-RU" dirty="0"/>
              <a:t> до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новоорганізованих</a:t>
            </a:r>
            <a:r>
              <a:rPr lang="ru-RU" dirty="0"/>
              <a:t> </a:t>
            </a:r>
            <a:r>
              <a:rPr lang="ru-RU" dirty="0" err="1"/>
              <a:t>партій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idx="1"/>
          </p:nvPr>
        </p:nvSpPr>
        <p:spPr>
          <a:xfrm>
            <a:off x="827088" y="2276475"/>
            <a:ext cx="7345362" cy="1944688"/>
          </a:xfrm>
          <a:prstGeom prst="downArrowCallou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0" dirty="0" err="1" smtClean="0"/>
              <a:t>Українська</a:t>
            </a:r>
            <a:r>
              <a:rPr lang="ru-RU" b="0" dirty="0" smtClean="0"/>
              <a:t> </a:t>
            </a:r>
            <a:r>
              <a:rPr lang="ru-RU" b="0" dirty="0" err="1" smtClean="0"/>
              <a:t>національно-демократична</a:t>
            </a:r>
            <a:r>
              <a:rPr lang="ru-RU" b="0" dirty="0" smtClean="0"/>
              <a:t> </a:t>
            </a:r>
            <a:r>
              <a:rPr lang="ru-RU" b="0" dirty="0" err="1" smtClean="0"/>
              <a:t>партія</a:t>
            </a:r>
            <a:r>
              <a:rPr lang="ru-RU" b="0" dirty="0" smtClean="0"/>
              <a:t> (УНДП) </a:t>
            </a:r>
            <a:r>
              <a:rPr lang="ru-RU" b="0" dirty="0" err="1" smtClean="0"/>
              <a:t>утворилася</a:t>
            </a:r>
            <a:r>
              <a:rPr lang="ru-RU" b="0" dirty="0" smtClean="0"/>
              <a:t> 1899 </a:t>
            </a:r>
            <a:r>
              <a:rPr lang="ru-RU" b="0" dirty="0" err="1" smtClean="0"/>
              <a:t>p</a:t>
            </a:r>
            <a:r>
              <a:rPr lang="ru-RU" b="0" dirty="0" smtClean="0"/>
              <a:t>. у </a:t>
            </a:r>
            <a:r>
              <a:rPr lang="ru-RU" b="0" dirty="0" err="1" smtClean="0"/>
              <a:t>Львові</a:t>
            </a:r>
            <a:r>
              <a:rPr lang="ru-RU" b="0" dirty="0" smtClean="0"/>
              <a:t> </a:t>
            </a:r>
            <a:r>
              <a:rPr lang="ru-RU" b="0" dirty="0" err="1" smtClean="0"/>
              <a:t>внаслідок</a:t>
            </a:r>
            <a:r>
              <a:rPr lang="ru-RU" b="0" dirty="0" smtClean="0"/>
              <a:t> </a:t>
            </a:r>
            <a:r>
              <a:rPr lang="ru-RU" b="0" dirty="0" err="1" smtClean="0"/>
              <a:t>злиття</a:t>
            </a:r>
            <a:r>
              <a:rPr lang="ru-RU" b="0" dirty="0" smtClean="0"/>
              <a:t> </a:t>
            </a:r>
            <a:r>
              <a:rPr lang="ru-RU" b="0" dirty="0" err="1" smtClean="0"/>
              <a:t>двох</a:t>
            </a:r>
            <a:r>
              <a:rPr lang="ru-RU" b="0" dirty="0" smtClean="0"/>
              <a:t> </a:t>
            </a:r>
            <a:r>
              <a:rPr lang="ru-RU" b="0" dirty="0" err="1" smtClean="0"/>
              <a:t>важливих</a:t>
            </a:r>
            <a:r>
              <a:rPr lang="ru-RU" b="0" dirty="0" smtClean="0"/>
              <a:t> </a:t>
            </a:r>
            <a:r>
              <a:rPr lang="ru-RU" b="0" dirty="0" err="1" smtClean="0"/>
              <a:t>політичних</a:t>
            </a:r>
            <a:r>
              <a:rPr lang="ru-RU" b="0" dirty="0" smtClean="0"/>
              <a:t> </a:t>
            </a:r>
            <a:r>
              <a:rPr lang="ru-RU" b="0" dirty="0" err="1" smtClean="0"/>
              <a:t>течій</a:t>
            </a:r>
            <a:r>
              <a:rPr lang="ru-RU" b="0" dirty="0" smtClean="0"/>
              <a:t> — </a:t>
            </a:r>
            <a:r>
              <a:rPr lang="ru-RU" b="0" dirty="0" err="1" smtClean="0"/>
              <a:t>членів</a:t>
            </a:r>
            <a:r>
              <a:rPr lang="ru-RU" b="0" dirty="0" smtClean="0"/>
              <a:t> </a:t>
            </a:r>
            <a:r>
              <a:rPr lang="ru-RU" b="0" dirty="0" err="1" smtClean="0"/>
              <a:t>національно-радикального</a:t>
            </a:r>
            <a:r>
              <a:rPr lang="ru-RU" b="0" dirty="0" smtClean="0"/>
              <a:t> </a:t>
            </a:r>
            <a:r>
              <a:rPr lang="ru-RU" b="0" dirty="0" err="1" smtClean="0"/>
              <a:t>крила</a:t>
            </a:r>
            <a:r>
              <a:rPr lang="ru-RU" b="0" dirty="0" smtClean="0"/>
              <a:t> РУРП та </a:t>
            </a:r>
            <a:r>
              <a:rPr lang="ru-RU" b="0" dirty="0" err="1" smtClean="0"/>
              <a:t>народовців</a:t>
            </a:r>
            <a:r>
              <a:rPr lang="ru-RU" b="0" dirty="0" smtClean="0"/>
              <a:t> (</a:t>
            </a:r>
            <a:r>
              <a:rPr lang="ru-RU" b="0" dirty="0" err="1" smtClean="0"/>
              <a:t>політичне</a:t>
            </a:r>
            <a:r>
              <a:rPr lang="ru-RU" b="0" dirty="0" smtClean="0"/>
              <a:t> </a:t>
            </a:r>
            <a:r>
              <a:rPr lang="ru-RU" b="0" dirty="0" err="1" smtClean="0"/>
              <a:t>товариство</a:t>
            </a:r>
            <a:r>
              <a:rPr lang="ru-RU" b="0" dirty="0" smtClean="0"/>
              <a:t> Народна рада).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611188" y="4221163"/>
            <a:ext cx="7705725" cy="1223962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Базуючись</a:t>
            </a:r>
            <a:r>
              <a:rPr lang="ru-RU" dirty="0"/>
              <a:t> на </a:t>
            </a:r>
            <a:r>
              <a:rPr lang="ru-RU" dirty="0" err="1"/>
              <a:t>національній</a:t>
            </a:r>
            <a:r>
              <a:rPr lang="ru-RU" dirty="0"/>
              <a:t> </a:t>
            </a:r>
            <a:r>
              <a:rPr lang="ru-RU" dirty="0" err="1"/>
              <a:t>платформі</a:t>
            </a:r>
            <a:r>
              <a:rPr lang="ru-RU" dirty="0"/>
              <a:t>, УНДП </a:t>
            </a:r>
            <a:r>
              <a:rPr lang="ru-RU" dirty="0" err="1"/>
              <a:t>об’єднала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верстви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стала </a:t>
            </a:r>
            <a:r>
              <a:rPr lang="ru-RU" dirty="0" err="1"/>
              <a:t>реальної</a:t>
            </a:r>
            <a:r>
              <a:rPr lang="ru-RU" dirty="0"/>
              <a:t> силою,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змогла</a:t>
            </a:r>
            <a:r>
              <a:rPr lang="ru-RU" dirty="0"/>
              <a:t> </a:t>
            </a:r>
            <a:r>
              <a:rPr lang="ru-RU" dirty="0" err="1"/>
              <a:t>протистояти</a:t>
            </a:r>
            <a:r>
              <a:rPr lang="ru-RU" dirty="0"/>
              <a:t> </a:t>
            </a:r>
            <a:r>
              <a:rPr lang="ru-RU" dirty="0" err="1"/>
              <a:t>польському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в </a:t>
            </a:r>
            <a:r>
              <a:rPr lang="ru-RU" dirty="0" err="1"/>
              <a:t>Галичині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50825" y="5589588"/>
            <a:ext cx="8713788" cy="126841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 1899 р.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радикали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вийшли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РУРП (М. </a:t>
            </a:r>
            <a:r>
              <a:rPr lang="ru-RU" dirty="0" err="1"/>
              <a:t>Ганкевич</a:t>
            </a:r>
            <a:r>
              <a:rPr lang="ru-RU" dirty="0"/>
              <a:t>, С. </a:t>
            </a:r>
            <a:r>
              <a:rPr lang="ru-RU" dirty="0" err="1"/>
              <a:t>Вітик</a:t>
            </a:r>
            <a:r>
              <a:rPr lang="ru-RU" dirty="0"/>
              <a:t>, М. </a:t>
            </a:r>
            <a:r>
              <a:rPr lang="ru-RU" dirty="0" err="1"/>
              <a:t>Новаківський</a:t>
            </a:r>
            <a:r>
              <a:rPr lang="ru-RU" dirty="0"/>
              <a:t>, Р. </a:t>
            </a:r>
            <a:r>
              <a:rPr lang="ru-RU" dirty="0" err="1"/>
              <a:t>Яросевич</a:t>
            </a:r>
            <a:r>
              <a:rPr lang="ru-RU" dirty="0"/>
              <a:t>, Я. </a:t>
            </a:r>
            <a:r>
              <a:rPr lang="ru-RU" dirty="0" err="1"/>
              <a:t>Остапчук</a:t>
            </a:r>
            <a:r>
              <a:rPr lang="ru-RU" dirty="0"/>
              <a:t>), </a:t>
            </a:r>
            <a:r>
              <a:rPr lang="ru-RU" dirty="0" err="1"/>
              <a:t>заснували</a:t>
            </a:r>
            <a:r>
              <a:rPr lang="ru-RU" dirty="0"/>
              <a:t> </a:t>
            </a:r>
            <a:r>
              <a:rPr lang="ru-RU" dirty="0" err="1"/>
              <a:t>Українську</a:t>
            </a:r>
            <a:r>
              <a:rPr lang="ru-RU" dirty="0"/>
              <a:t> </a:t>
            </a:r>
            <a:r>
              <a:rPr lang="ru-RU" dirty="0" err="1"/>
              <a:t>соціал-демократичну</a:t>
            </a:r>
            <a:r>
              <a:rPr lang="ru-RU" dirty="0"/>
              <a:t> </a:t>
            </a:r>
            <a:r>
              <a:rPr lang="ru-RU" dirty="0" err="1"/>
              <a:t>партію</a:t>
            </a:r>
            <a:r>
              <a:rPr lang="ru-RU" dirty="0"/>
              <a:t> (УСДП), яка </a:t>
            </a:r>
            <a:r>
              <a:rPr lang="ru-RU" dirty="0" err="1"/>
              <a:t>прийняла</a:t>
            </a:r>
            <a:r>
              <a:rPr lang="ru-RU" dirty="0"/>
              <a:t> </a:t>
            </a:r>
            <a:r>
              <a:rPr lang="ru-RU" dirty="0" err="1"/>
              <a:t>програму</a:t>
            </a:r>
            <a:r>
              <a:rPr lang="ru-RU" dirty="0"/>
              <a:t> </a:t>
            </a:r>
            <a:r>
              <a:rPr lang="ru-RU" dirty="0" err="1"/>
              <a:t>соціал-демократів</a:t>
            </a:r>
            <a:r>
              <a:rPr lang="ru-RU" dirty="0"/>
              <a:t> </a:t>
            </a:r>
            <a:r>
              <a:rPr lang="ru-RU" dirty="0" err="1"/>
              <a:t>Австрії</a:t>
            </a:r>
            <a:r>
              <a:rPr lang="ru-RU" dirty="0"/>
              <a:t>. УСДП стояла на </a:t>
            </a:r>
            <a:r>
              <a:rPr lang="ru-RU" dirty="0" err="1"/>
              <a:t>позиціях</a:t>
            </a:r>
            <a:r>
              <a:rPr lang="ru-RU" dirty="0"/>
              <a:t> </a:t>
            </a:r>
            <a:r>
              <a:rPr lang="ru-RU" dirty="0" err="1"/>
              <a:t>незалежності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соборності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5602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5603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smtClean="0"/>
              <a:t>ДОМАШНЄ ЗАВДАННЯ</a:t>
            </a:r>
          </a:p>
          <a:p>
            <a:pPr>
              <a:buFont typeface="Arial" charset="0"/>
              <a:buNone/>
            </a:pPr>
            <a:r>
              <a:rPr lang="uk-UA" smtClean="0"/>
              <a:t>1. Опрацювати параграф  25</a:t>
            </a:r>
            <a:endParaRPr lang="ru-RU" smtClean="0"/>
          </a:p>
          <a:p>
            <a:pPr>
              <a:buFont typeface="Arial" charset="0"/>
              <a:buNone/>
            </a:pPr>
            <a:r>
              <a:rPr lang="ru-RU" smtClean="0"/>
              <a:t>2. Якби ви жили в той час на західноукраїнських землях, то до якої партії вступили б? Чому?</a:t>
            </a:r>
          </a:p>
          <a:p>
            <a:endParaRPr lang="ru-RU" smtClean="0"/>
          </a:p>
        </p:txBody>
      </p:sp>
      <p:sp>
        <p:nvSpPr>
          <p:cNvPr id="25604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5605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684213" y="188913"/>
            <a:ext cx="7559675" cy="79216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В останній чверті  ХІХ століття в Галичині поряд </a:t>
            </a:r>
            <a:r>
              <a:rPr lang="uk-UA" dirty="0" err="1"/>
              <a:t>ізмоскофілами</a:t>
            </a:r>
            <a:r>
              <a:rPr lang="uk-UA" dirty="0"/>
              <a:t> й народовцями сформувалася група молоді, яка протистояла обом течіям українського руху. </a:t>
            </a:r>
            <a:endParaRPr lang="ru-RU" dirty="0"/>
          </a:p>
        </p:txBody>
      </p:sp>
      <p:sp>
        <p:nvSpPr>
          <p:cNvPr id="5" name="Выноска со стрелкой вверх 4"/>
          <p:cNvSpPr/>
          <p:nvPr/>
        </p:nvSpPr>
        <p:spPr>
          <a:xfrm>
            <a:off x="2051050" y="1196975"/>
            <a:ext cx="2592388" cy="1584325"/>
          </a:xfrm>
          <a:prstGeom prst="upArrowCallou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accent3">
                    <a:lumMod val="50000"/>
                  </a:schemeClr>
                </a:solidFill>
              </a:rPr>
              <a:t>РАДИКАЛИ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58888" y="4868863"/>
            <a:ext cx="7345362" cy="1584325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провідники</a:t>
            </a:r>
            <a:r>
              <a:rPr lang="ru-RU" dirty="0"/>
              <a:t> </a:t>
            </a:r>
            <a:r>
              <a:rPr lang="ru-RU" dirty="0" err="1"/>
              <a:t>українства</a:t>
            </a:r>
            <a:r>
              <a:rPr lang="ru-RU" dirty="0"/>
              <a:t> </a:t>
            </a:r>
            <a:r>
              <a:rPr lang="ru-RU" dirty="0" err="1"/>
              <a:t>усвідомлювали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визнавали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польські</a:t>
            </a:r>
            <a:r>
              <a:rPr lang="ru-RU" dirty="0"/>
              <a:t> </a:t>
            </a:r>
            <a:r>
              <a:rPr lang="ru-RU" dirty="0" err="1"/>
              <a:t>шляхтичі</a:t>
            </a:r>
            <a:r>
              <a:rPr lang="ru-RU" dirty="0"/>
              <a:t> </a:t>
            </a:r>
            <a:r>
              <a:rPr lang="ru-RU" dirty="0" err="1"/>
              <a:t>витіснили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галицького</a:t>
            </a:r>
            <a:r>
              <a:rPr lang="ru-RU" dirty="0"/>
              <a:t> сейму, а </a:t>
            </a:r>
            <a:r>
              <a:rPr lang="ru-RU" dirty="0" err="1"/>
              <a:t>москвофіли</a:t>
            </a:r>
            <a:r>
              <a:rPr lang="ru-RU" dirty="0"/>
              <a:t> —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колишніх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. За </a:t>
            </a:r>
            <a:r>
              <a:rPr lang="ru-RU" dirty="0" err="1"/>
              <a:t>цих</a:t>
            </a:r>
            <a:r>
              <a:rPr lang="ru-RU" dirty="0"/>
              <a:t> умов </a:t>
            </a:r>
            <a:r>
              <a:rPr lang="ru-RU" dirty="0" err="1"/>
              <a:t>народовцям</a:t>
            </a:r>
            <a:r>
              <a:rPr lang="ru-RU" dirty="0"/>
              <a:t> </a:t>
            </a:r>
            <a:r>
              <a:rPr lang="ru-RU" dirty="0" err="1"/>
              <a:t>залишалося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припинити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йти</a:t>
            </a:r>
            <a:r>
              <a:rPr lang="ru-RU" dirty="0"/>
              <a:t> в народ, </a:t>
            </a:r>
            <a:r>
              <a:rPr lang="ru-RU" dirty="0" err="1"/>
              <a:t>працювати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ним.</a:t>
            </a:r>
            <a:endParaRPr lang="ru-RU" dirty="0"/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4859338" y="1341438"/>
            <a:ext cx="3889375" cy="3167062"/>
          </a:xfrm>
          <a:prstGeom prst="snip2Diag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uk-UA" b="1" dirty="0">
                <a:solidFill>
                  <a:srgbClr val="3B3B3B"/>
                </a:solidFill>
                <a:latin typeface="Verdana" pitchFamily="34" charset="0"/>
                <a:cs typeface="Arial" pitchFamily="34" charset="0"/>
              </a:rPr>
              <a:t>Радикал</a:t>
            </a:r>
            <a:r>
              <a:rPr lang="uk-UA" dirty="0">
                <a:solidFill>
                  <a:srgbClr val="3B3B3B"/>
                </a:solidFill>
                <a:latin typeface="Verdana" pitchFamily="34" charset="0"/>
                <a:cs typeface="Arial" pitchFamily="34" charset="0"/>
              </a:rPr>
              <a:t> (від лат. </a:t>
            </a:r>
            <a:r>
              <a:rPr lang="en-US" dirty="0" err="1">
                <a:solidFill>
                  <a:srgbClr val="3B3B3B"/>
                </a:solidFill>
                <a:latin typeface="Verdana" pitchFamily="34" charset="0"/>
                <a:cs typeface="Arial" pitchFamily="34" charset="0"/>
              </a:rPr>
              <a:t>radicis</a:t>
            </a:r>
            <a:r>
              <a:rPr lang="en-US" dirty="0">
                <a:solidFill>
                  <a:srgbClr val="3B3B3B"/>
                </a:solidFill>
                <a:latin typeface="Verdana" pitchFamily="34" charset="0"/>
                <a:cs typeface="Arial" pitchFamily="34" charset="0"/>
              </a:rPr>
              <a:t> </a:t>
            </a:r>
            <a:r>
              <a:rPr lang="uk-UA" dirty="0">
                <a:solidFill>
                  <a:srgbClr val="3B3B3B"/>
                </a:solidFill>
                <a:latin typeface="Verdana" pitchFamily="34" charset="0"/>
                <a:cs typeface="Arial" pitchFamily="34" charset="0"/>
              </a:rPr>
              <a:t>— «корінь») — прихильник радикалізму.</a:t>
            </a:r>
            <a:endParaRPr lang="uk-UA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defRPr/>
            </a:pPr>
            <a:r>
              <a:rPr lang="uk-UA" b="1" dirty="0">
                <a:solidFill>
                  <a:srgbClr val="3B3B3B"/>
                </a:solidFill>
                <a:latin typeface="Verdana" pitchFamily="34" charset="0"/>
                <a:cs typeface="Arial" pitchFamily="34" charset="0"/>
              </a:rPr>
              <a:t>Радикалізм у політиці</a:t>
            </a:r>
            <a:r>
              <a:rPr lang="uk-UA" dirty="0">
                <a:solidFill>
                  <a:srgbClr val="3B3B3B"/>
                </a:solidFill>
                <a:latin typeface="Verdana" pitchFamily="34" charset="0"/>
                <a:cs typeface="Arial" pitchFamily="34" charset="0"/>
              </a:rPr>
              <a:t> — це напрям, який передбачає рішучі дії, спрямовані на корінні зміни в суспільному житті, відкидаючи будь-які компроміси.</a:t>
            </a:r>
            <a:endParaRPr lang="uk-UA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3" name="Rectangle 1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Під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впливом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М.Драгоманова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частина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молоді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сприйняла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соціалістичні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ідеї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критикувала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народовців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москвофілів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прагнули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включитися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загальноєвропейський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рух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І.Франко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, М.Павлик, О.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Терлецький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–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утворили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радикальну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течію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u="sng" smtClean="0">
                <a:solidFill>
                  <a:srgbClr val="00B050"/>
                </a:solidFill>
              </a:rPr>
              <a:t>Галерея портретів</a:t>
            </a:r>
            <a:r>
              <a:rPr lang="uk-UA" u="sng" smtClean="0">
                <a:solidFill>
                  <a:srgbClr val="00B050"/>
                </a:solidFill>
              </a:rPr>
              <a:t> </a:t>
            </a:r>
            <a:endParaRPr lang="ru-RU" smtClean="0">
              <a:solidFill>
                <a:srgbClr val="00B05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762500" cy="6397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Іван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Франко       Михайло Павлик, 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5292725" y="1535113"/>
            <a:ext cx="3394075" cy="6397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Остап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Терлецький</a:t>
            </a:r>
            <a:r>
              <a:rPr lang="ru-RU" b="0" dirty="0" smtClean="0"/>
              <a:t> </a:t>
            </a:r>
            <a:endParaRPr lang="ru-RU" dirty="0"/>
          </a:p>
        </p:txBody>
      </p:sp>
      <p:pic>
        <p:nvPicPr>
          <p:cNvPr id="16388" name="Picture 1" descr="C:\Users\Oksana\Desktop\Франко_Іван_Якович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2349500"/>
            <a:ext cx="1625600" cy="2489200"/>
          </a:xfrm>
        </p:spPr>
      </p:pic>
      <p:pic>
        <p:nvPicPr>
          <p:cNvPr id="16389" name="Picture 2" descr="C:\Users\Oksana\Desktop\Павлик_Михайло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113" y="2565400"/>
            <a:ext cx="1874837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3" descr="C:\Users\Oksana\Desktop\Терлецький_Остап_Степанович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>
          <a:xfrm>
            <a:off x="6011863" y="2349500"/>
            <a:ext cx="1512887" cy="2371725"/>
          </a:xfrm>
        </p:spPr>
      </p:pic>
      <p:sp>
        <p:nvSpPr>
          <p:cNvPr id="13" name="Прямоугольник с двумя вырезанными противолежащими углами 12"/>
          <p:cNvSpPr/>
          <p:nvPr/>
        </p:nvSpPr>
        <p:spPr>
          <a:xfrm>
            <a:off x="323850" y="5084763"/>
            <a:ext cx="8569325" cy="1584325"/>
          </a:xfrm>
          <a:prstGeom prst="snip2Diag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Радикали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не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сприймали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ідеї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як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народовців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, так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і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москвофілів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Головним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своїм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завданням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проголошували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ознайомлення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народних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мас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із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насущними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політичними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питаннями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з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метою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викликати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в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народі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«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інтерес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до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політичних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суспільних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і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національних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ідей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». При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цьому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радикали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, у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переважній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більшості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вважали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національне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питання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в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Україні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другорядним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, яке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розв’яжеться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само по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собі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з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перемогою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соціалістичної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революції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Захищаючи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інтереси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селянства,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радикали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підтримували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ідею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ліквідації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залишків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кріпацтва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, передачу селянам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поміщицьких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земель та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угідь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Намагалися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пропагували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серед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робітників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ідеї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соціалізму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як ладу,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що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забезпечить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соціальну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рівність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і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</a:rPr>
              <a:t>справедливість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ru-RU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У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чому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полягали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причини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появи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радикальної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течії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у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визвольному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русі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на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західноукраїнських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землях? Яку роль у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радикалізації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визвольного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руху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краю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відіграв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Михайло Драгоманов?</a:t>
            </a:r>
            <a:b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Сторінка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172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410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7411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7412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7413" name="Picture 2" descr="D:\картинки патриот\0001-002-Izuchaem-Paskal (1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268413"/>
            <a:ext cx="9144000" cy="5473700"/>
          </a:xfrm>
        </p:spPr>
      </p:pic>
      <p:sp>
        <p:nvSpPr>
          <p:cNvPr id="10" name="Прямоугольник 9"/>
          <p:cNvSpPr/>
          <p:nvPr/>
        </p:nvSpPr>
        <p:spPr>
          <a:xfrm>
            <a:off x="611188" y="3244850"/>
            <a:ext cx="3313112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Орест Субтельний про радикалів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03800" y="1444625"/>
            <a:ext cx="3671888" cy="48926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chemeClr val="accent6">
                    <a:lumMod val="50000"/>
                  </a:schemeClr>
                </a:solidFill>
                <a:latin typeface="Adana script Deco" pitchFamily="2" charset="0"/>
                <a:cs typeface="+mn-cs"/>
              </a:rPr>
              <a:t>У ряді послань... М. Драгоманов закликає молодь відкинути погляди старшого покоління й розширяти свої інтелектуальні обрії, знайомлячись із кращими здобутками європейської та російської культури й науки, присвятити себе служінню гнобленим масам не лише словом, а й ділом.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chemeClr val="accent6">
                    <a:lumMod val="50000"/>
                  </a:schemeClr>
                </a:solidFill>
                <a:latin typeface="Adana script Deco" pitchFamily="2" charset="0"/>
                <a:cs typeface="+mn-cs"/>
              </a:rPr>
              <a:t>Його заклик припав до душі невеликій групі західноукраїнської молоді, </a:t>
            </a:r>
            <a:r>
              <a:rPr lang="uk-UA" sz="2400" dirty="0" err="1">
                <a:solidFill>
                  <a:schemeClr val="accent6">
                    <a:lumMod val="50000"/>
                  </a:schemeClr>
                </a:solidFill>
                <a:latin typeface="Adana script Deco" pitchFamily="2" charset="0"/>
                <a:cs typeface="+mn-cs"/>
              </a:rPr>
              <a:t>викресавши</a:t>
            </a:r>
            <a:r>
              <a:rPr lang="uk-UA" sz="2400" dirty="0">
                <a:solidFill>
                  <a:schemeClr val="accent6">
                    <a:lumMod val="50000"/>
                  </a:schemeClr>
                </a:solidFill>
                <a:latin typeface="Adana script Deco" pitchFamily="2" charset="0"/>
                <a:cs typeface="+mn-cs"/>
              </a:rPr>
              <a:t> іскру того, що можна назвати інтелектуальною революцією. Він наштовхнув членів цієї групи на пошуки третього й соціально більш виправданого шляху обстоювання інтересів українців.</a:t>
            </a:r>
            <a:endParaRPr lang="uk-UA" sz="2400" dirty="0">
              <a:solidFill>
                <a:schemeClr val="accent6">
                  <a:lumMod val="50000"/>
                </a:schemeClr>
              </a:solidFill>
              <a:latin typeface="Adana script Deco" pitchFamily="2" charset="0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Усі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видання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радикалів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конфісковувалися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владою</a:t>
            </a:r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У 1877-1878 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pp. 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проти українських соціалістів влаштовано судовий процес, який завершився покараннями. За свої погляди І. Франко, М. Павлик і О. Терлецький були обвинувачені в приналежності до таємної соціалістичної організації. І. Франка засуджено до 9-місячного ув’язнення.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/>
              <a:t> </a:t>
            </a:r>
            <a:r>
              <a:rPr lang="uk-UA" b="1" dirty="0" smtClean="0">
                <a:solidFill>
                  <a:schemeClr val="accent3">
                    <a:lumMod val="50000"/>
                  </a:schemeClr>
                </a:solidFill>
              </a:rPr>
              <a:t>Утворення політичних партій у Галичині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9458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9459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9460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9461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539750" y="1628775"/>
            <a:ext cx="8135938" cy="1512888"/>
          </a:xfrm>
          <a:prstGeom prst="snip2DiagRect">
            <a:avLst/>
          </a:prstGeom>
          <a:solidFill>
            <a:srgbClr val="A9C2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 </a:t>
            </a:r>
            <a:r>
              <a:rPr lang="ru-RU" dirty="0" err="1"/>
              <a:t>жовтні</a:t>
            </a:r>
            <a:r>
              <a:rPr lang="ru-RU" dirty="0"/>
              <a:t> 1890 р.  Ну </a:t>
            </a:r>
            <a:r>
              <a:rPr lang="ru-RU" dirty="0" err="1"/>
              <a:t>Львові</a:t>
            </a:r>
            <a:r>
              <a:rPr lang="ru-RU" dirty="0"/>
              <a:t> на </a:t>
            </a:r>
            <a:r>
              <a:rPr lang="ru-RU" dirty="0" err="1"/>
              <a:t>з‘їзді</a:t>
            </a:r>
            <a:r>
              <a:rPr lang="ru-RU" dirty="0"/>
              <a:t> </a:t>
            </a:r>
            <a:r>
              <a:rPr lang="ru-RU" dirty="0" err="1"/>
              <a:t>радикально-демократичних</a:t>
            </a:r>
            <a:r>
              <a:rPr lang="ru-RU" dirty="0"/>
              <a:t> сил створено першу </a:t>
            </a:r>
            <a:r>
              <a:rPr lang="ru-RU" dirty="0" err="1"/>
              <a:t>партію</a:t>
            </a:r>
            <a:r>
              <a:rPr lang="ru-RU" dirty="0"/>
              <a:t> – </a:t>
            </a:r>
            <a:r>
              <a:rPr lang="ru-RU" b="1" dirty="0" err="1"/>
              <a:t>Русько-українську</a:t>
            </a:r>
            <a:r>
              <a:rPr lang="ru-RU" b="1" dirty="0"/>
              <a:t> </a:t>
            </a:r>
            <a:r>
              <a:rPr lang="ru-RU" b="1" dirty="0" err="1"/>
              <a:t>радикальну</a:t>
            </a:r>
            <a:r>
              <a:rPr lang="ru-RU" b="1" dirty="0"/>
              <a:t> </a:t>
            </a:r>
            <a:r>
              <a:rPr lang="ru-RU" b="1" dirty="0" err="1"/>
              <a:t>партію</a:t>
            </a:r>
            <a:r>
              <a:rPr lang="ru-RU" b="1" dirty="0"/>
              <a:t> (РУРП)</a:t>
            </a:r>
            <a:endParaRPr lang="ru-RU" dirty="0"/>
          </a:p>
        </p:txBody>
      </p:sp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468313" y="3357563"/>
            <a:ext cx="8207375" cy="1295400"/>
          </a:xfrm>
          <a:prstGeom prst="snip2DiagRect">
            <a:avLst/>
          </a:prstGeom>
          <a:solidFill>
            <a:srgbClr val="A9C2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Пізніше</a:t>
            </a:r>
            <a:r>
              <a:rPr lang="ru-RU" dirty="0"/>
              <a:t> почали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Українська</a:t>
            </a:r>
            <a:r>
              <a:rPr lang="ru-RU" dirty="0"/>
              <a:t> радикальна </a:t>
            </a:r>
            <a:r>
              <a:rPr lang="ru-RU" dirty="0" err="1"/>
              <a:t>партія</a:t>
            </a:r>
            <a:r>
              <a:rPr lang="ru-RU" dirty="0"/>
              <a:t> (УРП), яка стала </a:t>
            </a:r>
            <a:r>
              <a:rPr lang="ru-RU" dirty="0" err="1"/>
              <a:t>першою</a:t>
            </a:r>
            <a:r>
              <a:rPr lang="ru-RU" dirty="0"/>
              <a:t> </a:t>
            </a:r>
            <a:r>
              <a:rPr lang="ru-RU" dirty="0" err="1"/>
              <a:t>партією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в </a:t>
            </a:r>
            <a:r>
              <a:rPr lang="ru-RU" dirty="0" err="1"/>
              <a:t>Галичині</a:t>
            </a:r>
            <a:r>
              <a:rPr lang="ru-RU" dirty="0"/>
              <a:t>, а </a:t>
            </a:r>
            <a:r>
              <a:rPr lang="ru-RU" dirty="0" err="1"/>
              <a:t>й</a:t>
            </a:r>
            <a:r>
              <a:rPr lang="ru-RU" dirty="0"/>
              <a:t> в </a:t>
            </a:r>
            <a:r>
              <a:rPr lang="ru-RU" dirty="0" err="1"/>
              <a:t>усій</a:t>
            </a:r>
            <a:r>
              <a:rPr lang="ru-RU" dirty="0"/>
              <a:t> </a:t>
            </a:r>
            <a:r>
              <a:rPr lang="ru-RU" dirty="0" err="1"/>
              <a:t>Україні</a:t>
            </a:r>
            <a:r>
              <a:rPr lang="ru-RU" dirty="0"/>
              <a:t>.</a:t>
            </a:r>
          </a:p>
        </p:txBody>
      </p:sp>
      <p:sp>
        <p:nvSpPr>
          <p:cNvPr id="9" name="Прямоугольник с двумя вырезанными противолежащими углами 8"/>
          <p:cNvSpPr/>
          <p:nvPr/>
        </p:nvSpPr>
        <p:spPr>
          <a:xfrm>
            <a:off x="468313" y="4868863"/>
            <a:ext cx="8207375" cy="1728787"/>
          </a:xfrm>
          <a:prstGeom prst="snip2DiagRect">
            <a:avLst/>
          </a:prstGeom>
          <a:solidFill>
            <a:srgbClr val="A9C2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Вона </a:t>
            </a:r>
            <a:r>
              <a:rPr lang="ru-RU" dirty="0" err="1"/>
              <a:t>різко</a:t>
            </a:r>
            <a:r>
              <a:rPr lang="ru-RU" dirty="0"/>
              <a:t> засудила </a:t>
            </a:r>
            <a:r>
              <a:rPr lang="ru-RU" dirty="0" err="1"/>
              <a:t>політику</a:t>
            </a:r>
            <a:r>
              <a:rPr lang="ru-RU" dirty="0"/>
              <a:t> «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ери</a:t>
            </a:r>
            <a:r>
              <a:rPr lang="ru-RU" dirty="0"/>
              <a:t>»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продовжила</a:t>
            </a:r>
            <a:r>
              <a:rPr lang="ru-RU" dirty="0"/>
              <a:t> </a:t>
            </a:r>
            <a:r>
              <a:rPr lang="ru-RU" dirty="0" err="1"/>
              <a:t>опозиційну</a:t>
            </a:r>
            <a:r>
              <a:rPr lang="ru-RU" dirty="0"/>
              <a:t> </a:t>
            </a:r>
            <a:r>
              <a:rPr lang="ru-RU" dirty="0" err="1"/>
              <a:t>боротьбу</a:t>
            </a:r>
            <a:r>
              <a:rPr lang="ru-RU" dirty="0"/>
              <a:t>. </a:t>
            </a:r>
            <a:r>
              <a:rPr lang="ru-RU" dirty="0" err="1"/>
              <a:t>Своєю</a:t>
            </a:r>
            <a:r>
              <a:rPr lang="ru-RU" dirty="0"/>
              <a:t> опорою в </a:t>
            </a:r>
            <a:r>
              <a:rPr lang="ru-RU" dirty="0" err="1"/>
              <a:t>суспільстві</a:t>
            </a:r>
            <a:r>
              <a:rPr lang="ru-RU" dirty="0"/>
              <a:t> </a:t>
            </a:r>
            <a:r>
              <a:rPr lang="ru-RU" dirty="0" err="1"/>
              <a:t>партія</a:t>
            </a:r>
            <a:r>
              <a:rPr lang="ru-RU" dirty="0"/>
              <a:t> </a:t>
            </a:r>
            <a:r>
              <a:rPr lang="ru-RU" dirty="0" err="1"/>
              <a:t>вважала</a:t>
            </a:r>
            <a:r>
              <a:rPr lang="ru-RU" dirty="0"/>
              <a:t> селянство, яке в </a:t>
            </a:r>
            <a:r>
              <a:rPr lang="ru-RU" dirty="0" err="1"/>
              <a:t>Галичині</a:t>
            </a:r>
            <a:r>
              <a:rPr lang="ru-RU" dirty="0"/>
              <a:t> на 80 % </a:t>
            </a:r>
            <a:r>
              <a:rPr lang="ru-RU" dirty="0" err="1"/>
              <a:t>було</a:t>
            </a:r>
            <a:r>
              <a:rPr lang="ru-RU" dirty="0"/>
              <a:t> мало-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зовсім</a:t>
            </a:r>
            <a:r>
              <a:rPr lang="ru-RU" dirty="0"/>
              <a:t> </a:t>
            </a:r>
            <a:r>
              <a:rPr lang="ru-RU" dirty="0" err="1"/>
              <a:t>безземельним</a:t>
            </a:r>
            <a:r>
              <a:rPr lang="ru-RU" dirty="0"/>
              <a:t>. </a:t>
            </a:r>
            <a:r>
              <a:rPr lang="ru-RU" dirty="0" err="1"/>
              <a:t>Лідером</a:t>
            </a:r>
            <a:r>
              <a:rPr lang="ru-RU" dirty="0"/>
              <a:t> РУРП став І. Франко.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u="sng" dirty="0" err="1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Від</a:t>
            </a:r>
            <a:r>
              <a:rPr lang="ru-RU" sz="2800" u="sng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самого початку в </a:t>
            </a:r>
            <a:r>
              <a:rPr lang="ru-RU" sz="2800" u="sng" dirty="0" err="1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середовищі</a:t>
            </a:r>
            <a:r>
              <a:rPr lang="ru-RU" sz="2800" u="sng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РУРП </a:t>
            </a:r>
            <a:r>
              <a:rPr lang="ru-RU" sz="2800" u="sng" dirty="0" err="1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існували</a:t>
            </a:r>
            <a:r>
              <a:rPr lang="ru-RU" sz="2800" u="sng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2800" u="sng" dirty="0" err="1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ідейні</a:t>
            </a:r>
            <a:r>
              <a:rPr lang="ru-RU" sz="2800" u="sng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2800" u="sng" dirty="0" err="1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протиріччя</a:t>
            </a:r>
            <a:r>
              <a:rPr lang="ru-RU" sz="2800" u="sng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2800" u="sng" dirty="0" err="1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між</a:t>
            </a:r>
            <a:r>
              <a:rPr lang="ru-RU" sz="2800" u="sng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«</a:t>
            </a:r>
            <a:r>
              <a:rPr lang="ru-RU" sz="2800" u="sng" dirty="0" err="1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старими</a:t>
            </a:r>
            <a:r>
              <a:rPr lang="ru-RU" sz="2800" u="sng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» </a:t>
            </a:r>
            <a:r>
              <a:rPr lang="ru-RU" sz="2800" u="sng" dirty="0" err="1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й</a:t>
            </a:r>
            <a:r>
              <a:rPr lang="ru-RU" sz="2800" u="sng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«</a:t>
            </a:r>
            <a:r>
              <a:rPr lang="ru-RU" sz="2800" u="sng" dirty="0" err="1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молодими</a:t>
            </a:r>
            <a:r>
              <a:rPr lang="ru-RU" sz="2800" u="sng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» радикалами.</a:t>
            </a:r>
            <a:endParaRPr lang="ru-RU" sz="2800" u="sng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0482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0483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0484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7" name="Прямоугольник с одним вырезанным скругленным углом 6"/>
          <p:cNvSpPr/>
          <p:nvPr/>
        </p:nvSpPr>
        <p:spPr>
          <a:xfrm>
            <a:off x="323850" y="1484313"/>
            <a:ext cx="4032250" cy="5040312"/>
          </a:xfrm>
          <a:prstGeom prst="snip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 err="1">
                <a:solidFill>
                  <a:schemeClr val="accent3">
                    <a:lumMod val="50000"/>
                  </a:schemeClr>
                </a:solidFill>
              </a:rPr>
              <a:t>Старі</a:t>
            </a:r>
            <a:r>
              <a:rPr lang="ru-RU" sz="2400" b="1" u="sng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u="sng" dirty="0" err="1">
                <a:solidFill>
                  <a:schemeClr val="accent3">
                    <a:lumMod val="50000"/>
                  </a:schemeClr>
                </a:solidFill>
              </a:rPr>
              <a:t>радикали</a:t>
            </a:r>
            <a:endParaRPr lang="ru-RU" sz="2400" b="1" u="sng" dirty="0">
              <a:solidFill>
                <a:schemeClr val="accent3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І. Франком, М. Павликом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</a:rPr>
              <a:t>і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 О.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</a:rPr>
              <a:t>Терлецьким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</a:rPr>
              <a:t>були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</a:rPr>
              <a:t>прихильниками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</a:rPr>
              <a:t>ідей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 М.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</a:rPr>
              <a:t>Драгоманова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</a:rPr>
              <a:t>який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</a:rPr>
              <a:t>висуваючи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</a:rPr>
              <a:t>програму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</a:rPr>
              <a:t>федералізації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</a:rPr>
              <a:t>Російської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 та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</a:rPr>
              <a:t>Австро-Угорської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</a:rPr>
              <a:t>імперій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</a:rPr>
              <a:t>фактично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</a:rPr>
              <a:t>заперечував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 потребу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</a:rPr>
              <a:t>творення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</a:rPr>
              <a:t>самостійної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</a:rPr>
              <a:t>української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</a:rPr>
              <a:t>держави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5025" y="1557338"/>
            <a:ext cx="4319588" cy="4895850"/>
          </a:xfrm>
          <a:prstGeom prst="snip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3800" b="1" dirty="0" smtClean="0">
                <a:solidFill>
                  <a:schemeClr val="accent3">
                    <a:lumMod val="50000"/>
                  </a:schemeClr>
                </a:solidFill>
              </a:rPr>
              <a:t>«молоді» радикали </a:t>
            </a:r>
            <a:r>
              <a:rPr lang="uk-UA" dirty="0" smtClean="0"/>
              <a:t>—</a:t>
            </a:r>
            <a:r>
              <a:rPr lang="uk-UA" sz="2600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600" dirty="0" smtClean="0">
                <a:solidFill>
                  <a:schemeClr val="accent3">
                    <a:lumMod val="50000"/>
                  </a:schemeClr>
                </a:solidFill>
              </a:rPr>
              <a:t>В. </a:t>
            </a:r>
            <a:r>
              <a:rPr lang="uk-UA" sz="2600" dirty="0" err="1" smtClean="0">
                <a:solidFill>
                  <a:schemeClr val="accent3">
                    <a:lumMod val="50000"/>
                  </a:schemeClr>
                </a:solidFill>
              </a:rPr>
              <a:t>Будзиновський</a:t>
            </a:r>
            <a:r>
              <a:rPr lang="uk-UA" sz="2600" dirty="0" smtClean="0">
                <a:solidFill>
                  <a:schemeClr val="accent3">
                    <a:lumMod val="50000"/>
                  </a:schemeClr>
                </a:solidFill>
              </a:rPr>
              <a:t>, Ю. Бачинський, С. </a:t>
            </a:r>
            <a:r>
              <a:rPr lang="uk-UA" sz="2600" dirty="0" err="1" smtClean="0">
                <a:solidFill>
                  <a:schemeClr val="accent3">
                    <a:lumMod val="50000"/>
                  </a:schemeClr>
                </a:solidFill>
              </a:rPr>
              <a:t>Вітик</a:t>
            </a:r>
            <a:r>
              <a:rPr lang="uk-UA" sz="2600" dirty="0" smtClean="0">
                <a:solidFill>
                  <a:schemeClr val="accent3">
                    <a:lumMod val="50000"/>
                  </a:schemeClr>
                </a:solidFill>
              </a:rPr>
              <a:t>, М. </a:t>
            </a:r>
            <a:r>
              <a:rPr lang="uk-UA" sz="2600" dirty="0" err="1" smtClean="0">
                <a:solidFill>
                  <a:schemeClr val="accent3">
                    <a:lumMod val="50000"/>
                  </a:schemeClr>
                </a:solidFill>
              </a:rPr>
              <a:t>Ганкевич</a:t>
            </a:r>
            <a:r>
              <a:rPr lang="uk-UA" sz="2600" dirty="0" smtClean="0">
                <a:solidFill>
                  <a:schemeClr val="accent3">
                    <a:lumMod val="50000"/>
                  </a:schemeClr>
                </a:solidFill>
              </a:rPr>
              <a:t> та ін. виступали за негайне введення в перспективну частину програми партії вимоги створення власної національної держави, а в тактичну — положення про поділ Галичини на українську та польську частини. У 1895 р. Ю. Бачинський видав свою працю під назвою «Україна </a:t>
            </a:r>
            <a:r>
              <a:rPr lang="en-US" sz="2600" dirty="0" err="1" smtClean="0">
                <a:solidFill>
                  <a:schemeClr val="accent3">
                    <a:lumMod val="50000"/>
                  </a:schemeClr>
                </a:solidFill>
              </a:rPr>
              <a:t>irredenta</a:t>
            </a:r>
            <a:r>
              <a:rPr lang="uk-UA" sz="2600" dirty="0" smtClean="0">
                <a:solidFill>
                  <a:schemeClr val="accent3">
                    <a:lumMod val="50000"/>
                  </a:schemeClr>
                </a:solidFill>
              </a:rPr>
              <a:t>» («Україна уярмлена»), де обґрунтував, що політична самостійність України є умовою її економічного та культурного розвитку, як і умовою можливості її існування взагалі. Тим самим, за словами автора, ідея політичної самостійності України вперше була поставлена «ясно й умотивовано». Того самого року вона була внесена до програми партії.</a:t>
            </a:r>
            <a:endParaRPr lang="ru-RU" sz="2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1506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1507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1508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1509" name="Picture 2" descr="D:\картинки патриот\0001-002-Izuchaem-Paskal (1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21775" cy="6858000"/>
          </a:xfrm>
        </p:spPr>
      </p:pic>
      <p:sp>
        <p:nvSpPr>
          <p:cNvPr id="8" name="Прямоугольник 7"/>
          <p:cNvSpPr/>
          <p:nvPr/>
        </p:nvSpPr>
        <p:spPr>
          <a:xfrm>
            <a:off x="827088" y="1268413"/>
            <a:ext cx="3313112" cy="25542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Із програми Русько-української радикальної партії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3800" y="336550"/>
            <a:ext cx="3671888" cy="62468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1. У справах суспільно-економічних змагаємо до переміни способу продукції згідно зі здобутками наукового соціалізму, хочемо колективного устрою праці і колективної власності </a:t>
            </a:r>
            <a:r>
              <a:rPr lang="uk-UA" sz="1600" dirty="0" err="1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средств</a:t>
            </a:r>
            <a:r>
              <a:rPr lang="uk-UA" sz="16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uk-UA" sz="1600" dirty="0" err="1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продукційних</a:t>
            </a:r>
            <a:r>
              <a:rPr lang="uk-UA" sz="16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2. У справах політичних хочемо повної волі особи, слова, сходин і товариств, печаті і сумління, забезпечення кожній одиниці, без різниці пола, якнайповнішого впливу на рішення питань політичного життя; автономії громад, повітів, країв, у справах, котрі їх </a:t>
            </a:r>
            <a:r>
              <a:rPr lang="uk-UA" sz="1600" dirty="0" err="1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дотикають</a:t>
            </a:r>
            <a:r>
              <a:rPr lang="uk-UA" sz="16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; </a:t>
            </a:r>
            <a:r>
              <a:rPr lang="uk-UA" sz="1600" dirty="0" err="1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уділення</a:t>
            </a:r>
            <a:r>
              <a:rPr lang="uk-UA" sz="16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 кожному народу якнайповнішого розвою культурного.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3. У справах культурних стоїмо на ґрунті науки, за раціоналізмом у справах віри і домагаємося, щоби здобутки культури і науки стали власністю народу.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1895 р. програму доповнили пунктом: «Здійснення соціалістичних ідеалів можливе при повній політичній самостійності русько-українського народу».</a:t>
            </a:r>
            <a:endParaRPr lang="uk-UA" sz="1600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886</Words>
  <Application>Microsoft Office PowerPoint</Application>
  <PresentationFormat>Экран (4:3)</PresentationFormat>
  <Paragraphs>40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Calibri</vt:lpstr>
      <vt:lpstr>Arial</vt:lpstr>
      <vt:lpstr>Verdana</vt:lpstr>
      <vt:lpstr>Adana script Deco</vt:lpstr>
      <vt:lpstr>Courier New</vt:lpstr>
      <vt:lpstr>Тема Office</vt:lpstr>
      <vt:lpstr>Слайд 1</vt:lpstr>
      <vt:lpstr>Слайд 2</vt:lpstr>
      <vt:lpstr>Слайд 3</vt:lpstr>
      <vt:lpstr>Галерея портретів </vt:lpstr>
      <vt:lpstr>У чому полягали причини появи радикальної течії у визвольному русі на західноукраїнських землях? Яку роль у радикалізації визвольного руху краю відіграв Михайло Драгоманов? Сторінка 172</vt:lpstr>
      <vt:lpstr>Слайд 6</vt:lpstr>
      <vt:lpstr> Утворення політичних партій у Галичині</vt:lpstr>
      <vt:lpstr>Від самого початку в середовищі РУРП існували ідейні протиріччя між «старими» й «молодими» радикалами.</vt:lpstr>
      <vt:lpstr>Слайд 9</vt:lpstr>
      <vt:lpstr>   Які факти свідчать про відданість Юліана Бачинського інтересам національного відродження України?  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Oksana</dc:creator>
  <cp:lastModifiedBy>Сергей</cp:lastModifiedBy>
  <cp:revision>7</cp:revision>
  <dcterms:created xsi:type="dcterms:W3CDTF">2018-08-08T14:17:32Z</dcterms:created>
  <dcterms:modified xsi:type="dcterms:W3CDTF">2020-04-07T17:06:46Z</dcterms:modified>
</cp:coreProperties>
</file>