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64" r:id="rId9"/>
    <p:sldId id="274" r:id="rId10"/>
    <p:sldId id="265" r:id="rId11"/>
    <p:sldId id="275" r:id="rId12"/>
    <p:sldId id="27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76" d="100"/>
          <a:sy n="76" d="100"/>
        </p:scale>
        <p:origin x="-10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7BBC-D05C-4822-A001-BE4D1381B50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5476-BB56-47AB-A4F9-48767F53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DD0D-11E2-43B3-B1E6-C4A472F1B09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F149-DE47-481D-81CD-F18EEDFF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0529-5F93-46A3-BEA1-0CDC3E3D863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1C66-0768-4035-A1A4-E06C61DCB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0B65-9AF5-4184-A3DE-E92E869AFDA9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6D9C-9004-40B6-991A-E6948CD3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F839-DCD0-4F1B-8C6C-F4BD47EF9C5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445A-B53B-418B-8E86-EA9252D26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1890-072C-4922-84B6-DE2C298B099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9A1A-B65D-4B82-98A5-B1D86460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BDEE-121F-46AA-AF8B-3A97197B761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8757-B6E6-403D-AE86-18D86295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C2E-F7D2-41FE-88A6-0BF28129BD8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5EFD-C337-4E33-9CEE-EFBEA40A9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2CAF-F4AE-4E94-87ED-4E3CD1315D8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B49C-8450-4650-B62B-7D1A0A583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6F10-79AC-4A4A-94C8-DE8BD44BC64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7083-7D88-423A-8F95-481DF0489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5916-8306-4067-A1B9-2FC27DDDFBE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A218-CD7D-433D-B52D-7F60BD6F7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86601-E825-4BBD-B5A3-BEF00F0D1C6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D08B79-7F01-4CA2-B952-81E398272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27088" y="0"/>
            <a:ext cx="7559675" cy="3141663"/>
          </a:xfrm>
        </p:spPr>
        <p:txBody>
          <a:bodyPr/>
          <a:lstStyle/>
          <a:p>
            <a:r>
              <a:rPr lang="ru-RU" sz="3600" smtClean="0"/>
              <a:t>Основні течії суспільно-політичного руху в 50—60-х роках ХІХ ст. на західноукраїнських землях: москвофіли та народовці. Культурно-освітнє товариство «Просвiта»</a:t>
            </a:r>
          </a:p>
        </p:txBody>
      </p:sp>
      <p:pic>
        <p:nvPicPr>
          <p:cNvPr id="13314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488" y="3259138"/>
            <a:ext cx="44862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29600" cy="10668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C00000"/>
                </a:solidFill>
              </a:rPr>
              <a:t>Народовці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7950" y="1268413"/>
            <a:ext cx="640873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smtClean="0"/>
              <a:t>Погляди, що їх сповідували старорусини, не задовольняли всіх представників українського руху, особливо молодь. </a:t>
            </a:r>
          </a:p>
          <a:p>
            <a:pPr algn="just"/>
            <a:r>
              <a:rPr lang="ru-RU" sz="2000" smtClean="0"/>
              <a:t>Їх насамперед цікавили постаті Т. Шевченка, М. Костомарова, П. Куліша. Це були молоді інтелігенти — учителі середніх шкіл, юристи, письменники, студенти. Найпомітнішими серед них стали </a:t>
            </a:r>
            <a:r>
              <a:rPr lang="ru-RU" sz="2000" b="1" smtClean="0"/>
              <a:t>Володимир Шашкевич</a:t>
            </a:r>
            <a:r>
              <a:rPr lang="ru-RU" sz="2000" smtClean="0"/>
              <a:t> (син Маркіяна Шашкевича), Ксенофонт Климкович, Данило Танячкевич та ін. </a:t>
            </a:r>
          </a:p>
          <a:p>
            <a:pPr algn="just"/>
            <a:r>
              <a:rPr lang="ru-RU" sz="2000" smtClean="0"/>
              <a:t>Вони продовжували традиції «Руської трійці» і наполягали на тому, що українці — окремий самобутній слов'янський народ (звідси й пішла їхня назва «народовці»), який проживає на просторах від Кавказу до Карпат. Найкращим засобом його самовираження є народна мова. Тому головним національним питанням для народовців були українська мова та література.</a:t>
            </a:r>
          </a:p>
          <a:p>
            <a:pPr algn="just"/>
            <a:endParaRPr lang="ru-RU" sz="2000" smtClean="0"/>
          </a:p>
        </p:txBody>
      </p:sp>
      <p:pic>
        <p:nvPicPr>
          <p:cNvPr id="1026" name="Picture 2" descr="Картинки по запросу володимир шашк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1870075"/>
            <a:ext cx="2381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73838" y="5121275"/>
            <a:ext cx="241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Володимир Шашкевич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620713"/>
            <a:ext cx="8229600" cy="4324350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ними </a:t>
            </a:r>
            <a:r>
              <a:rPr lang="ru-RU" dirty="0" err="1"/>
              <a:t>проявилася</a:t>
            </a:r>
            <a:r>
              <a:rPr lang="ru-RU" dirty="0"/>
              <a:t> і в </a:t>
            </a:r>
            <a:r>
              <a:rPr lang="ru-RU" dirty="0" err="1"/>
              <a:t>ставленні</a:t>
            </a:r>
            <a:r>
              <a:rPr lang="ru-RU" dirty="0"/>
              <a:t> до народного </a:t>
            </a:r>
            <a:r>
              <a:rPr lang="ru-RU" dirty="0" err="1"/>
              <a:t>одягу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поляків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носили конфедератки, </a:t>
            </a:r>
            <a:r>
              <a:rPr lang="ru-RU" b="1" i="1" dirty="0" err="1"/>
              <a:t>народовці</a:t>
            </a:r>
            <a:r>
              <a:rPr lang="ru-RU" b="1" i="1" dirty="0"/>
              <a:t> </a:t>
            </a:r>
            <a:r>
              <a:rPr lang="ru-RU" b="1" i="1" dirty="0" err="1"/>
              <a:t>одягалися</a:t>
            </a:r>
            <a:r>
              <a:rPr lang="ru-RU" b="1" i="1" dirty="0"/>
              <a:t> : </a:t>
            </a:r>
            <a:r>
              <a:rPr lang="ru-RU" b="1" i="1" dirty="0" err="1"/>
              <a:t>народний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козацький</a:t>
            </a:r>
            <a:r>
              <a:rPr lang="ru-RU" b="1" i="1" dirty="0"/>
              <a:t> </a:t>
            </a:r>
            <a:r>
              <a:rPr lang="ru-RU" b="1" i="1" dirty="0" err="1"/>
              <a:t>одяг</a:t>
            </a:r>
            <a:r>
              <a:rPr lang="ru-RU" b="1" i="1" dirty="0"/>
              <a:t>, носили </a:t>
            </a:r>
            <a:r>
              <a:rPr lang="ru-RU" b="1" i="1" dirty="0" err="1"/>
              <a:t>високі</a:t>
            </a:r>
            <a:r>
              <a:rPr lang="ru-RU" b="1" i="1" dirty="0"/>
              <a:t> шапки.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Народовці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москвофілів</a:t>
            </a:r>
            <a:r>
              <a:rPr lang="ru-RU" dirty="0"/>
              <a:t>,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smtClean="0"/>
              <a:t>Тому </a:t>
            </a:r>
            <a:r>
              <a:rPr lang="ru-RU" dirty="0" err="1"/>
              <a:t>народовцям</a:t>
            </a:r>
            <a:r>
              <a:rPr lang="ru-RU" dirty="0"/>
              <a:t> </a:t>
            </a:r>
            <a:r>
              <a:rPr lang="ru-RU" dirty="0" err="1"/>
              <a:t>доводилося</a:t>
            </a:r>
            <a:r>
              <a:rPr lang="ru-RU" dirty="0"/>
              <a:t> </a:t>
            </a:r>
            <a:r>
              <a:rPr lang="ru-RU" dirty="0" err="1"/>
              <a:t>розпочинати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з нуля. Вони </a:t>
            </a:r>
            <a:r>
              <a:rPr lang="ru-RU" dirty="0" err="1"/>
              <a:t>заснували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таємних</a:t>
            </a:r>
            <a:r>
              <a:rPr lang="ru-RU" dirty="0"/>
              <a:t> громад на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, </a:t>
            </a:r>
            <a:r>
              <a:rPr lang="ru-RU" dirty="0" err="1"/>
              <a:t>втаємничувати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народовцям</a:t>
            </a:r>
            <a:r>
              <a:rPr lang="ru-RU" dirty="0"/>
              <a:t> </a:t>
            </a:r>
            <a:r>
              <a:rPr lang="ru-RU" dirty="0" err="1"/>
              <a:t>доводилося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через </a:t>
            </a:r>
            <a:r>
              <a:rPr lang="ru-RU" dirty="0" err="1"/>
              <a:t>москвофілів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забороняли</a:t>
            </a:r>
            <a:r>
              <a:rPr lang="ru-RU" dirty="0"/>
              <a:t> </a:t>
            </a:r>
            <a:r>
              <a:rPr lang="ru-RU" dirty="0" err="1"/>
              <a:t>семінаристам</a:t>
            </a:r>
            <a:r>
              <a:rPr lang="ru-RU" dirty="0"/>
              <a:t> та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підконтрольним</a:t>
            </a:r>
            <a:r>
              <a:rPr lang="ru-RU" dirty="0"/>
              <a:t> </a:t>
            </a:r>
            <a:r>
              <a:rPr lang="ru-RU" dirty="0" err="1"/>
              <a:t>групам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до </a:t>
            </a:r>
            <a:r>
              <a:rPr lang="ru-RU" dirty="0" err="1"/>
              <a:t>народовських</a:t>
            </a:r>
            <a:r>
              <a:rPr lang="ru-RU" dirty="0"/>
              <a:t> громад.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Протягом</a:t>
            </a:r>
            <a:r>
              <a:rPr lang="ru-RU" dirty="0"/>
              <a:t> 60-х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 у </a:t>
            </a:r>
            <a:r>
              <a:rPr lang="ru-RU" dirty="0" err="1"/>
              <a:t>Львові</a:t>
            </a:r>
            <a:r>
              <a:rPr lang="ru-RU" dirty="0"/>
              <a:t> </a:t>
            </a:r>
            <a:r>
              <a:rPr lang="ru-RU" dirty="0" err="1"/>
              <a:t>народовці</a:t>
            </a:r>
            <a:r>
              <a:rPr lang="ru-RU" dirty="0"/>
              <a:t> </a:t>
            </a:r>
            <a:r>
              <a:rPr lang="ru-RU" dirty="0" err="1"/>
              <a:t>видавали</a:t>
            </a:r>
            <a:r>
              <a:rPr lang="ru-RU" dirty="0"/>
              <a:t> </a:t>
            </a:r>
            <a:r>
              <a:rPr lang="ru-RU" dirty="0" err="1"/>
              <a:t>часописи</a:t>
            </a:r>
            <a:r>
              <a:rPr lang="ru-RU" dirty="0"/>
              <a:t> «</a:t>
            </a:r>
            <a:r>
              <a:rPr lang="ru-RU" dirty="0" err="1"/>
              <a:t>Вечорниці</a:t>
            </a:r>
            <a:r>
              <a:rPr lang="ru-RU" dirty="0"/>
              <a:t>» (</a:t>
            </a:r>
            <a:r>
              <a:rPr lang="ru-RU" dirty="0" err="1"/>
              <a:t>популяризував</a:t>
            </a:r>
            <a:r>
              <a:rPr lang="ru-RU" dirty="0"/>
              <a:t> твори Т. </a:t>
            </a:r>
            <a:r>
              <a:rPr lang="ru-RU" dirty="0" err="1"/>
              <a:t>Шевченка</a:t>
            </a:r>
            <a:r>
              <a:rPr lang="ru-RU" dirty="0"/>
              <a:t>), «Мета» (</a:t>
            </a:r>
            <a:r>
              <a:rPr lang="ru-RU" dirty="0" err="1"/>
              <a:t>поширював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світської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), «Нива» та «Русалка» (</a:t>
            </a:r>
            <a:r>
              <a:rPr lang="ru-RU" dirty="0" err="1"/>
              <a:t>публікували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вори</a:t>
            </a:r>
            <a:r>
              <a:rPr lang="ru-RU" dirty="0"/>
              <a:t>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25475" y="304800"/>
            <a:ext cx="8229600" cy="10668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C00000"/>
                </a:solidFill>
              </a:rPr>
              <a:t>Створення товариств народовців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8575" y="1371600"/>
            <a:ext cx="5335588" cy="43243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mtClean="0"/>
              <a:t>Запровадження в 1860 р. в Австрійській імперії ряду конституційних прав і свобод дало змогу народовцям створювали й офіційні товариства. </a:t>
            </a:r>
          </a:p>
          <a:p>
            <a:pPr algn="just"/>
            <a:r>
              <a:rPr lang="ru-RU" b="1" smtClean="0"/>
              <a:t>У 1861 р. у Львові розпочало роботу товариство клуб «Руська бесіда». </a:t>
            </a:r>
            <a:r>
              <a:rPr lang="ru-RU" smtClean="0"/>
              <a:t>Воно відкрило свої філії в усіх великих містах Галичині. Клуби товариства влаштовували літературно-музичні вечори, доповіді, сонцерти, святкування роковин Т. Шевченка, зустрічі з гостями з Наддніпрянщини.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975" y="1374775"/>
            <a:ext cx="346868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723" y="283040"/>
            <a:ext cx="8229600" cy="1066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Розбудова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національного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«</a:t>
            </a:r>
            <a:r>
              <a:rPr lang="ru-RU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Просвіта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-23813" y="1412875"/>
            <a:ext cx="9059863" cy="43243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smtClean="0"/>
              <a:t>У 1868 р. майже 60 студентів на чолі з Анатолем Вахнянином створили товариство «Просвіта». Своїм завданням воно визначило «вивчення та освіту народу». Спершу товариство видавало популярні книжки. Пізніше «Просвіта» розпочала організовувати свої читальні як у містах, так і в селах, охопивши своєю працею широкі кола селянства.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4292600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3870325"/>
            <a:ext cx="1800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orks.doklad.ru/images/eXXk-Gw6bL8/m179bf0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4002088"/>
            <a:ext cx="40513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3850" y="246063"/>
            <a:ext cx="8351838" cy="6237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smtClean="0"/>
              <a:t>У перші роки чисельність членів товариства не перевищувала декількох сотень. «Просвіта» віддавала перевагу науковим дослідженням у царині етнографії, історії, географії та ін...</a:t>
            </a:r>
          </a:p>
          <a:p>
            <a:pPr algn="just"/>
            <a:r>
              <a:rPr lang="ru-RU" sz="2000" smtClean="0"/>
              <a:t>Основним напрямком діяльності «Просвіти» стало книгодрукування. Ще на перших загальних зборах вирішили видавати книжки українською мовою без польських, російських і церковнослов’янських слів, у простому й доступному стилі. Щонайперше було видано «Читанку для сільських людей» під назвою «Зоря», укладену О.Партицьким. Книжка мала успіх, її швидко розкупили.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0" y="3284538"/>
            <a:ext cx="482441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450" y="6137275"/>
            <a:ext cx="280828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</a:t>
            </a:r>
            <a:r>
              <a:rPr lang="ru-RU" dirty="0"/>
              <a:t>ото </a:t>
            </a:r>
            <a:r>
              <a:rPr lang="ru-RU" dirty="0" err="1"/>
              <a:t>членів</a:t>
            </a:r>
            <a:r>
              <a:rPr lang="ru-RU" dirty="0"/>
              <a:t> «</a:t>
            </a:r>
            <a:r>
              <a:rPr lang="ru-RU" dirty="0" err="1"/>
              <a:t>Просвіти</a:t>
            </a:r>
            <a:r>
              <a:rPr lang="ru-RU" dirty="0"/>
              <a:t>» в Баня-</a:t>
            </a:r>
            <a:r>
              <a:rPr lang="ru-RU" dirty="0" err="1"/>
              <a:t>Березові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314325"/>
            <a:ext cx="8229600" cy="1066800"/>
          </a:xfrm>
        </p:spPr>
        <p:txBody>
          <a:bodyPr/>
          <a:lstStyle/>
          <a:p>
            <a:pPr algn="ctr"/>
            <a:r>
              <a:rPr lang="ru-RU" sz="2400" b="1" smtClean="0"/>
              <a:t>Умови розвитку суспільно-політичне життя на західноукраїнських землях у другій половині ХІХ 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0675" y="1500188"/>
            <a:ext cx="4854575" cy="5024437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У </a:t>
            </a:r>
            <a:r>
              <a:rPr lang="ru-RU" sz="2000" dirty="0">
                <a:latin typeface="+mj-lt"/>
              </a:rPr>
              <a:t>1867 р. </a:t>
            </a:r>
            <a:r>
              <a:rPr lang="ru-RU" sz="2000" dirty="0" err="1">
                <a:latin typeface="+mj-lt"/>
              </a:rPr>
              <a:t>було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укладено</a:t>
            </a:r>
            <a:r>
              <a:rPr lang="ru-RU" sz="2000" dirty="0">
                <a:latin typeface="+mj-lt"/>
              </a:rPr>
              <a:t> угоду, </a:t>
            </a:r>
            <a:r>
              <a:rPr lang="ru-RU" sz="2000" dirty="0" err="1">
                <a:latin typeface="+mj-lt"/>
              </a:rPr>
              <a:t>що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містила</a:t>
            </a:r>
            <a:r>
              <a:rPr lang="ru-RU" sz="2000" dirty="0">
                <a:latin typeface="+mj-lt"/>
              </a:rPr>
              <a:t> австро-</a:t>
            </a:r>
            <a:r>
              <a:rPr lang="ru-RU" sz="2000" dirty="0" err="1">
                <a:latin typeface="+mj-lt"/>
              </a:rPr>
              <a:t>угорський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компроміс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внаслідок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якого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Австрійська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імперія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перетворилася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дуалістичну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Австро-</a:t>
            </a:r>
            <a:r>
              <a:rPr lang="ru-RU" sz="2000" b="1" dirty="0" err="1">
                <a:latin typeface="+mj-lt"/>
              </a:rPr>
              <a:t>Угорську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монархію</a:t>
            </a:r>
            <a:r>
              <a:rPr lang="ru-RU" sz="2000" b="1" dirty="0">
                <a:latin typeface="+mj-lt"/>
              </a:rPr>
              <a:t>. </a:t>
            </a:r>
            <a:r>
              <a:rPr lang="ru-RU" sz="2000" dirty="0" err="1">
                <a:latin typeface="+mj-lt"/>
              </a:rPr>
              <a:t>Імперію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були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розділено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австрійську</a:t>
            </a:r>
            <a:r>
              <a:rPr lang="ru-RU" sz="2000" dirty="0">
                <a:latin typeface="+mj-lt"/>
              </a:rPr>
              <a:t> –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Цислейтанія</a:t>
            </a:r>
            <a:r>
              <a:rPr lang="ru-RU" sz="2000" dirty="0">
                <a:latin typeface="+mj-lt"/>
              </a:rPr>
              <a:t> (</a:t>
            </a:r>
            <a:r>
              <a:rPr lang="ru-RU" sz="2000" dirty="0" err="1">
                <a:latin typeface="+mj-lt"/>
              </a:rPr>
              <a:t>крім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інших</a:t>
            </a:r>
            <a:r>
              <a:rPr lang="ru-RU" sz="2000" dirty="0">
                <a:latin typeface="+mj-lt"/>
              </a:rPr>
              <a:t> земель до </a:t>
            </a:r>
            <a:r>
              <a:rPr lang="ru-RU" sz="2000" dirty="0" err="1">
                <a:latin typeface="+mj-lt"/>
              </a:rPr>
              <a:t>неї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увійшли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українські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землі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Галичини</a:t>
            </a:r>
            <a:r>
              <a:rPr lang="ru-RU" sz="2000" dirty="0">
                <a:latin typeface="+mj-lt"/>
              </a:rPr>
              <a:t> й </a:t>
            </a:r>
            <a:r>
              <a:rPr lang="ru-RU" sz="2000" dirty="0" err="1">
                <a:latin typeface="+mj-lt"/>
              </a:rPr>
              <a:t>Буковини</a:t>
            </a:r>
            <a:r>
              <a:rPr lang="ru-RU" sz="2000" dirty="0">
                <a:latin typeface="+mj-lt"/>
              </a:rPr>
              <a:t>) та </a:t>
            </a:r>
            <a:r>
              <a:rPr lang="ru-RU" sz="2000" dirty="0" err="1">
                <a:latin typeface="+mj-lt"/>
              </a:rPr>
              <a:t>угорську</a:t>
            </a:r>
            <a:r>
              <a:rPr lang="ru-RU" sz="2000" dirty="0">
                <a:latin typeface="+mj-lt"/>
              </a:rPr>
              <a:t> –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Транслейтанія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dirty="0">
                <a:latin typeface="+mj-lt"/>
              </a:rPr>
              <a:t>(</a:t>
            </a:r>
            <a:r>
              <a:rPr lang="ru-RU" sz="2000" dirty="0" err="1">
                <a:latin typeface="+mj-lt"/>
              </a:rPr>
              <a:t>крім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інших</a:t>
            </a:r>
            <a:r>
              <a:rPr lang="ru-RU" sz="2000" dirty="0">
                <a:latin typeface="+mj-lt"/>
              </a:rPr>
              <a:t> земель до </a:t>
            </a:r>
            <a:r>
              <a:rPr lang="ru-RU" sz="2000" dirty="0" err="1">
                <a:latin typeface="+mj-lt"/>
              </a:rPr>
              <a:t>неї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увійшло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Закарпаття</a:t>
            </a:r>
            <a:r>
              <a:rPr lang="ru-RU" sz="2000" dirty="0">
                <a:latin typeface="+mj-lt"/>
              </a:rPr>
              <a:t>) </a:t>
            </a:r>
            <a:r>
              <a:rPr lang="ru-RU" sz="2000" dirty="0" err="1">
                <a:latin typeface="+mj-lt"/>
              </a:rPr>
              <a:t>частини</a:t>
            </a:r>
            <a:r>
              <a:rPr lang="ru-RU" sz="2000" dirty="0">
                <a:latin typeface="+mj-lt"/>
              </a:rPr>
              <a:t>. </a:t>
            </a:r>
            <a:endParaRPr lang="ru-RU" sz="20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latin typeface="+mj-lt"/>
              </a:rPr>
              <a:t>Найбільшим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з </a:t>
            </a:r>
            <a:r>
              <a:rPr lang="ru-RU" sz="2000" dirty="0" err="1">
                <a:latin typeface="+mj-lt"/>
              </a:rPr>
              <a:t>коронних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країв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зі</a:t>
            </a:r>
            <a:r>
              <a:rPr lang="ru-RU" sz="2000" dirty="0">
                <a:latin typeface="+mj-lt"/>
              </a:rPr>
              <a:t> столицею </a:t>
            </a:r>
            <a:r>
              <a:rPr lang="ru-RU" sz="2000" dirty="0" err="1">
                <a:latin typeface="+mj-lt"/>
              </a:rPr>
              <a:t>Львів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було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королівство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Галичини</a:t>
            </a:r>
            <a:r>
              <a:rPr lang="ru-RU" sz="2000" dirty="0">
                <a:latin typeface="+mj-lt"/>
              </a:rPr>
              <a:t> і </a:t>
            </a:r>
            <a:r>
              <a:rPr lang="ru-RU" sz="2000" dirty="0" err="1">
                <a:latin typeface="+mj-lt"/>
              </a:rPr>
              <a:t>Лодомерії</a:t>
            </a:r>
            <a:r>
              <a:rPr lang="ru-RU" sz="2000" dirty="0">
                <a:latin typeface="+mj-lt"/>
              </a:rPr>
              <a:t> з великим </a:t>
            </a:r>
            <a:r>
              <a:rPr lang="ru-RU" sz="2000" dirty="0" err="1">
                <a:latin typeface="+mj-lt"/>
              </a:rPr>
              <a:t>князівством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Краківським</a:t>
            </a:r>
            <a:r>
              <a:rPr lang="ru-RU" sz="2000" dirty="0">
                <a:latin typeface="+mj-lt"/>
              </a:rPr>
              <a:t> і </a:t>
            </a:r>
            <a:r>
              <a:rPr lang="ru-RU" sz="2000" dirty="0" err="1">
                <a:latin typeface="+mj-lt"/>
              </a:rPr>
              <a:t>князівствами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Освенцимським</a:t>
            </a:r>
            <a:r>
              <a:rPr lang="ru-RU" sz="2000" dirty="0">
                <a:latin typeface="+mj-lt"/>
              </a:rPr>
              <a:t> і </a:t>
            </a:r>
            <a:r>
              <a:rPr lang="ru-RU" sz="2000" dirty="0" err="1">
                <a:latin typeface="+mj-lt"/>
              </a:rPr>
              <a:t>Заторським</a:t>
            </a:r>
            <a:r>
              <a:rPr lang="ru-RU" sz="2000" dirty="0">
                <a:latin typeface="+mj-lt"/>
              </a:rPr>
              <a:t>, до </a:t>
            </a:r>
            <a:r>
              <a:rPr lang="ru-RU" sz="2000" dirty="0" err="1">
                <a:latin typeface="+mj-lt"/>
              </a:rPr>
              <a:t>якого</a:t>
            </a:r>
            <a:r>
              <a:rPr lang="ru-RU" sz="2000" dirty="0">
                <a:latin typeface="+mj-lt"/>
              </a:rPr>
              <a:t> входили </a:t>
            </a:r>
            <a:r>
              <a:rPr lang="ru-RU" sz="2000" dirty="0" err="1">
                <a:latin typeface="+mj-lt"/>
              </a:rPr>
              <a:t>Східна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Галичина</a:t>
            </a:r>
            <a:r>
              <a:rPr lang="ru-RU" sz="2000" dirty="0">
                <a:latin typeface="+mj-lt"/>
              </a:rPr>
              <a:t> і (</a:t>
            </a:r>
            <a:r>
              <a:rPr lang="ru-RU" sz="2000" dirty="0" err="1">
                <a:latin typeface="+mj-lt"/>
              </a:rPr>
              <a:t>тимчасово</a:t>
            </a:r>
            <a:r>
              <a:rPr lang="ru-RU" sz="2000" dirty="0">
                <a:latin typeface="+mj-lt"/>
              </a:rPr>
              <a:t>) </a:t>
            </a:r>
            <a:r>
              <a:rPr lang="ru-RU" sz="2000" dirty="0" err="1">
                <a:latin typeface="+mj-lt"/>
              </a:rPr>
              <a:t>Північна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Буковина</a:t>
            </a:r>
            <a:r>
              <a:rPr lang="ru-RU" sz="2000" dirty="0">
                <a:latin typeface="+mj-lt"/>
              </a:rPr>
              <a:t> з </a:t>
            </a:r>
            <a:r>
              <a:rPr lang="ru-RU" sz="2000" dirty="0" err="1">
                <a:latin typeface="+mj-lt"/>
              </a:rPr>
              <a:t>переважно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українським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населенням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97000"/>
            <a:ext cx="3563937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4303713"/>
            <a:ext cx="35179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</a:rPr>
              <a:t>Західна Україна після поразки революції 1848-1849 </a:t>
            </a:r>
            <a:r>
              <a:rPr lang="en-US" sz="3200" b="1" smtClean="0">
                <a:solidFill>
                  <a:srgbClr val="C00000"/>
                </a:solidFill>
              </a:rPr>
              <a:t>pp.</a:t>
            </a:r>
            <a:br>
              <a:rPr lang="en-US" sz="3200" b="1" smtClean="0">
                <a:solidFill>
                  <a:srgbClr val="C00000"/>
                </a:solidFill>
              </a:rPr>
            </a:br>
            <a:endParaRPr lang="ru-RU" sz="3200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463" y="1557338"/>
            <a:ext cx="4895850" cy="43243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smtClean="0"/>
              <a:t>Суспільно-політичний рух на західноукраїнських землях після поразки революції пішов на спад. У </a:t>
            </a:r>
            <a:r>
              <a:rPr lang="ru-RU" sz="2000" b="1" smtClean="0"/>
              <a:t>1851 р.</a:t>
            </a:r>
            <a:r>
              <a:rPr lang="ru-RU" sz="2000" smtClean="0"/>
              <a:t> без опору саморозпустилася </a:t>
            </a:r>
            <a:r>
              <a:rPr lang="ru-RU" sz="2000" b="1" smtClean="0"/>
              <a:t>Головна руська рада.</a:t>
            </a:r>
            <a:r>
              <a:rPr lang="ru-RU" sz="2000" smtClean="0"/>
              <a:t> </a:t>
            </a:r>
          </a:p>
          <a:p>
            <a:pPr algn="just"/>
            <a:r>
              <a:rPr lang="ru-RU" sz="2000" smtClean="0"/>
              <a:t>У 1849 р. в Галичині став намісником </a:t>
            </a:r>
            <a:r>
              <a:rPr lang="ru-RU" sz="2000" b="1" smtClean="0"/>
              <a:t>Агенор Ґолуховський </a:t>
            </a:r>
            <a:r>
              <a:rPr lang="ru-RU" sz="2000" smtClean="0"/>
              <a:t>— багатий польський землевласник протягом наступних 25 років. Наглядаючи за дотриманням законності, справами освіти та релігій, він постійно проводив </a:t>
            </a:r>
            <a:r>
              <a:rPr lang="ru-RU" sz="2000" b="1" smtClean="0"/>
              <a:t>пропольську політику </a:t>
            </a:r>
            <a:r>
              <a:rPr lang="ru-RU" sz="2000" smtClean="0"/>
              <a:t>і посилював наступ на українство.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0" y="1557338"/>
            <a:ext cx="24717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13313" y="5041900"/>
            <a:ext cx="37607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(примушував греко-католицьку церкву перейти на використання римського календаря, а в 1859 р. намагався нав'язати «Галицько-Руській матиці» — українському видавництву — латинську абетку, так зване «абецадло»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561262" cy="1066800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C00000"/>
                </a:solidFill>
              </a:rPr>
              <a:t>Українське питання</a:t>
            </a: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981075"/>
            <a:ext cx="8712200" cy="4324350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j-lt"/>
              </a:rPr>
              <a:t>Як і </a:t>
            </a:r>
            <a:r>
              <a:rPr lang="ru-RU" sz="2000" dirty="0" err="1">
                <a:latin typeface="+mj-lt"/>
              </a:rPr>
              <a:t>раніше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він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запроваджував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уживання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польської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мови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>
                <a:latin typeface="+mj-lt"/>
              </a:rPr>
              <a:t>українських</a:t>
            </a:r>
            <a:r>
              <a:rPr lang="ru-RU" sz="2000" dirty="0">
                <a:latin typeface="+mj-lt"/>
              </a:rPr>
              <a:t> школах, а головне — </a:t>
            </a:r>
            <a:r>
              <a:rPr lang="ru-RU" sz="2000" dirty="0" err="1">
                <a:latin typeface="+mj-lt"/>
              </a:rPr>
              <a:t>поступово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розширював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присутність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польських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чиновників</a:t>
            </a:r>
            <a:r>
              <a:rPr lang="ru-RU" sz="2000" dirty="0">
                <a:latin typeface="+mj-lt"/>
              </a:rPr>
              <a:t> у </a:t>
            </a:r>
            <a:r>
              <a:rPr lang="ru-RU" sz="2000" dirty="0" err="1">
                <a:latin typeface="+mj-lt"/>
              </a:rPr>
              <a:t>всіх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місцевих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адміністративних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установах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скорочуючи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натомість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німецьких</a:t>
            </a:r>
            <a:r>
              <a:rPr lang="ru-RU" sz="2000" dirty="0">
                <a:latin typeface="+mj-lt"/>
              </a:rPr>
              <a:t>. Так </a:t>
            </a:r>
            <a:r>
              <a:rPr lang="ru-RU" sz="2000" dirty="0" err="1">
                <a:latin typeface="+mj-lt"/>
              </a:rPr>
              <a:t>Ґолуховський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готував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ґрунт</a:t>
            </a:r>
            <a:r>
              <a:rPr lang="ru-RU" sz="2000" dirty="0">
                <a:latin typeface="+mj-lt"/>
              </a:rPr>
              <a:t> для </a:t>
            </a:r>
            <a:r>
              <a:rPr lang="ru-RU" sz="2000" dirty="0" err="1">
                <a:latin typeface="+mj-lt"/>
              </a:rPr>
              <a:t>відновлення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Польської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держави</a:t>
            </a:r>
            <a:r>
              <a:rPr lang="ru-RU" sz="2000" dirty="0" smtClean="0">
                <a:latin typeface="+mj-lt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 smtClean="0">
                <a:latin typeface="+mj-lt"/>
              </a:rPr>
              <a:t>У 1866 р. </a:t>
            </a:r>
            <a:r>
              <a:rPr lang="ru-RU" sz="2000" b="1" dirty="0" err="1">
                <a:latin typeface="+mj-lt"/>
              </a:rPr>
              <a:t>ф</a:t>
            </a:r>
            <a:r>
              <a:rPr lang="ru-RU" sz="2000" b="1" dirty="0" err="1" smtClean="0">
                <a:latin typeface="+mj-lt"/>
              </a:rPr>
              <a:t>актично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Галичина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перетворювалася</a:t>
            </a:r>
            <a:r>
              <a:rPr lang="ru-RU" sz="2000" b="1" dirty="0">
                <a:latin typeface="+mj-lt"/>
              </a:rPr>
              <a:t> на </a:t>
            </a:r>
            <a:r>
              <a:rPr lang="ru-RU" sz="2000" b="1" dirty="0" err="1">
                <a:latin typeface="+mj-lt"/>
              </a:rPr>
              <a:t>польську</a:t>
            </a:r>
            <a:r>
              <a:rPr lang="ru-RU" sz="2000" b="1" dirty="0">
                <a:latin typeface="+mj-lt"/>
              </a:rPr>
              <a:t> «державу в </a:t>
            </a:r>
            <a:r>
              <a:rPr lang="ru-RU" sz="2000" b="1" dirty="0" err="1">
                <a:latin typeface="+mj-lt"/>
              </a:rPr>
              <a:t>державі</a:t>
            </a:r>
            <a:r>
              <a:rPr lang="ru-RU" sz="2000" b="1" dirty="0">
                <a:latin typeface="+mj-lt"/>
              </a:rPr>
              <a:t>». </a:t>
            </a:r>
            <a:r>
              <a:rPr lang="ru-RU" sz="2000" dirty="0" err="1">
                <a:latin typeface="+mj-lt"/>
              </a:rPr>
              <a:t>Відтоді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намісниками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міністрами</a:t>
            </a:r>
            <a:r>
              <a:rPr lang="ru-RU" sz="2000" dirty="0">
                <a:latin typeface="+mj-lt"/>
              </a:rPr>
              <a:t> в справах </a:t>
            </a:r>
            <a:r>
              <a:rPr lang="ru-RU" sz="2000" dirty="0" err="1">
                <a:latin typeface="+mj-lt"/>
              </a:rPr>
              <a:t>Галичини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призначалися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тільки</a:t>
            </a:r>
            <a:r>
              <a:rPr lang="ru-RU" sz="2000" dirty="0">
                <a:latin typeface="+mj-lt"/>
              </a:rPr>
              <a:t> поляки. </a:t>
            </a:r>
            <a:r>
              <a:rPr lang="ru-RU" sz="2000" dirty="0" err="1">
                <a:latin typeface="+mj-lt"/>
              </a:rPr>
              <a:t>Адміністративні</a:t>
            </a:r>
            <a:r>
              <a:rPr lang="ru-RU" sz="2000" dirty="0">
                <a:latin typeface="+mj-lt"/>
              </a:rPr>
              <a:t> установи </a:t>
            </a:r>
            <a:r>
              <a:rPr lang="ru-RU" sz="2000" dirty="0" err="1">
                <a:latin typeface="+mj-lt"/>
              </a:rPr>
              <a:t>звільнялися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від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німців</a:t>
            </a:r>
            <a:r>
              <a:rPr lang="ru-RU" sz="2000" dirty="0">
                <a:latin typeface="+mj-lt"/>
              </a:rPr>
              <a:t> і </a:t>
            </a:r>
            <a:r>
              <a:rPr lang="ru-RU" sz="2000" dirty="0" err="1">
                <a:latin typeface="+mj-lt"/>
              </a:rPr>
              <a:t>заповнювалися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державними</a:t>
            </a:r>
            <a:r>
              <a:rPr lang="ru-RU" sz="2000" dirty="0">
                <a:latin typeface="+mj-lt"/>
              </a:rPr>
              <a:t> чиновниками </a:t>
            </a:r>
            <a:r>
              <a:rPr lang="ru-RU" sz="2000" dirty="0" err="1">
                <a:latin typeface="+mj-lt"/>
              </a:rPr>
              <a:t>польського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походження</a:t>
            </a:r>
            <a:r>
              <a:rPr lang="ru-RU" sz="2000" dirty="0">
                <a:latin typeface="+mj-lt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013" y="4652963"/>
            <a:ext cx="53371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2413" y="4054475"/>
            <a:ext cx="3403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Від 1869 р. польська мова стала в Галичині мовою освіти й адміністрування. Вона замінила німецьку у Львівському університеті та інших вищих навчальних закладах. Переважна більшість гімназій були польськомовними. У початкових школах польські класи втричі переважали кількість українських.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 bwMode="auto">
          <a:xfrm>
            <a:off x="395288" y="1125538"/>
            <a:ext cx="8229600" cy="43243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800" i="1" smtClean="0"/>
              <a:t>Історичний факт. Австрійські урядові кола остаточно відмовилися від гарантування прав українців перед наступом поляків. Міністр закордонних справ Фрідріх фон Бейст сформулював зміст позиції Відня так: «Чи можуть існувати русини і до якої міри, залишається в компетенції Галицького сейму».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31800" y="65088"/>
            <a:ext cx="8229600" cy="10668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</a:rPr>
              <a:t>Передумови москвофільства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50825" y="1125538"/>
            <a:ext cx="8642350" cy="31861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smtClean="0"/>
              <a:t>За умов посиленої польської полонізації </a:t>
            </a:r>
            <a:r>
              <a:rPr lang="ru-RU" sz="2400" b="1" smtClean="0"/>
              <a:t>українська інтелігенція</a:t>
            </a:r>
            <a:r>
              <a:rPr lang="ru-RU" sz="2400" smtClean="0"/>
              <a:t>, втрачаючи віру у власні сили, почала шукати зовнішньої підтримки. </a:t>
            </a:r>
          </a:p>
          <a:p>
            <a:pPr algn="just"/>
            <a:r>
              <a:rPr lang="ru-RU" sz="2400" b="1" smtClean="0"/>
              <a:t>Опора на Росію </a:t>
            </a:r>
            <a:r>
              <a:rPr lang="ru-RU" sz="2400" smtClean="0"/>
              <a:t>зумовлювалася кількома обставинами. Саме тоді слов'янські народи (чехи, серби, болгари) теж зверталися до росіян у пошуках підтримки проти німецького й турецького гноблення. Російські політики одразу ж почали використовувати цю ситуацію, поширюючи проросійські настрої.</a:t>
            </a:r>
          </a:p>
        </p:txBody>
      </p:sp>
      <p:pic>
        <p:nvPicPr>
          <p:cNvPr id="2050" name="Picture 2" descr="Картинки по запросу російська імпер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44950"/>
            <a:ext cx="249396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10668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</a:rPr>
              <a:t>Москвофільство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1938" y="765175"/>
            <a:ext cx="8640762" cy="43243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smtClean="0"/>
              <a:t>ХІХ ст. в українському русі Галичини різко посилювався старорусинський напрямок, відгалуженням якого стало </a:t>
            </a:r>
            <a:r>
              <a:rPr lang="ru-RU" sz="2400" b="1" smtClean="0"/>
              <a:t>москофільство, або русофільство</a:t>
            </a:r>
            <a:r>
              <a:rPr lang="ru-RU" sz="2400" smtClean="0"/>
              <a:t>. Започатковано цей напрямок було ще в 40-х рр. У його лавах опинилася майже вся стара українська інтелігенція, в тому числі Яків Головацький. Соціальну базу течії становили духівництво, поміщики, чиновники, інтелігенція. Визнаними лідерами москвофілів у різні часи були: в Галичині – Денис Зубрицький, Богдан Дідицький, Іван Наумович та Михайло Качковський; на Буковині – Касіян Богатирець; у Закарпатті – Адольф Добрянський та ін</a:t>
            </a:r>
          </a:p>
          <a:p>
            <a:pPr algn="just"/>
            <a:endParaRPr lang="ru-RU" sz="24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550" y="4219575"/>
            <a:ext cx="163036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476250"/>
            <a:ext cx="8713787" cy="4325938"/>
          </a:xfrm>
        </p:spPr>
        <p:txBody>
          <a:bodyPr>
            <a:noAutofit/>
          </a:bodyPr>
          <a:lstStyle/>
          <a:p>
            <a:pPr marL="109728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err="1" smtClean="0">
                <a:solidFill>
                  <a:srgbClr val="C00000"/>
                </a:solidFill>
              </a:rPr>
              <a:t>Ідеї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москвофільства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/>
              <a:t>Москвофіли</a:t>
            </a:r>
            <a:r>
              <a:rPr lang="ru-RU" sz="1800" dirty="0" smtClean="0"/>
              <a:t> </a:t>
            </a:r>
            <a:r>
              <a:rPr lang="ru-RU" sz="1800" dirty="0" err="1"/>
              <a:t>орієнтувалися</a:t>
            </a:r>
            <a:r>
              <a:rPr lang="ru-RU" sz="1800" dirty="0"/>
              <a:t> на </a:t>
            </a:r>
            <a:r>
              <a:rPr lang="ru-RU" sz="1800" dirty="0" err="1"/>
              <a:t>московський</a:t>
            </a:r>
            <a:r>
              <a:rPr lang="ru-RU" sz="1800" dirty="0"/>
              <a:t> царизм, </a:t>
            </a:r>
            <a:r>
              <a:rPr lang="ru-RU" sz="1800" dirty="0" err="1"/>
              <a:t>отримували</a:t>
            </a:r>
            <a:r>
              <a:rPr lang="ru-RU" sz="1800" dirty="0"/>
              <a:t> за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значну</a:t>
            </a:r>
            <a:r>
              <a:rPr lang="ru-RU" sz="1800" dirty="0"/>
              <a:t> </a:t>
            </a:r>
            <a:r>
              <a:rPr lang="ru-RU" sz="1800" dirty="0" err="1"/>
              <a:t>підтримку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російських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установ</a:t>
            </a:r>
            <a:r>
              <a:rPr lang="ru-RU" sz="1800" dirty="0"/>
              <a:t>, у тому </a:t>
            </a:r>
            <a:r>
              <a:rPr lang="ru-RU" sz="1800" dirty="0" err="1"/>
              <a:t>числі</a:t>
            </a:r>
            <a:r>
              <a:rPr lang="ru-RU" sz="1800" dirty="0"/>
              <a:t> й </a:t>
            </a:r>
            <a:r>
              <a:rPr lang="ru-RU" sz="1800" dirty="0" err="1"/>
              <a:t>грошову</a:t>
            </a:r>
            <a:r>
              <a:rPr lang="ru-RU" sz="1800" dirty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/>
              <a:t>У 1870 р. </a:t>
            </a:r>
            <a:r>
              <a:rPr lang="ru-RU" sz="1800" dirty="0" err="1"/>
              <a:t>москвофіли</a:t>
            </a:r>
            <a:r>
              <a:rPr lang="ru-RU" sz="1800" dirty="0"/>
              <a:t> </a:t>
            </a:r>
            <a:r>
              <a:rPr lang="ru-RU" sz="1800" dirty="0" err="1"/>
              <a:t>заснували</a:t>
            </a:r>
            <a:r>
              <a:rPr lang="ru-RU" sz="1800" dirty="0"/>
              <a:t> </a:t>
            </a:r>
            <a:r>
              <a:rPr lang="ru-RU" sz="1800" dirty="0" err="1"/>
              <a:t>політичну</a:t>
            </a:r>
            <a:r>
              <a:rPr lang="ru-RU" sz="1800" dirty="0"/>
              <a:t> </a:t>
            </a:r>
            <a:r>
              <a:rPr lang="ru-RU" sz="1800" dirty="0" err="1"/>
              <a:t>організацію</a:t>
            </a:r>
            <a:r>
              <a:rPr lang="ru-RU" sz="1800" dirty="0"/>
              <a:t> — </a:t>
            </a:r>
            <a:r>
              <a:rPr lang="ru-RU" sz="1800" b="1" dirty="0" err="1"/>
              <a:t>Руську</a:t>
            </a:r>
            <a:r>
              <a:rPr lang="ru-RU" sz="1800" b="1" dirty="0"/>
              <a:t> раду, </a:t>
            </a:r>
            <a:r>
              <a:rPr lang="ru-RU" sz="1800" dirty="0"/>
              <a:t>яку </a:t>
            </a:r>
            <a:r>
              <a:rPr lang="ru-RU" sz="1800" dirty="0" err="1"/>
              <a:t>називали</a:t>
            </a:r>
            <a:r>
              <a:rPr lang="ru-RU" sz="1800" dirty="0"/>
              <a:t> прямою </a:t>
            </a:r>
            <a:r>
              <a:rPr lang="ru-RU" sz="1800" dirty="0" err="1"/>
              <a:t>наступницею</a:t>
            </a:r>
            <a:r>
              <a:rPr lang="ru-RU" sz="1800" dirty="0"/>
              <a:t> </a:t>
            </a:r>
            <a:r>
              <a:rPr lang="ru-RU" sz="1800" dirty="0" err="1"/>
              <a:t>Головної</a:t>
            </a:r>
            <a:r>
              <a:rPr lang="ru-RU" sz="1800" dirty="0"/>
              <a:t> </a:t>
            </a:r>
            <a:r>
              <a:rPr lang="ru-RU" sz="1800" dirty="0" err="1"/>
              <a:t>руської</a:t>
            </a:r>
            <a:r>
              <a:rPr lang="ru-RU" sz="1800" dirty="0"/>
              <a:t> ради 1848 р. та </a:t>
            </a:r>
            <a:r>
              <a:rPr lang="ru-RU" sz="1800" dirty="0" err="1"/>
              <a:t>єдиним</a:t>
            </a:r>
            <a:r>
              <a:rPr lang="ru-RU" sz="1800" dirty="0"/>
              <a:t> </a:t>
            </a:r>
            <a:r>
              <a:rPr lang="ru-RU" sz="1800" dirty="0" err="1"/>
              <a:t>представником</a:t>
            </a:r>
            <a:r>
              <a:rPr lang="ru-RU" sz="1800" dirty="0"/>
              <a:t>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західноукраїнців</a:t>
            </a:r>
            <a:r>
              <a:rPr lang="ru-RU" sz="1800" dirty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err="1"/>
              <a:t>Опираючись</a:t>
            </a:r>
            <a:r>
              <a:rPr lang="ru-RU" sz="1800" dirty="0"/>
              <a:t> на </a:t>
            </a:r>
            <a:r>
              <a:rPr lang="ru-RU" sz="1800" dirty="0" err="1"/>
              <a:t>щедру</a:t>
            </a:r>
            <a:r>
              <a:rPr lang="ru-RU" sz="1800" dirty="0"/>
              <a:t> </a:t>
            </a:r>
            <a:r>
              <a:rPr lang="ru-RU" sz="1800" dirty="0" err="1"/>
              <a:t>матеріальну</a:t>
            </a:r>
            <a:r>
              <a:rPr lang="ru-RU" sz="1800" dirty="0"/>
              <a:t> </a:t>
            </a:r>
            <a:r>
              <a:rPr lang="ru-RU" sz="1800" dirty="0" err="1"/>
              <a:t>підтримку</a:t>
            </a:r>
            <a:r>
              <a:rPr lang="ru-RU" sz="1800" dirty="0"/>
              <a:t>, </a:t>
            </a:r>
            <a:r>
              <a:rPr lang="ru-RU" sz="1800" dirty="0" err="1"/>
              <a:t>москвофіли</a:t>
            </a:r>
            <a:r>
              <a:rPr lang="ru-RU" sz="1800" dirty="0"/>
              <a:t> створили </a:t>
            </a:r>
            <a:r>
              <a:rPr lang="ru-RU" sz="1800" dirty="0" err="1"/>
              <a:t>потужну</a:t>
            </a:r>
            <a:r>
              <a:rPr lang="ru-RU" sz="1800" dirty="0"/>
              <a:t> </a:t>
            </a:r>
            <a:r>
              <a:rPr lang="ru-RU" sz="1800" dirty="0" err="1"/>
              <a:t>видавничу</a:t>
            </a:r>
            <a:r>
              <a:rPr lang="ru-RU" sz="1800" dirty="0"/>
              <a:t> базу, яка </a:t>
            </a:r>
            <a:r>
              <a:rPr lang="ru-RU" sz="1800" dirty="0" err="1"/>
              <a:t>складалася</a:t>
            </a:r>
            <a:r>
              <a:rPr lang="ru-RU" sz="1800" dirty="0"/>
              <a:t> з </a:t>
            </a:r>
            <a:r>
              <a:rPr lang="ru-RU" sz="1800" dirty="0" err="1"/>
              <a:t>кількох</a:t>
            </a:r>
            <a:r>
              <a:rPr lang="ru-RU" sz="1800" dirty="0"/>
              <a:t> газет і </a:t>
            </a:r>
            <a:r>
              <a:rPr lang="ru-RU" sz="1800" dirty="0" err="1"/>
              <a:t>журналів</a:t>
            </a:r>
            <a:r>
              <a:rPr lang="ru-RU" sz="1800" dirty="0"/>
              <a:t>, </a:t>
            </a:r>
            <a:r>
              <a:rPr lang="ru-RU" sz="1800" dirty="0" err="1"/>
              <a:t>науково-літературних</a:t>
            </a:r>
            <a:r>
              <a:rPr lang="ru-RU" sz="1800" dirty="0"/>
              <a:t> </a:t>
            </a:r>
            <a:r>
              <a:rPr lang="ru-RU" sz="1800" dirty="0" err="1"/>
              <a:t>збірників</a:t>
            </a:r>
            <a:r>
              <a:rPr lang="ru-RU" sz="1800" dirty="0"/>
              <a:t>. У </a:t>
            </a:r>
            <a:r>
              <a:rPr lang="ru-RU" sz="1800" dirty="0" err="1"/>
              <a:t>поглядах</a:t>
            </a:r>
            <a:r>
              <a:rPr lang="ru-RU" sz="1800" dirty="0"/>
              <a:t> на </a:t>
            </a:r>
            <a:r>
              <a:rPr lang="ru-RU" sz="1800" dirty="0" err="1"/>
              <a:t>український</a:t>
            </a:r>
            <a:r>
              <a:rPr lang="ru-RU" sz="1800" dirty="0"/>
              <a:t> народ вони стали на </a:t>
            </a:r>
            <a:r>
              <a:rPr lang="ru-RU" sz="1800" dirty="0" err="1"/>
              <a:t>позиції</a:t>
            </a:r>
            <a:r>
              <a:rPr lang="ru-RU" sz="1800" dirty="0"/>
              <a:t> великодержавного </a:t>
            </a:r>
            <a:r>
              <a:rPr lang="ru-RU" sz="1800" dirty="0" err="1"/>
              <a:t>російського</a:t>
            </a:r>
            <a:r>
              <a:rPr lang="ru-RU" sz="1800" dirty="0"/>
              <a:t> </a:t>
            </a:r>
            <a:r>
              <a:rPr lang="ru-RU" sz="1800" dirty="0" err="1"/>
              <a:t>шовінізму</a:t>
            </a:r>
            <a:r>
              <a:rPr lang="ru-RU" sz="1800" dirty="0"/>
              <a:t>, </a:t>
            </a:r>
            <a:r>
              <a:rPr lang="ru-RU" sz="1800" dirty="0" err="1"/>
              <a:t>стверджуючи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окремого</a:t>
            </a:r>
            <a:r>
              <a:rPr lang="ru-RU" sz="1800" dirty="0"/>
              <a:t> </a:t>
            </a:r>
            <a:r>
              <a:rPr lang="ru-RU" sz="1800" dirty="0" err="1"/>
              <a:t>українського</a:t>
            </a:r>
            <a:r>
              <a:rPr lang="ru-RU" sz="1800" dirty="0"/>
              <a:t> народу не </a:t>
            </a:r>
            <a:r>
              <a:rPr lang="ru-RU" sz="1800" dirty="0" err="1"/>
              <a:t>було</a:t>
            </a:r>
            <a:r>
              <a:rPr lang="ru-RU" sz="1800" dirty="0"/>
              <a:t> й </a:t>
            </a:r>
            <a:r>
              <a:rPr lang="ru-RU" sz="1800" dirty="0" err="1"/>
              <a:t>немає</a:t>
            </a:r>
            <a:r>
              <a:rPr lang="ru-RU" sz="1800" dirty="0"/>
              <a:t>. </a:t>
            </a:r>
            <a:r>
              <a:rPr lang="ru-RU" sz="1800" b="1" dirty="0"/>
              <a:t>Є </a:t>
            </a:r>
            <a:r>
              <a:rPr lang="ru-RU" sz="1800" b="1" dirty="0" err="1"/>
              <a:t>лише</a:t>
            </a:r>
            <a:r>
              <a:rPr lang="ru-RU" sz="1800" b="1" dirty="0"/>
              <a:t> </a:t>
            </a:r>
            <a:r>
              <a:rPr lang="ru-RU" sz="1800" b="1" dirty="0" err="1"/>
              <a:t>українське</a:t>
            </a:r>
            <a:r>
              <a:rPr lang="ru-RU" sz="1800" b="1" dirty="0"/>
              <a:t> </a:t>
            </a:r>
            <a:r>
              <a:rPr lang="ru-RU" sz="1800" b="1" dirty="0" err="1"/>
              <a:t>відгалуження</a:t>
            </a:r>
            <a:r>
              <a:rPr lang="ru-RU" sz="1800" b="1" dirty="0"/>
              <a:t> «</a:t>
            </a:r>
            <a:r>
              <a:rPr lang="ru-RU" sz="1800" b="1" dirty="0" err="1"/>
              <a:t>руського</a:t>
            </a:r>
            <a:r>
              <a:rPr lang="ru-RU" sz="1800" b="1" dirty="0"/>
              <a:t>» народу.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err="1"/>
              <a:t>Цей</a:t>
            </a:r>
            <a:r>
              <a:rPr lang="ru-RU" sz="1800" dirty="0"/>
              <a:t> же «</a:t>
            </a:r>
            <a:r>
              <a:rPr lang="ru-RU" sz="1800" dirty="0" err="1"/>
              <a:t>єдиний</a:t>
            </a:r>
            <a:r>
              <a:rPr lang="ru-RU" sz="1800" dirty="0"/>
              <a:t> </a:t>
            </a:r>
            <a:r>
              <a:rPr lang="ru-RU" sz="1800" dirty="0" err="1"/>
              <a:t>руський</a:t>
            </a:r>
            <a:r>
              <a:rPr lang="ru-RU" sz="1800" dirty="0"/>
              <a:t>», </a:t>
            </a:r>
            <a:r>
              <a:rPr lang="ru-RU" sz="1800" dirty="0" err="1"/>
              <a:t>або</a:t>
            </a:r>
            <a:r>
              <a:rPr lang="ru-RU" sz="1800" dirty="0"/>
              <a:t> «</a:t>
            </a:r>
            <a:r>
              <a:rPr lang="ru-RU" sz="1800" dirty="0" err="1"/>
              <a:t>панруський</a:t>
            </a:r>
            <a:r>
              <a:rPr lang="ru-RU" sz="1800" dirty="0"/>
              <a:t>», народ з </a:t>
            </a:r>
            <a:r>
              <a:rPr lang="ru-RU" sz="1800" dirty="0" err="1"/>
              <a:t>єдиною</a:t>
            </a:r>
            <a:r>
              <a:rPr lang="ru-RU" sz="1800" dirty="0"/>
              <a:t> «</a:t>
            </a:r>
            <a:r>
              <a:rPr lang="ru-RU" sz="1800" dirty="0" err="1"/>
              <a:t>панруською</a:t>
            </a:r>
            <a:r>
              <a:rPr lang="ru-RU" sz="1800" dirty="0"/>
              <a:t>» </a:t>
            </a:r>
            <a:r>
              <a:rPr lang="ru-RU" sz="1800" dirty="0" err="1"/>
              <a:t>мовою</a:t>
            </a:r>
            <a:r>
              <a:rPr lang="ru-RU" sz="1800" dirty="0"/>
              <a:t> і культурою </a:t>
            </a:r>
            <a:r>
              <a:rPr lang="ru-RU" sz="1800" dirty="0" err="1"/>
              <a:t>живе</a:t>
            </a:r>
            <a:r>
              <a:rPr lang="ru-RU" sz="1800" dirty="0"/>
              <a:t> на </a:t>
            </a:r>
            <a:r>
              <a:rPr lang="ru-RU" sz="1800" dirty="0" err="1"/>
              <a:t>неозорих</a:t>
            </a:r>
            <a:r>
              <a:rPr lang="ru-RU" sz="1800" dirty="0"/>
              <a:t> просторах </a:t>
            </a:r>
            <a:r>
              <a:rPr lang="ru-RU" sz="1800" dirty="0" err="1"/>
              <a:t>від</a:t>
            </a:r>
            <a:r>
              <a:rPr lang="ru-RU" sz="1800" dirty="0"/>
              <a:t> Карпат до Камчатки,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Тиси</a:t>
            </a:r>
            <a:r>
              <a:rPr lang="ru-RU" sz="1800" dirty="0"/>
              <a:t> до Амуру</a:t>
            </a:r>
            <a:r>
              <a:rPr lang="ru-RU" sz="1800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У </a:t>
            </a:r>
            <a:r>
              <a:rPr lang="ru-RU" sz="1800" dirty="0" err="1"/>
              <a:t>таємно</a:t>
            </a:r>
            <a:r>
              <a:rPr lang="ru-RU" sz="1800" dirty="0"/>
              <a:t> </a:t>
            </a:r>
            <a:r>
              <a:rPr lang="ru-RU" sz="1800" dirty="0" err="1"/>
              <a:t>фінансованій</a:t>
            </a:r>
            <a:r>
              <a:rPr lang="ru-RU" sz="1800" dirty="0"/>
              <a:t> </a:t>
            </a:r>
            <a:r>
              <a:rPr lang="ru-RU" sz="1800" dirty="0" err="1"/>
              <a:t>російським</a:t>
            </a:r>
            <a:r>
              <a:rPr lang="ru-RU" sz="1800" dirty="0"/>
              <a:t> урядом </a:t>
            </a:r>
            <a:r>
              <a:rPr lang="ru-RU" sz="1800" dirty="0" err="1"/>
              <a:t>газеті</a:t>
            </a:r>
            <a:r>
              <a:rPr lang="ru-RU" sz="1800" dirty="0"/>
              <a:t> «Слово» </a:t>
            </a:r>
            <a:r>
              <a:rPr lang="ru-RU" sz="1800" dirty="0" err="1"/>
              <a:t>москвофіли</a:t>
            </a:r>
            <a:r>
              <a:rPr lang="ru-RU" sz="1800" dirty="0"/>
              <a:t> в 1866 р. </a:t>
            </a:r>
            <a:r>
              <a:rPr lang="ru-RU" sz="1800" dirty="0" err="1"/>
              <a:t>відмовляли</a:t>
            </a:r>
            <a:r>
              <a:rPr lang="ru-RU" sz="1800" dirty="0"/>
              <a:t> </a:t>
            </a:r>
            <a:r>
              <a:rPr lang="ru-RU" sz="1800" dirty="0" err="1"/>
              <a:t>своєму</a:t>
            </a:r>
            <a:r>
              <a:rPr lang="ru-RU" sz="1800" dirty="0"/>
              <a:t> </a:t>
            </a:r>
            <a:r>
              <a:rPr lang="ru-RU" sz="1800" dirty="0" err="1"/>
              <a:t>народові</a:t>
            </a:r>
            <a:r>
              <a:rPr lang="ru-RU" sz="1800" dirty="0"/>
              <a:t> в </a:t>
            </a:r>
            <a:r>
              <a:rPr lang="ru-RU" sz="1800" dirty="0" err="1"/>
              <a:t>можливості</a:t>
            </a:r>
            <a:r>
              <a:rPr lang="ru-RU" sz="1800" dirty="0"/>
              <a:t> </a:t>
            </a:r>
            <a:r>
              <a:rPr lang="ru-RU" sz="1800" dirty="0" err="1"/>
              <a:t>самостійного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: </a:t>
            </a:r>
            <a:r>
              <a:rPr lang="ru-RU" sz="1800" b="1" dirty="0"/>
              <a:t>«Ми </a:t>
            </a:r>
            <a:r>
              <a:rPr lang="ru-RU" sz="1800" b="1" dirty="0" err="1"/>
              <a:t>більше</a:t>
            </a:r>
            <a:r>
              <a:rPr lang="ru-RU" sz="1800" b="1" dirty="0"/>
              <a:t> не є </a:t>
            </a:r>
            <a:r>
              <a:rPr lang="ru-RU" sz="1800" b="1" dirty="0" err="1"/>
              <a:t>русини</a:t>
            </a:r>
            <a:r>
              <a:rPr lang="ru-RU" sz="1800" b="1" dirty="0"/>
              <a:t> 1848 року; ми </a:t>
            </a:r>
            <a:r>
              <a:rPr lang="ru-RU" sz="1800" b="1" dirty="0" err="1"/>
              <a:t>справжні</a:t>
            </a:r>
            <a:r>
              <a:rPr lang="ru-RU" sz="1800" b="1" dirty="0"/>
              <a:t> </a:t>
            </a:r>
            <a:r>
              <a:rPr lang="ru-RU" sz="1800" b="1" dirty="0" err="1"/>
              <a:t>росіяни</a:t>
            </a:r>
            <a:r>
              <a:rPr lang="ru-RU" sz="1800" b="1" dirty="0"/>
              <a:t>».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err="1"/>
              <a:t>Відмовляючи</a:t>
            </a:r>
            <a:r>
              <a:rPr lang="ru-RU" sz="1800" dirty="0"/>
              <a:t> </a:t>
            </a:r>
            <a:r>
              <a:rPr lang="ru-RU" sz="1800" dirty="0" err="1"/>
              <a:t>українському</a:t>
            </a:r>
            <a:r>
              <a:rPr lang="ru-RU" sz="1800" dirty="0"/>
              <a:t> народу в </a:t>
            </a:r>
            <a:r>
              <a:rPr lang="ru-RU" sz="1800" dirty="0" err="1"/>
              <a:t>праві</a:t>
            </a:r>
            <a:r>
              <a:rPr lang="ru-RU" sz="1800" dirty="0"/>
              <a:t> на </a:t>
            </a:r>
            <a:r>
              <a:rPr lang="ru-RU" sz="1800" dirty="0" err="1"/>
              <a:t>самостійне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, вони </a:t>
            </a:r>
            <a:r>
              <a:rPr lang="ru-RU" sz="1800" dirty="0" err="1"/>
              <a:t>заперечували</a:t>
            </a:r>
            <a:r>
              <a:rPr lang="ru-RU" sz="1800" dirty="0"/>
              <a:t> й </a:t>
            </a:r>
            <a:r>
              <a:rPr lang="ru-RU" sz="1800" dirty="0" err="1"/>
              <a:t>необхідність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літературної</a:t>
            </a:r>
            <a:r>
              <a:rPr lang="ru-RU" sz="1800" dirty="0"/>
              <a:t> </a:t>
            </a:r>
            <a:r>
              <a:rPr lang="ru-RU" sz="1800" dirty="0" err="1"/>
              <a:t>мови</a:t>
            </a:r>
            <a:r>
              <a:rPr lang="ru-RU" sz="1800" dirty="0"/>
              <a:t>. 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 bwMode="auto">
          <a:xfrm>
            <a:off x="539750" y="404813"/>
            <a:ext cx="8229600" cy="43243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3200" i="1" smtClean="0"/>
              <a:t>Історичний факт. Москвофіли були такими затятими противниками української мови, що навіть вітали в 1876 р. горезвісний Емський указ про заборону будь-яких публікацій нею.</a:t>
            </a:r>
            <a:endParaRPr lang="ru-RU" sz="32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938463"/>
            <a:ext cx="5715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16613" y="5873750"/>
            <a:ext cx="27574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Москвофільська газета, 1893 р.</a:t>
            </a:r>
            <a:endParaRPr lang="ru-RU" b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1029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Calibri Light</vt:lpstr>
      <vt:lpstr>Тема Office</vt:lpstr>
      <vt:lpstr>Основні течії суспільно-політичного руху в 50—60-х роках ХІХ ст. на західноукраїнських землях: москвофіли та народовці. Культурно-освітнє товариство «Просвiта»</vt:lpstr>
      <vt:lpstr>Умови розвитку суспільно-політичне життя на західноукраїнських землях у другій половині ХІХ ст</vt:lpstr>
      <vt:lpstr>Західна Україна після поразки революції 1848-1849 pp. </vt:lpstr>
      <vt:lpstr>Українське питання</vt:lpstr>
      <vt:lpstr>Слайд 5</vt:lpstr>
      <vt:lpstr>Передумови москвофільства</vt:lpstr>
      <vt:lpstr>Москвофільство</vt:lpstr>
      <vt:lpstr>Слайд 8</vt:lpstr>
      <vt:lpstr>Слайд 9</vt:lpstr>
      <vt:lpstr>Народовці</vt:lpstr>
      <vt:lpstr>Слайд 11</vt:lpstr>
      <vt:lpstr>Створення товариств народовців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течії суспільно-політичного руху в 50—60-х роках ХІХ ст. на західноукраїнських землях: москвофіли та народовці. Культурно-освітнє товариство «Просвiта»</dc:title>
  <dc:creator>User</dc:creator>
  <cp:lastModifiedBy>Сергей</cp:lastModifiedBy>
  <cp:revision>18</cp:revision>
  <dcterms:created xsi:type="dcterms:W3CDTF">2013-02-18T20:23:02Z</dcterms:created>
  <dcterms:modified xsi:type="dcterms:W3CDTF">2020-04-07T17:07:51Z</dcterms:modified>
</cp:coreProperties>
</file>