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1" r:id="rId3"/>
    <p:sldId id="268" r:id="rId4"/>
    <p:sldId id="260" r:id="rId5"/>
    <p:sldId id="287" r:id="rId6"/>
    <p:sldId id="288" r:id="rId7"/>
    <p:sldId id="289" r:id="rId8"/>
    <p:sldId id="285" r:id="rId9"/>
    <p:sldId id="286" r:id="rId10"/>
    <p:sldId id="262" r:id="rId11"/>
    <p:sldId id="284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83" d="100"/>
          <a:sy n="83" d="100"/>
        </p:scale>
        <p:origin x="-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44A725-6FEA-4208-9F05-7458DEE1046E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836921-E952-4BB3-81CB-D104E7658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6B4B0E-7C3D-4FD5-89FE-D380EDDA6983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011405-5A3A-4B67-AE7F-23917D74F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060E-E80F-4C61-869A-48A3030C4D14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85ED-E6C9-41F6-8BF8-C291E4F40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164B-0224-462D-B6A0-EEF711B7D957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42C0-3FC3-45EB-BA11-C8BB1BE32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5C9A-5349-407E-9A6E-B122FF74A31F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EDD5-B85A-4254-8A42-E0498A5A7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F5A7-F160-490E-BC97-49713BC903F4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BF7F-98F6-4BAF-82B9-EC35C8CD0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9505-1D99-4607-AF3F-6C5B0A130BEB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CBB1-E572-4D1B-85E6-DE8DCEA37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AADF-8181-40BC-8191-989B03BE4B1D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4223-E312-41DC-864A-F31214826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CC2A-8641-41F5-87AF-3877C54ADE48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11E5-D9AF-4CC0-83A9-A6DC6ACEF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6617-E918-4CAA-AD5D-5F36DCAA312F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609A-ED53-4B2D-B294-28ED960D1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3E2F-6FFB-471F-9495-CDDAD1246C55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0FDD-7FD6-4EB0-BF59-40BBA424F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8D63-DE0E-454B-BADA-4D418A6F9D03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2D52-5EE2-409D-81EA-420580AF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8645-E01A-4BB8-83E7-F517FD863824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046B-8204-427A-9A7D-149C25CE9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95A3F2-989D-4073-9C7A-D16AA21FAFD3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1AC284-0FEE-4A58-8C51-5739AA286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клипарты рамки фончики\karty\karty\map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22145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500063"/>
            <a:ext cx="192881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:\Documents and Settings\Aida\Рабочий стол\клипарты рамки фончики\karty\karty\map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50006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500063"/>
            <a:ext cx="1643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1928802"/>
            <a:ext cx="800102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Османська</a:t>
            </a:r>
            <a:r>
              <a:rPr lang="ru-RU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імперія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86313" y="5786438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8D0808-4C27-42E7-BBE8-30903E334FFA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7DDEA-403D-44E8-84AF-27D575D2E62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1746" name="Picture 2" descr="E:\21.02\роксол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4443801" cy="55721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72063" y="928688"/>
            <a:ext cx="3857625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600" b="1">
                <a:latin typeface="Times New Roman" pitchFamily="18" charset="0"/>
                <a:cs typeface="Times New Roman" pitchFamily="18" charset="0"/>
              </a:rPr>
              <a:t>Роксола́на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2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600">
                <a:latin typeface="Times New Roman" pitchFamily="18" charset="0"/>
                <a:cs typeface="Times New Roman" pitchFamily="18" charset="0"/>
              </a:rPr>
              <a:t>або </a:t>
            </a:r>
            <a:r>
              <a:rPr lang="vi-VN" sz="2600" b="1">
                <a:latin typeface="Times New Roman" pitchFamily="18" charset="0"/>
                <a:cs typeface="Times New Roman" pitchFamily="18" charset="0"/>
              </a:rPr>
              <a:t>Гюрре́м Султа́н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2600">
              <a:latin typeface="Monotype Corsiva" pitchFamily="66" charset="0"/>
              <a:cs typeface="Times New Roman" pitchFamily="18" charset="0"/>
            </a:endParaRPr>
          </a:p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u="sng">
                <a:latin typeface="Times New Roman" pitchFamily="18" charset="0"/>
                <a:cs typeface="Times New Roman" pitchFamily="18" charset="0"/>
              </a:rPr>
              <a:t>лат.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Roxolana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600">
                <a:latin typeface="Times New Roman" pitchFamily="18" charset="0"/>
                <a:cs typeface="Times New Roman" pitchFamily="18" charset="0"/>
              </a:rPr>
              <a:t>італ.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la Rossa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 («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Русинка»);</a:t>
            </a:r>
            <a:r>
              <a:rPr lang="uk-UA" sz="2600">
                <a:latin typeface="Times New Roman" pitchFamily="18" charset="0"/>
                <a:cs typeface="Times New Roman" pitchFamily="18" charset="0"/>
              </a:rPr>
              <a:t>тур.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Hürrem Sultan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600">
                <a:latin typeface="Times New Roman" pitchFamily="18" charset="0"/>
                <a:cs typeface="Times New Roman" pitchFamily="18" charset="0"/>
              </a:rPr>
              <a:t>осман.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ar-AE" sz="2600">
                <a:latin typeface="Times New Roman" pitchFamily="18" charset="0"/>
                <a:cs typeface="Times New Roman" pitchFamily="18" charset="0"/>
              </a:rPr>
              <a:t>خرم سلطان; 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бл.</a:t>
            </a:r>
            <a:endParaRPr lang="uk-UA" sz="26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>
                <a:latin typeface="Times New Roman" pitchFamily="18" charset="0"/>
                <a:cs typeface="Times New Roman" pitchFamily="18" charset="0"/>
              </a:rPr>
              <a:t> 1505 — 15 квітня 1558</a:t>
            </a:r>
            <a:r>
              <a:rPr lang="uk-UA" sz="26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 — спершу </a:t>
            </a:r>
            <a:r>
              <a:rPr lang="uk-UA" sz="2600">
                <a:latin typeface="Times New Roman" pitchFamily="18" charset="0"/>
                <a:cs typeface="Times New Roman" pitchFamily="18" charset="0"/>
              </a:rPr>
              <a:t>наложниця</a:t>
            </a:r>
            <a:r>
              <a:rPr lang="vi-VN" sz="2600">
                <a:latin typeface="Times New Roman" pitchFamily="18" charset="0"/>
                <a:cs typeface="Times New Roman" pitchFamily="18" charset="0"/>
              </a:rPr>
              <a:t>, а потім — дружина </a:t>
            </a:r>
            <a:r>
              <a:rPr lang="uk-UA" sz="2600">
                <a:latin typeface="Times New Roman" pitchFamily="18" charset="0"/>
                <a:cs typeface="Times New Roman" pitchFamily="18" charset="0"/>
              </a:rPr>
              <a:t>Сулеймана І, султана Османської імперії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8D0808-4C27-42E7-BBE8-30903E334FFA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6004-6FB6-450F-AD96-E7D14BEF856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4034" name="Picture 2" descr="Battle of Mohacs 15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809875"/>
            <a:ext cx="6337300" cy="381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260350"/>
            <a:ext cx="871378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Битва під Могачем</a:t>
            </a:r>
          </a:p>
          <a:p>
            <a:pPr algn="ctr"/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29 серпня 1526 р.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Османська імперія завдала нищівної поразки об'єднаному угорсько-чесько-хорватському війську. Переможна Османська імперія зайняла Середньодунайську рівнину, включивши до складу своїх володінь саме серце Європи, яке турки планували перетворити на плацдарм для підкорення нових територій та подальшого розповсюдження ісламу.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8D0808-4C27-42E7-BBE8-30903E334FFA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79372-7348-4AFB-8218-07BD341301E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8914" name="Picture 2" descr="E:\21.02\kkkkkkkkkkkk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00438"/>
            <a:ext cx="695663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5" name="Picture 3" descr="E:\21.02\c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494453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928688"/>
            <a:ext cx="3143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latin typeface="Times New Roman" pitchFamily="18" charset="0"/>
                <a:cs typeface="Times New Roman" pitchFamily="18" charset="0"/>
              </a:rPr>
              <a:t>Зразок турецької каліграфії</a:t>
            </a:r>
            <a:endParaRPr lang="ru-RU" sz="32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z="2800" b="1" smtClean="0">
                <a:solidFill>
                  <a:schemeClr val="accent1"/>
                </a:solidFill>
                <a:latin typeface="Arial" charset="0"/>
              </a:rPr>
              <a:t>НАСЕЛЕННЯ ОСМАНСЬКОЇ ІМПЕРІЇ</a:t>
            </a:r>
            <a:endParaRPr lang="ru-RU" sz="2800" b="1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6388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5" name="Объект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25538"/>
            <a:ext cx="8027987" cy="53197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8D0808-4C27-42E7-BBE8-30903E334FFA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1169C-1F67-44D7-9861-FC833129179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395288" y="692150"/>
            <a:ext cx="8572500" cy="5332413"/>
            <a:chOff x="357158" y="357166"/>
            <a:chExt cx="8572528" cy="5331591"/>
          </a:xfrm>
        </p:grpSpPr>
        <p:sp>
          <p:nvSpPr>
            <p:cNvPr id="4" name="TextBox 3"/>
            <p:cNvSpPr txBox="1"/>
            <p:nvPr/>
          </p:nvSpPr>
          <p:spPr>
            <a:xfrm>
              <a:off x="1357290" y="357166"/>
              <a:ext cx="6929486" cy="6463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3600" b="1" i="1" dirty="0">
                  <a:latin typeface="Times New Roman" pitchFamily="18" charset="0"/>
                  <a:cs typeface="Times New Roman" pitchFamily="18" charset="0"/>
                </a:rPr>
                <a:t>Схема державного управління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158" y="1285861"/>
              <a:ext cx="8501122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3200" b="1" dirty="0">
                  <a:latin typeface="Times New Roman" pitchFamily="18" charset="0"/>
                  <a:cs typeface="Times New Roman" pitchFamily="18" charset="0"/>
                </a:rPr>
                <a:t>Султан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7158" y="2428868"/>
              <a:ext cx="2286016" cy="12003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uk-UA" sz="2400" b="1" dirty="0">
                  <a:latin typeface="Times New Roman" pitchFamily="18" charset="0"/>
                  <a:cs typeface="Times New Roman" pitchFamily="18" charset="0"/>
                </a:rPr>
                <a:t>Диван(рада)</a:t>
              </a:r>
            </a:p>
            <a:p>
              <a:pPr>
                <a:defRPr/>
              </a:pPr>
              <a:endParaRPr lang="uk-UA" sz="24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uk-UA" sz="2400" b="1" dirty="0">
                  <a:latin typeface="Times New Roman" pitchFamily="18" charset="0"/>
                  <a:cs typeface="Times New Roman" pitchFamily="18" charset="0"/>
                </a:rPr>
                <a:t>Великий візир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6050" y="2500306"/>
              <a:ext cx="1928826" cy="8309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400" b="1" dirty="0">
                  <a:latin typeface="Times New Roman" pitchFamily="18" charset="0"/>
                  <a:cs typeface="Times New Roman" pitchFamily="18" charset="0"/>
                </a:rPr>
                <a:t>Найвища рада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488" y="3643314"/>
              <a:ext cx="2286016" cy="5232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uk-UA" sz="2800" b="1" dirty="0">
                  <a:latin typeface="Times New Roman" pitchFamily="18" charset="0"/>
                  <a:cs typeface="Times New Roman" pitchFamily="18" charset="0"/>
                </a:rPr>
                <a:t>Мусульмани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57752" y="2285992"/>
              <a:ext cx="2500330" cy="110799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200" b="1" dirty="0">
                  <a:latin typeface="Times New Roman" pitchFamily="18" charset="0"/>
                  <a:cs typeface="Times New Roman" pitchFamily="18" charset="0"/>
                </a:rPr>
                <a:t>Голова мусульманського духовенства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29520" y="2500306"/>
              <a:ext cx="1500166" cy="4616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uk-UA" sz="2400" b="1" dirty="0">
                  <a:latin typeface="Times New Roman" pitchFamily="18" charset="0"/>
                  <a:cs typeface="Times New Roman" pitchFamily="18" charset="0"/>
                </a:rPr>
                <a:t>Яничари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3438" y="4857760"/>
              <a:ext cx="3643338" cy="8309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uk-UA" sz="2400" b="1" dirty="0" err="1">
                  <a:latin typeface="Times New Roman" pitchFamily="18" charset="0"/>
                  <a:cs typeface="Times New Roman" pitchFamily="18" charset="0"/>
                </a:rPr>
                <a:t>Немусульманське</a:t>
              </a:r>
              <a:r>
                <a:rPr lang="uk-UA" sz="2400" b="1" dirty="0">
                  <a:latin typeface="Times New Roman" pitchFamily="18" charset="0"/>
                  <a:cs typeface="Times New Roman" pitchFamily="18" charset="0"/>
                </a:rPr>
                <a:t> населення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rot="5400000">
              <a:off x="1179525" y="2179335"/>
              <a:ext cx="4999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endCxn id="0" idx="0"/>
            </p:cNvCxnSpPr>
            <p:nvPr/>
          </p:nvCxnSpPr>
          <p:spPr>
            <a:xfrm rot="16200000" flipH="1">
              <a:off x="3411569" y="2160285"/>
              <a:ext cx="642838" cy="365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0" idx="2"/>
            </p:cNvCxnSpPr>
            <p:nvPr/>
          </p:nvCxnSpPr>
          <p:spPr>
            <a:xfrm rot="16200000" flipH="1">
              <a:off x="3577443" y="3505484"/>
              <a:ext cx="382529" cy="349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5894415" y="2106321"/>
              <a:ext cx="4999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16200000" flipH="1">
              <a:off x="7930401" y="2143617"/>
              <a:ext cx="642838" cy="698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0" idx="0"/>
              <a:endCxn id="0" idx="2"/>
            </p:cNvCxnSpPr>
            <p:nvPr/>
          </p:nvCxnSpPr>
          <p:spPr>
            <a:xfrm rot="5400000" flipH="1" flipV="1">
              <a:off x="6375539" y="3052192"/>
              <a:ext cx="1895183" cy="17145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8D0808-4C27-42E7-BBE8-30903E334FFA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E97CE-2AE0-4DFD-A8FF-33BA912CEF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 descr="Yavuz Sel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4021693" cy="54292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143500" y="1143000"/>
            <a:ext cx="3195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AE" b="1" i="1">
                <a:solidFill>
                  <a:srgbClr val="000000"/>
                </a:solidFill>
              </a:rPr>
              <a:t>سليم الأول, </a:t>
            </a:r>
            <a:r>
              <a:rPr lang="en-US" b="1" i="1">
                <a:solidFill>
                  <a:srgbClr val="000000"/>
                </a:solidFill>
              </a:rPr>
              <a:t>Yavuz Sultan Selim</a:t>
            </a: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14938" y="500063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Monotype Corsiva" pitchFamily="66" charset="0"/>
              </a:rPr>
              <a:t>Селім І Грізний</a:t>
            </a:r>
            <a:endParaRPr lang="ru-RU" sz="3600" b="1">
              <a:latin typeface="Monotype Corsiva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6313" y="1643063"/>
            <a:ext cx="4071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10 жовтня 1465 – 22 вересня 1520 р.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43438" y="2786063"/>
            <a:ext cx="40005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Султан Османської імперії, який протягом свого правління вдвічі збільшив її територію. </a:t>
            </a:r>
          </a:p>
          <a:p>
            <a:pPr indent="45720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Здійснив грандіозні завоювання. Майже не вів воєн проти християн. Першим із османських імператорів 1517 року прийняв титул хліфа Ісламу, здобувши лідерство в його сунітній гілці, внаслідок завоювань на Близькому Сході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0" y="1752600"/>
            <a:ext cx="4191000" cy="4724400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2800" smtClean="0"/>
              <a:t>Періодом найвищого розквіту Османської імперії вважають правління </a:t>
            </a:r>
            <a:r>
              <a:rPr lang="ru-RU" altLang="ru-RU" sz="2800" b="1" smtClean="0">
                <a:solidFill>
                  <a:srgbClr val="002060"/>
                </a:solidFill>
              </a:rPr>
              <a:t>Сулеймана І</a:t>
            </a:r>
            <a:r>
              <a:rPr lang="ru-RU" altLang="ru-RU" sz="2800" smtClean="0">
                <a:solidFill>
                  <a:srgbClr val="002060"/>
                </a:solidFill>
              </a:rPr>
              <a:t> </a:t>
            </a:r>
            <a:r>
              <a:rPr lang="ru-RU" altLang="ru-RU" sz="2800" b="1" smtClean="0">
                <a:solidFill>
                  <a:srgbClr val="002060"/>
                </a:solidFill>
              </a:rPr>
              <a:t>Пишного</a:t>
            </a:r>
            <a:r>
              <a:rPr lang="ru-RU" altLang="ru-RU" sz="2800" smtClean="0">
                <a:solidFill>
                  <a:srgbClr val="002060"/>
                </a:solidFill>
              </a:rPr>
              <a:t> (1520—1566 рр.)</a:t>
            </a:r>
            <a:r>
              <a:rPr lang="ru-RU" altLang="ru-RU" sz="2800" smtClean="0"/>
              <a:t>. Він був наймогутнішим із турецьких султанів за весь час існування Османської імперії.</a:t>
            </a:r>
          </a:p>
        </p:txBody>
      </p:sp>
      <p:pic>
        <p:nvPicPr>
          <p:cNvPr id="19458" name="Picture 11" descr="Картинки по запросу тема Війни Османської імперії сулейман 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"/>
            <a:ext cx="45942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3200" smtClean="0"/>
              <a:t>Сулейман був сином Селіма І. Його ще юнаком почали залучати до участі у вирішенні державних справ.</a:t>
            </a:r>
            <a:r>
              <a:rPr lang="ru-RU" altLang="ru-RU" sz="4000" smtClean="0"/>
              <a:t> </a:t>
            </a:r>
          </a:p>
        </p:txBody>
      </p:sp>
      <p:sp>
        <p:nvSpPr>
          <p:cNvPr id="2048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2286000"/>
            <a:ext cx="3962400" cy="3581400"/>
          </a:xfrm>
        </p:spPr>
        <p:txBody>
          <a:bodyPr lIns="92075" tIns="46038" rIns="92075" bIns="46038"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smtClean="0"/>
              <a:t>     </a:t>
            </a:r>
            <a:r>
              <a:rPr lang="ru-RU" altLang="ru-RU" sz="2400" smtClean="0"/>
              <a:t>Одним із головних напрямків діяльності Сулеймана І стали війни з метою підкорення країн Близького Сходу, Східної Європи та узбережжя Середземного моря. Сулейман І уславився ще й тим, що створив великий флот. </a:t>
            </a:r>
          </a:p>
        </p:txBody>
      </p:sp>
      <p:pic>
        <p:nvPicPr>
          <p:cNvPr id="10249" name="Picture 9" descr="Картинки по запросу тема Війни Османської імперії сулейман І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35052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539750" y="549275"/>
            <a:ext cx="8229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2400" smtClean="0"/>
              <a:t>Головною перепоною на шляху до підкорення Європи була Габсбурзька імперія, тому султан став усіляко підтримувати її релігійних ворогів — </a:t>
            </a:r>
            <a:br>
              <a:rPr lang="ru-RU" altLang="ru-RU" sz="2400" smtClean="0"/>
            </a:br>
            <a:r>
              <a:rPr lang="ru-RU" altLang="ru-RU" sz="2400" smtClean="0"/>
              <a:t>протестантів. </a:t>
            </a:r>
          </a:p>
        </p:txBody>
      </p:sp>
      <p:sp>
        <p:nvSpPr>
          <p:cNvPr id="2150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343400" y="1905000"/>
            <a:ext cx="4395788" cy="4572000"/>
          </a:xfrm>
        </p:spPr>
        <p:txBody>
          <a:bodyPr lIns="92075" tIns="46038" rIns="92075" bIns="46038"/>
          <a:lstStyle/>
          <a:p>
            <a:pPr eaLnBrk="1" hangingPunct="1"/>
            <a:r>
              <a:rPr lang="ru-RU" altLang="ru-RU" sz="2800" smtClean="0"/>
              <a:t>В Угорщині, наприклад, він сприяв поширенню кальвінізму. Таке ставлення до протестантів стало причиною того, що прихильники протестантства дивилися на Сулеймана І, як на свого захисника.</a:t>
            </a:r>
          </a:p>
        </p:txBody>
      </p:sp>
      <p:pic>
        <p:nvPicPr>
          <p:cNvPr id="23559" name="Picture 7" descr="8">
            <a:extLst>
              <a:ext uri="{FF2B5EF4-FFF2-40B4-BE49-F238E27FC236}"/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828799"/>
            <a:ext cx="3752850" cy="4543991"/>
          </a:xfrm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8D0808-4C27-42E7-BBE8-30903E334FFA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28150-293A-4364-9765-20451506EF5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5058" name="Picture 2" descr="Siege of Vienna 1529 by Pieter Snayer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25418"/>
            <a:ext cx="6227222" cy="42260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476250"/>
            <a:ext cx="828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800">
                <a:latin typeface="Times New Roman" pitchFamily="18" charset="0"/>
                <a:cs typeface="Times New Roman" pitchFamily="18" charset="0"/>
              </a:rPr>
              <a:t>       У 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1529 р.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Сулейман І оточив 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Відень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. Однак з наближенням зими турки були змушені зняти облогу. Так Австрія стала головним ворогом для Османської імперії.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8D0808-4C27-42E7-BBE8-30903E334FFA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65323-4757-48A8-8E05-A06541A5B62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6082" name="Picture 2" descr="Bitwa pod Wiedniem 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8352928" cy="354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3850" y="333375"/>
            <a:ext cx="85693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             У 1683 р. султан </a:t>
            </a:r>
            <a:r>
              <a:rPr lang="uk-UA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Моххамед</a:t>
            </a:r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здійснив чергову спробу захопити столицю Австрії. Однак після облоги Відня, яка тривала два місяці, війська </a:t>
            </a:r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Яна </a:t>
            </a:r>
            <a:r>
              <a:rPr lang="uk-UA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Собеського</a:t>
            </a:r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вересня 1683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р. вщент розгромили турецькі війська.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Истор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1</Template>
  <TotalTime>301</TotalTime>
  <Words>336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Monotype Corsiva</vt:lpstr>
      <vt:lpstr>История 1</vt:lpstr>
      <vt:lpstr>Слайд 1</vt:lpstr>
      <vt:lpstr>НАСЕЛЕННЯ ОСМАНСЬКОЇ ІМПЕРІЇ</vt:lpstr>
      <vt:lpstr>Слайд 3</vt:lpstr>
      <vt:lpstr>Слайд 4</vt:lpstr>
      <vt:lpstr>Слайд 5</vt:lpstr>
      <vt:lpstr>Сулейман був сином Селіма І. Його ще юнаком почали залучати до участі у вирішенні державних справ. </vt:lpstr>
      <vt:lpstr>Головною перепоною на шляху до підкорення Європи була Габсбурзька імперія, тому султан став усіляко підтримувати її релігійних ворогів —  протестантів. 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Шаблоны презентаций</dc:subject>
  <dc:creator>User</dc:creator>
  <cp:keywords>http:/aida.ucoz.ru</cp:keywords>
  <dc:description>http://aida.ucoz.ru</dc:description>
  <cp:lastModifiedBy>Сергей</cp:lastModifiedBy>
  <cp:revision>41</cp:revision>
  <dcterms:created xsi:type="dcterms:W3CDTF">2017-02-20T10:49:08Z</dcterms:created>
  <dcterms:modified xsi:type="dcterms:W3CDTF">2021-01-18T20:45:42Z</dcterms:modified>
</cp:coreProperties>
</file>