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62" r:id="rId2"/>
    <p:sldId id="364" r:id="rId3"/>
    <p:sldId id="366" r:id="rId4"/>
    <p:sldId id="361" r:id="rId5"/>
    <p:sldId id="367" r:id="rId6"/>
    <p:sldId id="270" r:id="rId7"/>
    <p:sldId id="299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68"/>
    <p:penClr>
      <a:schemeClr val="bg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6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3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/>
            <a:ahLst/>
            <a:cxnLst>
              <a:cxn ang="0">
                <a:pos x="5799" y="10000"/>
              </a:cxn>
              <a:cxn ang="0">
                <a:pos x="5961" y="9880"/>
              </a:cxn>
              <a:cxn ang="0">
                <a:pos x="5988" y="9820"/>
              </a:cxn>
              <a:cxn ang="0">
                <a:pos x="8042" y="5260"/>
              </a:cxn>
              <a:cxn ang="0">
                <a:pos x="8042" y="4721"/>
              </a:cxn>
              <a:cxn ang="0">
                <a:pos x="5988" y="221"/>
              </a:cxn>
              <a:cxn ang="0">
                <a:pos x="5961" y="160"/>
              </a:cxn>
              <a:cxn ang="0">
                <a:pos x="5799" y="41"/>
              </a:cxn>
              <a:cxn ang="0">
                <a:pos x="18" y="0"/>
              </a:cxn>
              <a:cxn ang="0">
                <a:pos x="0" y="9991"/>
              </a:cxn>
              <a:cxn ang="0">
                <a:pos x="5799" y="10000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92C7B-6E2B-4DB0-AE44-020F4B24392E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6A5E8-2F95-4D01-90C6-6187BBAB6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D9F5F-0250-4D21-A37B-63CCFE1B3823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7C7AA-5840-4153-B6B6-3F389E308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TextBox 13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EF632-B8FA-4677-82AC-9893C4C86491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7B829-6B12-4525-B414-6E31E8C25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5EE5C-F166-4AFB-B8A1-CA7DD246CF06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29B1-6E37-400F-8BAB-710A5BA00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TextBox 10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AE236-0FED-4B8B-A4A7-7414AF8485CD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A2260-1E55-4871-B9EB-C87B6B8F8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5054E-A84F-45B9-80C4-45EF65994CBB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BD120-111C-4F2B-8AE0-4576E7BEA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7C458-672C-4834-A10B-A3B9F9AFEE5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74F01-FA5F-45B1-8C7A-2476B6FA0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77E6F-E3AA-41F0-9FB6-FCCC355C9E91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32F1-184A-4B9B-B621-98909B28C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92F95-7EC9-4A9B-8578-4B0D1AB0BA70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68F53-B2F2-46E3-9871-BA0492FF4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8B262-C007-42BA-B5A8-5412E8356280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8CDB2-3793-4846-B83D-BD529ABFF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BB29A-EBFA-4CF0-AFCA-F37908DED4BB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69B30-522A-4E80-AB01-C25FFEB5B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D0E91-E6CD-4DE5-8FAE-ACA9F5571A0E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5ED95-50CD-40AD-A37D-452AA5230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75D5E-AB30-424F-BE14-4ED047E6332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1EA67-2549-46A6-86D9-E0A4011F2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110BA-242E-49EE-9A05-8D9FA4CF9B6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F9E69-202A-4900-8F20-F126222CC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ACD9A-2557-4356-89CC-773D509B770B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0E64C-C1A7-4FDA-9CD1-CFF950050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42BEB-39B3-415C-974D-D00FB2B3B1FE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51F96-F864-4080-BEFE-A60843B5A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222"/>
              <a:ext cx="85633" cy="534098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6601" y="2779108"/>
              <a:ext cx="550779" cy="1978191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4627" y="4730255"/>
              <a:ext cx="519639" cy="1210171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023" y="5630785"/>
              <a:ext cx="145967" cy="309641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246" y="2818321"/>
              <a:ext cx="700637" cy="2834099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7075" y="285750"/>
              <a:ext cx="89526" cy="2493358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3784" y="2599273"/>
              <a:ext cx="68118" cy="420517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488" y="4757298"/>
              <a:ext cx="161535" cy="873487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7380" y="1282282"/>
              <a:ext cx="1769108" cy="3447973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883" y="5652419"/>
              <a:ext cx="138182" cy="288007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488" y="4655887"/>
              <a:ext cx="31139" cy="189300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605" y="5410385"/>
              <a:ext cx="202406" cy="530041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5717"/>
            <a:chExt cx="1952625" cy="5678034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717"/>
              <a:ext cx="409575" cy="3645937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0" y="3771945"/>
              <a:ext cx="350838" cy="1310012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5" y="5053021"/>
              <a:ext cx="357188" cy="820730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403"/>
              <a:ext cx="457200" cy="1853219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719"/>
              <a:ext cx="144462" cy="2508226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947"/>
              <a:ext cx="111125" cy="232804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329"/>
              <a:ext cx="68262" cy="424833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2588"/>
              <a:ext cx="1168400" cy="2250433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622"/>
              <a:ext cx="100012" cy="209129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957"/>
              <a:ext cx="114300" cy="558991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050"/>
              <a:ext cx="31750" cy="189399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5" y="5434450"/>
              <a:ext cx="174625" cy="439301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C208A6-102D-46E6-A023-526E1BE360DA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E9DE41-2E59-4414-A388-E13E5CD10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1706563" y="1292225"/>
            <a:ext cx="604837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mic Sans MS" pitchFamily="66" charset="0"/>
              </a:rPr>
              <a:t>Всесвітня історія 7 клас</a:t>
            </a:r>
          </a:p>
          <a:p>
            <a:pPr algn="ctr"/>
            <a:r>
              <a:rPr lang="ru-RU" sz="3200">
                <a:latin typeface="Comic Sans MS" pitchFamily="66" charset="0"/>
              </a:rPr>
              <a:t/>
            </a:r>
            <a:br>
              <a:rPr lang="ru-RU" sz="3200">
                <a:latin typeface="Comic Sans MS" pitchFamily="66" charset="0"/>
              </a:rPr>
            </a:br>
            <a:r>
              <a:rPr lang="ru-RU" sz="3200">
                <a:latin typeface="Comic Sans MS" pitchFamily="66" charset="0"/>
              </a:rPr>
              <a:t> «Середньовічні школи та університети. Життя середньовічного студента»</a:t>
            </a:r>
            <a:endParaRPr lang="en-US" sz="32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3563938" y="260350"/>
            <a:ext cx="2463800" cy="3698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/>
              <a:t>ОСНОВНІ ПОНЯТТЯ</a:t>
            </a:r>
            <a:endParaRPr lang="en-US" b="1"/>
          </a:p>
        </p:txBody>
      </p:sp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1403350" y="765175"/>
            <a:ext cx="774065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>
                <a:solidFill>
                  <a:srgbClr val="C00000"/>
                </a:solidFill>
              </a:rPr>
              <a:t>Вагант</a:t>
            </a:r>
            <a:r>
              <a:rPr lang="uk-UA" b="1"/>
              <a:t> – мандруючи студенти від університета до університета.</a:t>
            </a:r>
          </a:p>
          <a:p>
            <a:r>
              <a:rPr lang="uk-UA" b="1">
                <a:solidFill>
                  <a:srgbClr val="C00000"/>
                </a:solidFill>
              </a:rPr>
              <a:t>Декан</a:t>
            </a:r>
            <a:r>
              <a:rPr lang="uk-UA" b="1"/>
              <a:t> – це той, хто очолював факультет.</a:t>
            </a:r>
          </a:p>
          <a:p>
            <a:r>
              <a:rPr lang="ru-RU" b="1">
                <a:solidFill>
                  <a:srgbClr val="C00000"/>
                </a:solidFill>
              </a:rPr>
              <a:t>Діалектика</a:t>
            </a:r>
            <a:r>
              <a:rPr lang="ru-RU" b="1"/>
              <a:t> </a:t>
            </a:r>
            <a:r>
              <a:rPr lang="uk-UA" b="1"/>
              <a:t>–</a:t>
            </a:r>
            <a:r>
              <a:rPr lang="ru-RU" b="1"/>
              <a:t>  знайомила з основами філософії та логіки.</a:t>
            </a:r>
            <a:r>
              <a:rPr lang="uk-UA" b="1"/>
              <a:t> </a:t>
            </a:r>
          </a:p>
          <a:p>
            <a:r>
              <a:rPr lang="uk-UA" b="1">
                <a:solidFill>
                  <a:srgbClr val="C00000"/>
                </a:solidFill>
              </a:rPr>
              <a:t>Диспут</a:t>
            </a:r>
            <a:r>
              <a:rPr lang="uk-UA" b="1"/>
              <a:t> – науковий спір; змагання у знаннях між учнями.</a:t>
            </a:r>
          </a:p>
          <a:p>
            <a:r>
              <a:rPr lang="uk-UA" b="1">
                <a:solidFill>
                  <a:srgbClr val="C00000"/>
                </a:solidFill>
              </a:rPr>
              <a:t>Лекція</a:t>
            </a:r>
            <a:r>
              <a:rPr lang="uk-UA" b="1"/>
              <a:t> – викладання навчального матеріалу в університеті  розповіддю або читанням книг.</a:t>
            </a:r>
          </a:p>
          <a:p>
            <a:r>
              <a:rPr lang="uk-UA" b="1">
                <a:solidFill>
                  <a:srgbClr val="C00000"/>
                </a:solidFill>
              </a:rPr>
              <a:t>Ректор</a:t>
            </a:r>
            <a:r>
              <a:rPr lang="uk-UA" b="1"/>
              <a:t> –  очільник університету. </a:t>
            </a:r>
          </a:p>
          <a:p>
            <a:r>
              <a:rPr lang="uk-UA" b="1">
                <a:solidFill>
                  <a:srgbClr val="C00000"/>
                </a:solidFill>
              </a:rPr>
              <a:t>Риторика</a:t>
            </a:r>
            <a:r>
              <a:rPr lang="uk-UA" b="1"/>
              <a:t> – вчила правильно, виразно і красномовно говорити; вміння писати твори, листи, ділові папери.</a:t>
            </a:r>
          </a:p>
          <a:p>
            <a:r>
              <a:rPr lang="uk-UA" b="1">
                <a:solidFill>
                  <a:srgbClr val="C00000"/>
                </a:solidFill>
              </a:rPr>
              <a:t>Сім  вільних наук </a:t>
            </a:r>
            <a:r>
              <a:rPr lang="uk-UA" b="1"/>
              <a:t>– науки, що викладалися у Середньовіччі в школах. </a:t>
            </a:r>
            <a:endParaRPr lang="en-US" b="1"/>
          </a:p>
          <a:p>
            <a:r>
              <a:rPr lang="uk-UA" b="1">
                <a:solidFill>
                  <a:srgbClr val="C00000"/>
                </a:solidFill>
              </a:rPr>
              <a:t>Сім вільних наук: </a:t>
            </a:r>
            <a:r>
              <a:rPr lang="uk-UA" b="1"/>
              <a:t>нижні – трівіум (граматика, риторика, діалектика); вищі  – квадріум  (арифметика, геометрія, астрономія, музика).</a:t>
            </a:r>
          </a:p>
          <a:p>
            <a:r>
              <a:rPr lang="uk-UA" b="1">
                <a:solidFill>
                  <a:srgbClr val="C00000"/>
                </a:solidFill>
              </a:rPr>
              <a:t>Студенти </a:t>
            </a:r>
            <a:r>
              <a:rPr lang="uk-UA" b="1"/>
              <a:t>– учні університету.</a:t>
            </a:r>
          </a:p>
          <a:p>
            <a:r>
              <a:rPr lang="uk-UA" b="1">
                <a:solidFill>
                  <a:srgbClr val="C00000"/>
                </a:solidFill>
              </a:rPr>
              <a:t>У</a:t>
            </a:r>
            <a:r>
              <a:rPr lang="en-US" b="1">
                <a:solidFill>
                  <a:srgbClr val="C00000"/>
                </a:solidFill>
              </a:rPr>
              <a:t>ніверситет </a:t>
            </a:r>
            <a:r>
              <a:rPr lang="en-US" i="1"/>
              <a:t>(від латин</a:t>
            </a:r>
            <a:r>
              <a:rPr lang="uk-UA" i="1"/>
              <a:t>.</a:t>
            </a:r>
            <a:r>
              <a:rPr lang="en-US" i="1"/>
              <a:t>«сукупність, спільність») </a:t>
            </a:r>
            <a:r>
              <a:rPr lang="uk-UA" b="1"/>
              <a:t>–</a:t>
            </a:r>
            <a:r>
              <a:rPr lang="en-US" b="1"/>
              <a:t> вищ</a:t>
            </a:r>
            <a:r>
              <a:rPr lang="uk-UA" b="1"/>
              <a:t>ий</a:t>
            </a:r>
            <a:r>
              <a:rPr lang="en-US" b="1"/>
              <a:t> навчальн</a:t>
            </a:r>
            <a:r>
              <a:rPr lang="uk-UA" b="1"/>
              <a:t>ий</a:t>
            </a:r>
            <a:r>
              <a:rPr lang="en-US" b="1"/>
              <a:t> заклад</a:t>
            </a:r>
            <a:r>
              <a:rPr lang="uk-UA" b="1"/>
              <a:t>, у якому об'єднувалися різні напрями підготовки фахівців.</a:t>
            </a:r>
          </a:p>
          <a:p>
            <a:r>
              <a:rPr lang="uk-UA" b="1">
                <a:solidFill>
                  <a:srgbClr val="C00000"/>
                </a:solidFill>
              </a:rPr>
              <a:t>Факультет</a:t>
            </a:r>
            <a:r>
              <a:rPr lang="uk-UA" b="1"/>
              <a:t> </a:t>
            </a:r>
            <a:r>
              <a:rPr lang="ru-RU" b="1"/>
              <a:t>(від лат. «здатність») </a:t>
            </a:r>
            <a:r>
              <a:rPr lang="uk-UA" b="1"/>
              <a:t>–</a:t>
            </a:r>
            <a:r>
              <a:rPr lang="ru-RU" b="1"/>
              <a:t> здатність викладати який-небудь предмет. </a:t>
            </a:r>
            <a:r>
              <a:rPr lang="uk-UA" b="1"/>
              <a:t> О</a:t>
            </a:r>
            <a:r>
              <a:rPr lang="ru-RU" b="1"/>
              <a:t>б'єднання </a:t>
            </a:r>
            <a:r>
              <a:rPr lang="uk-UA" b="1"/>
              <a:t>викладачів </a:t>
            </a:r>
            <a:r>
              <a:rPr lang="ru-RU" b="1"/>
              <a:t>відповідно до предметів</a:t>
            </a:r>
            <a:r>
              <a:rPr lang="uk-UA" b="1"/>
              <a:t>.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3995738" y="333375"/>
            <a:ext cx="17129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/>
              <a:t>ХРОНОЛОГІЯ</a:t>
            </a:r>
            <a:endParaRPr lang="en-US" b="1"/>
          </a:p>
        </p:txBody>
      </p:sp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403350" y="836613"/>
            <a:ext cx="75612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>
                <a:solidFill>
                  <a:srgbClr val="C00000"/>
                </a:solidFill>
                <a:latin typeface="Arial Black" pitchFamily="34" charset="0"/>
              </a:rPr>
              <a:t>ХІ-ХІІІ ст. </a:t>
            </a:r>
            <a:r>
              <a:rPr lang="en-US" b="1"/>
              <a:t>—</a:t>
            </a:r>
            <a:r>
              <a:rPr lang="uk-UA" b="1"/>
              <a:t> заснування університетів в Західній Європі</a:t>
            </a:r>
            <a:endParaRPr lang="uk-UA" b="1">
              <a:solidFill>
                <a:srgbClr val="C00000"/>
              </a:solidFill>
            </a:endParaRPr>
          </a:p>
          <a:p>
            <a:r>
              <a:rPr lang="uk-UA" b="1">
                <a:solidFill>
                  <a:srgbClr val="C00000"/>
                </a:solidFill>
                <a:latin typeface="Arial Black" pitchFamily="34" charset="0"/>
              </a:rPr>
              <a:t>1088 р. </a:t>
            </a:r>
            <a:r>
              <a:rPr lang="en-US" b="1"/>
              <a:t>—</a:t>
            </a:r>
            <a:r>
              <a:rPr lang="uk-UA" b="1"/>
              <a:t> засновано університет «</a:t>
            </a:r>
            <a:r>
              <a:rPr lang="uk-UA" b="1">
                <a:latin typeface="Arial Black" pitchFamily="34" charset="0"/>
              </a:rPr>
              <a:t>БОЛОНЬЯ»</a:t>
            </a:r>
          </a:p>
          <a:p>
            <a:r>
              <a:rPr lang="uk-UA">
                <a:solidFill>
                  <a:srgbClr val="C00000"/>
                </a:solidFill>
                <a:latin typeface="Arial Black" pitchFamily="34" charset="0"/>
              </a:rPr>
              <a:t>1117 р.</a:t>
            </a:r>
            <a:r>
              <a:rPr lang="ru-RU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b="1"/>
              <a:t>— </a:t>
            </a:r>
            <a:r>
              <a:rPr lang="uk-UA" b="1"/>
              <a:t>в Англії засновано університет </a:t>
            </a:r>
            <a:r>
              <a:rPr lang="uk-UA">
                <a:latin typeface="Arial Black" pitchFamily="34" charset="0"/>
              </a:rPr>
              <a:t>«ОКСФОРД» </a:t>
            </a:r>
          </a:p>
          <a:p>
            <a:r>
              <a:rPr lang="uk-UA">
                <a:solidFill>
                  <a:srgbClr val="C00000"/>
                </a:solidFill>
                <a:latin typeface="Arial Black" pitchFamily="34" charset="0"/>
              </a:rPr>
              <a:t>1218 р.</a:t>
            </a:r>
            <a:r>
              <a:rPr lang="en-US" b="1"/>
              <a:t> —</a:t>
            </a:r>
            <a:r>
              <a:rPr lang="uk-UA" b="1"/>
              <a:t> засновано іспанський університет</a:t>
            </a:r>
            <a:r>
              <a:rPr lang="ru-RU" b="1"/>
              <a:t> </a:t>
            </a:r>
            <a:r>
              <a:rPr lang="uk-UA">
                <a:latin typeface="Arial Black" pitchFamily="34" charset="0"/>
              </a:rPr>
              <a:t>«САЛАМАНКА»</a:t>
            </a:r>
          </a:p>
          <a:p>
            <a:r>
              <a:rPr lang="uk-UA" b="1">
                <a:solidFill>
                  <a:srgbClr val="C00000"/>
                </a:solidFill>
                <a:latin typeface="Arial Black" pitchFamily="34" charset="0"/>
              </a:rPr>
              <a:t>1253 р. </a:t>
            </a:r>
            <a:r>
              <a:rPr lang="en-US" b="1"/>
              <a:t>—</a:t>
            </a:r>
            <a:r>
              <a:rPr lang="uk-UA" b="1"/>
              <a:t> у Франції засновано університет</a:t>
            </a:r>
            <a:r>
              <a:rPr lang="uk-UA" b="1">
                <a:solidFill>
                  <a:srgbClr val="C00000"/>
                </a:solidFill>
              </a:rPr>
              <a:t> </a:t>
            </a:r>
            <a:r>
              <a:rPr lang="uk-UA" b="1">
                <a:latin typeface="Arial Black" pitchFamily="34" charset="0"/>
              </a:rPr>
              <a:t>«СОРБОННА» </a:t>
            </a:r>
          </a:p>
          <a:p>
            <a:r>
              <a:rPr lang="en-US" b="1">
                <a:solidFill>
                  <a:srgbClr val="C00000"/>
                </a:solidFill>
                <a:latin typeface="Arial Black" pitchFamily="34" charset="0"/>
              </a:rPr>
              <a:t>1348 р. </a:t>
            </a:r>
            <a:r>
              <a:rPr lang="en-US" b="1"/>
              <a:t>— заснування Празького університету. </a:t>
            </a:r>
            <a:endParaRPr lang="uk-UA" b="1"/>
          </a:p>
          <a:p>
            <a:r>
              <a:rPr lang="en-US" b="1">
                <a:solidFill>
                  <a:srgbClr val="C00000"/>
                </a:solidFill>
                <a:latin typeface="Arial Black" pitchFamily="34" charset="0"/>
              </a:rPr>
              <a:t>1364 р. </a:t>
            </a:r>
            <a:r>
              <a:rPr lang="en-US" b="1"/>
              <a:t>— заснування Краківського університету. </a:t>
            </a:r>
            <a:endParaRPr lang="uk-UA" b="1"/>
          </a:p>
          <a:p>
            <a:r>
              <a:rPr lang="uk-UA" b="1">
                <a:solidFill>
                  <a:srgbClr val="C00000"/>
                </a:solidFill>
                <a:latin typeface="Arial Black" pitchFamily="34" charset="0"/>
              </a:rPr>
              <a:t>1500</a:t>
            </a:r>
            <a:r>
              <a:rPr lang="en-US" b="1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uk-UA" b="1">
                <a:solidFill>
                  <a:srgbClr val="C00000"/>
                </a:solidFill>
                <a:latin typeface="Arial Black" pitchFamily="34" charset="0"/>
              </a:rPr>
              <a:t>р</a:t>
            </a:r>
            <a:r>
              <a:rPr lang="en-US" b="1">
                <a:solidFill>
                  <a:srgbClr val="C00000"/>
                </a:solidFill>
                <a:latin typeface="Arial Black" pitchFamily="34" charset="0"/>
              </a:rPr>
              <a:t>. </a:t>
            </a:r>
            <a:r>
              <a:rPr lang="en-US" b="1"/>
              <a:t>— в Європі діяло </a:t>
            </a:r>
            <a:r>
              <a:rPr lang="uk-UA" b="1"/>
              <a:t>близько 70</a:t>
            </a:r>
            <a:r>
              <a:rPr lang="en-US" b="1"/>
              <a:t> університетів. </a:t>
            </a:r>
            <a:endParaRPr lang="uk-UA" b="1"/>
          </a:p>
          <a:p>
            <a:r>
              <a:rPr lang="uk-UA" b="1">
                <a:solidFill>
                  <a:srgbClr val="C00000"/>
                </a:solidFill>
                <a:latin typeface="Arial Black" pitchFamily="34" charset="0"/>
              </a:rPr>
              <a:t>1481-1482 рр. </a:t>
            </a:r>
            <a:r>
              <a:rPr lang="en-US" b="1"/>
              <a:t>— </a:t>
            </a:r>
            <a:r>
              <a:rPr lang="uk-UA" b="1"/>
              <a:t> </a:t>
            </a:r>
            <a:r>
              <a:rPr lang="uk-UA" b="1">
                <a:latin typeface="Arial Black" pitchFamily="34" charset="0"/>
              </a:rPr>
              <a:t>Юрій  Котермак Дрогобич </a:t>
            </a:r>
            <a:r>
              <a:rPr lang="uk-UA" b="1"/>
              <a:t>(1450-1494) </a:t>
            </a:r>
          </a:p>
          <a:p>
            <a:r>
              <a:rPr lang="uk-UA" b="1"/>
              <a:t>(доктор медицини) -  ректор Болонського університету </a:t>
            </a:r>
          </a:p>
          <a:p>
            <a:r>
              <a:rPr lang="uk-UA" b="1"/>
              <a:t>медицини і вільних мистецтв</a:t>
            </a:r>
          </a:p>
          <a:p>
            <a:r>
              <a:rPr lang="ru-RU" b="1">
                <a:solidFill>
                  <a:srgbClr val="C00000"/>
                </a:solidFill>
                <a:latin typeface="Arial Black" pitchFamily="34" charset="0"/>
              </a:rPr>
              <a:t>7 лютого 1483 р</a:t>
            </a:r>
            <a:r>
              <a:rPr lang="ru-RU" b="1">
                <a:solidFill>
                  <a:srgbClr val="C00000"/>
                </a:solidFill>
              </a:rPr>
              <a:t>. </a:t>
            </a:r>
            <a:r>
              <a:rPr lang="en-US" b="1"/>
              <a:t>— </a:t>
            </a:r>
            <a:r>
              <a:rPr lang="ru-RU" b="1"/>
              <a:t> Юрій Котермак видав у  Римі книгу </a:t>
            </a:r>
          </a:p>
          <a:p>
            <a:r>
              <a:rPr lang="ru-RU" b="1"/>
              <a:t>«Прогностична оцінка поточного 1483 року»</a:t>
            </a:r>
            <a:endParaRPr lang="uk-UA" b="1"/>
          </a:p>
          <a:p>
            <a:r>
              <a:rPr lang="en-US" b="1">
                <a:solidFill>
                  <a:srgbClr val="C00000"/>
                </a:solidFill>
                <a:latin typeface="Arial Black" pitchFamily="34" charset="0"/>
              </a:rPr>
              <a:t>XVI ст</a:t>
            </a:r>
            <a:r>
              <a:rPr lang="en-US" b="1">
                <a:solidFill>
                  <a:srgbClr val="C00000"/>
                </a:solidFill>
              </a:rPr>
              <a:t>. </a:t>
            </a:r>
            <a:r>
              <a:rPr lang="en-US" b="1"/>
              <a:t>— виникають нові університети в </a:t>
            </a:r>
            <a:r>
              <a:rPr lang="uk-UA" b="1"/>
              <a:t>Г</a:t>
            </a:r>
            <a:r>
              <a:rPr lang="en-US" b="1"/>
              <a:t>олландії </a:t>
            </a:r>
            <a:endParaRPr lang="uk-UA" b="1"/>
          </a:p>
          <a:p>
            <a:r>
              <a:rPr lang="en-US" b="1">
                <a:solidFill>
                  <a:srgbClr val="C00000"/>
                </a:solidFill>
                <a:latin typeface="Arial Black" pitchFamily="34" charset="0"/>
              </a:rPr>
              <a:t>1575 р. </a:t>
            </a:r>
            <a:r>
              <a:rPr lang="en-US" b="1"/>
              <a:t>— </a:t>
            </a:r>
            <a:r>
              <a:rPr lang="uk-UA" b="1"/>
              <a:t>засновано нові університети </a:t>
            </a:r>
            <a:r>
              <a:rPr lang="en-US" b="1"/>
              <a:t>в </a:t>
            </a:r>
            <a:r>
              <a:rPr lang="uk-UA" b="1"/>
              <a:t>Л</a:t>
            </a:r>
            <a:r>
              <a:rPr lang="en-US" b="1"/>
              <a:t>ейдені, пізніше у </a:t>
            </a:r>
            <a:r>
              <a:rPr lang="uk-UA" b="1"/>
              <a:t>Г</a:t>
            </a:r>
            <a:r>
              <a:rPr lang="en-US" b="1"/>
              <a:t>ронінгені, </a:t>
            </a:r>
            <a:r>
              <a:rPr lang="uk-UA" b="1"/>
              <a:t>У</a:t>
            </a:r>
            <a:r>
              <a:rPr lang="en-US" b="1"/>
              <a:t>трехті та ін.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5"/>
          <p:cNvSpPr>
            <a:spLocks noChangeArrowheads="1"/>
          </p:cNvSpPr>
          <p:nvPr/>
        </p:nvSpPr>
        <p:spPr bwMode="auto">
          <a:xfrm>
            <a:off x="1331913" y="1052513"/>
            <a:ext cx="781208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600" b="1">
                <a:solidFill>
                  <a:srgbClr val="222222"/>
                </a:solidFill>
                <a:cs typeface="Times New Roman" pitchFamily="18" charset="0"/>
              </a:rPr>
              <a:t>	У перші століття середньовіччя відбувалося народження нової європейської середньовічної культури, яка черпала свої початки з античної спадщини, культури варварів і християнства. </a:t>
            </a:r>
          </a:p>
          <a:p>
            <a:r>
              <a:rPr lang="uk-UA" sz="1600" b="1">
                <a:solidFill>
                  <a:srgbClr val="222222"/>
                </a:solidFill>
                <a:cs typeface="Times New Roman" pitchFamily="18" charset="0"/>
              </a:rPr>
              <a:t>    	Перші результати такої взаємодії стали відчутними в період  </a:t>
            </a:r>
            <a:r>
              <a:rPr lang="uk-UA" sz="1600" b="1" i="1">
                <a:solidFill>
                  <a:srgbClr val="222222"/>
                </a:solidFill>
                <a:cs typeface="Times New Roman" pitchFamily="18" charset="0"/>
              </a:rPr>
              <a:t>«Каролінгського відродження», </a:t>
            </a:r>
            <a:r>
              <a:rPr lang="uk-UA" sz="1600" b="1">
                <a:solidFill>
                  <a:srgbClr val="222222"/>
                </a:solidFill>
                <a:cs typeface="Times New Roman" pitchFamily="18" charset="0"/>
              </a:rPr>
              <a:t>як назвали історики період піднесення культури у Франкському королівстві за часів правління Карла Великого і його найближчих наступників. В цей період виникає потреба в освічених людях.  </a:t>
            </a:r>
          </a:p>
          <a:p>
            <a:r>
              <a:rPr lang="uk-UA" sz="1600" b="1">
                <a:solidFill>
                  <a:srgbClr val="222222"/>
                </a:solidFill>
                <a:cs typeface="Times New Roman" pitchFamily="18" charset="0"/>
              </a:rPr>
              <a:t>	</a:t>
            </a:r>
            <a:r>
              <a:rPr lang="ru-RU" sz="1600" b="1">
                <a:solidFill>
                  <a:srgbClr val="222222"/>
                </a:solidFill>
                <a:cs typeface="Times New Roman" pitchFamily="18" charset="0"/>
              </a:rPr>
              <a:t>Карл Великий заснував при центрах єпископств школи, де готували освічених людей для управління державою. Він видав </a:t>
            </a:r>
            <a:r>
              <a:rPr lang="uk-UA" sz="1600" b="1">
                <a:solidFill>
                  <a:srgbClr val="222222"/>
                </a:solidFill>
                <a:cs typeface="Times New Roman" pitchFamily="18" charset="0"/>
              </a:rPr>
              <a:t>ряд капітуляріїв, що стосувалося </a:t>
            </a:r>
            <a:r>
              <a:rPr lang="ru-RU" sz="1600" b="1">
                <a:solidFill>
                  <a:srgbClr val="222222"/>
                </a:solidFill>
                <a:cs typeface="Times New Roman" pitchFamily="18" charset="0"/>
              </a:rPr>
              <a:t> навчання. Королівський двір називався «Палацовою академією».</a:t>
            </a:r>
            <a:endParaRPr lang="en-US" sz="1600">
              <a:latin typeface="Century Gothic" pitchFamily="34" charset="0"/>
            </a:endParaRPr>
          </a:p>
        </p:txBody>
      </p:sp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1789113" y="201613"/>
            <a:ext cx="6276975" cy="64611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b="1">
                <a:solidFill>
                  <a:srgbClr val="222222"/>
                </a:solidFill>
                <a:cs typeface="Times New Roman" pitchFamily="18" charset="0"/>
              </a:rPr>
              <a:t>ЧАС І ОБСТАВИНИ ПОЯВИ СЕРЕДНЬОВІЧНИХ ШКІЛ. </a:t>
            </a:r>
          </a:p>
          <a:p>
            <a:pPr algn="ctr"/>
            <a:r>
              <a:rPr lang="uk-UA" b="1">
                <a:solidFill>
                  <a:srgbClr val="222222"/>
                </a:solidFill>
                <a:cs typeface="Times New Roman" pitchFamily="18" charset="0"/>
              </a:rPr>
              <a:t> «КАРОЛІНГСЬКЕ ВІДРОДЖЕННЯ»</a:t>
            </a:r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4508500"/>
            <a:ext cx="503237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3276600" y="2940050"/>
            <a:ext cx="5399088" cy="32639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/>
          </a:p>
        </p:txBody>
      </p:sp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309688" y="527050"/>
            <a:ext cx="7767637" cy="23082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В ХІ-ХІІ ст. </a:t>
            </a:r>
            <a:r>
              <a:rPr lang="en-US" sz="1600" b="1"/>
              <a:t>з’явилися школи для всіх бажаючих, незалежно від їхньої національності й походження, де викладали «сім вільних мистецтв». </a:t>
            </a:r>
            <a:r>
              <a:rPr lang="en-US" sz="1600" b="1" i="1">
                <a:solidFill>
                  <a:srgbClr val="C00000"/>
                </a:solidFill>
              </a:rPr>
              <a:t>Вільними</a:t>
            </a:r>
            <a:r>
              <a:rPr lang="en-US" sz="1600" b="1"/>
              <a:t> їх називали тому, що опановувати їх могли лише вільні люди, а мистецтвом вважалася діяльність, спрямована на осмислення, творче сприйняття навколишнього світу, що також робить людину вільною. Створена ще в Давньому Римі, така освіта діяла протягом усього Середньовіччя. </a:t>
            </a:r>
            <a:endParaRPr lang="uk-UA" sz="1600" b="1"/>
          </a:p>
          <a:p>
            <a:r>
              <a:rPr lang="uk-UA" sz="1600" b="1"/>
              <a:t>	</a:t>
            </a:r>
            <a:r>
              <a:rPr lang="en-US" sz="1600" b="1">
                <a:solidFill>
                  <a:srgbClr val="C00000"/>
                </a:solidFill>
              </a:rPr>
              <a:t>Цикл навчальних предметів</a:t>
            </a:r>
            <a:r>
              <a:rPr lang="uk-UA" sz="1600" b="1">
                <a:solidFill>
                  <a:srgbClr val="C00000"/>
                </a:solidFill>
              </a:rPr>
              <a:t> «сім вільних мистецтв»</a:t>
            </a:r>
            <a:r>
              <a:rPr lang="en-US" sz="1600" b="1">
                <a:solidFill>
                  <a:srgbClr val="C00000"/>
                </a:solidFill>
              </a:rPr>
              <a:t> складався з двох частин — тривіума і квадривіума.</a:t>
            </a:r>
          </a:p>
        </p:txBody>
      </p:sp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179388" y="6256338"/>
            <a:ext cx="8964612" cy="5540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500" b="1">
                <a:solidFill>
                  <a:srgbClr val="C00000"/>
                </a:solidFill>
                <a:latin typeface="Century Gothic" pitchFamily="34" charset="0"/>
              </a:rPr>
              <a:t>Трйвіум </a:t>
            </a:r>
            <a:r>
              <a:rPr lang="en-US" sz="1500" b="1">
                <a:latin typeface="Century Gothic" pitchFamily="34" charset="0"/>
              </a:rPr>
              <a:t>— перші три науки, які мали опанувати студенти, від цього слова</a:t>
            </a:r>
            <a:r>
              <a:rPr lang="uk-UA" sz="1500" b="1">
                <a:latin typeface="Century Gothic" pitchFamily="34" charset="0"/>
              </a:rPr>
              <a:t> </a:t>
            </a:r>
            <a:r>
              <a:rPr lang="en-US" sz="1500" b="1">
                <a:latin typeface="Century Gothic" pitchFamily="34" charset="0"/>
              </a:rPr>
              <a:t>походить слово </a:t>
            </a:r>
            <a:r>
              <a:rPr lang="en-US" sz="1500" b="1" i="1">
                <a:latin typeface="Century Gothic" pitchFamily="34" charset="0"/>
              </a:rPr>
              <a:t>тривіальний — дуже простий, звичайний.</a:t>
            </a: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5326063" y="4891088"/>
            <a:ext cx="1308100" cy="35401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700" b="1"/>
              <a:t>Граматика</a:t>
            </a:r>
          </a:p>
        </p:txBody>
      </p:sp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5276850" y="5313363"/>
            <a:ext cx="1384300" cy="35401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700" b="1"/>
              <a:t>  Риторика </a:t>
            </a:r>
          </a:p>
        </p:txBody>
      </p:sp>
      <p:sp>
        <p:nvSpPr>
          <p:cNvPr id="23558" name="TextBox 5"/>
          <p:cNvSpPr txBox="1">
            <a:spLocks noChangeArrowheads="1"/>
          </p:cNvSpPr>
          <p:nvPr/>
        </p:nvSpPr>
        <p:spPr bwMode="auto">
          <a:xfrm>
            <a:off x="5299075" y="5778500"/>
            <a:ext cx="1362075" cy="3524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700" b="1"/>
              <a:t>Діалектика</a:t>
            </a:r>
            <a:endParaRPr lang="ru-RU" sz="1700" b="1"/>
          </a:p>
        </p:txBody>
      </p:sp>
      <p:sp>
        <p:nvSpPr>
          <p:cNvPr id="23559" name="TextBox 6"/>
          <p:cNvSpPr txBox="1">
            <a:spLocks noChangeArrowheads="1"/>
          </p:cNvSpPr>
          <p:nvPr/>
        </p:nvSpPr>
        <p:spPr bwMode="auto">
          <a:xfrm>
            <a:off x="3486150" y="3678238"/>
            <a:ext cx="1511300" cy="3540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700" b="1">
                <a:solidFill>
                  <a:srgbClr val="C00000"/>
                </a:solidFill>
              </a:rPr>
              <a:t>КВАДРІУМ </a:t>
            </a:r>
            <a:endParaRPr lang="ru-RU" sz="1700" b="1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23560" name="TextBox 7"/>
          <p:cNvSpPr txBox="1">
            <a:spLocks noChangeArrowheads="1"/>
          </p:cNvSpPr>
          <p:nvPr/>
        </p:nvSpPr>
        <p:spPr bwMode="auto">
          <a:xfrm>
            <a:off x="5164138" y="2974975"/>
            <a:ext cx="1552575" cy="354013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700" b="1"/>
              <a:t>Арифметика</a:t>
            </a:r>
          </a:p>
        </p:txBody>
      </p:sp>
      <p:sp>
        <p:nvSpPr>
          <p:cNvPr id="23561" name="TextBox 8"/>
          <p:cNvSpPr txBox="1">
            <a:spLocks noChangeArrowheads="1"/>
          </p:cNvSpPr>
          <p:nvPr/>
        </p:nvSpPr>
        <p:spPr bwMode="auto">
          <a:xfrm>
            <a:off x="5164138" y="3409950"/>
            <a:ext cx="1563687" cy="354013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700" b="1"/>
              <a:t>   Геометрія  </a:t>
            </a:r>
          </a:p>
        </p:txBody>
      </p:sp>
      <p:sp>
        <p:nvSpPr>
          <p:cNvPr id="23562" name="TextBox 9"/>
          <p:cNvSpPr txBox="1">
            <a:spLocks noChangeArrowheads="1"/>
          </p:cNvSpPr>
          <p:nvPr/>
        </p:nvSpPr>
        <p:spPr bwMode="auto">
          <a:xfrm>
            <a:off x="5164138" y="3856038"/>
            <a:ext cx="1568450" cy="35401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700" b="1"/>
              <a:t> Астрономія </a:t>
            </a:r>
          </a:p>
        </p:txBody>
      </p:sp>
      <p:sp>
        <p:nvSpPr>
          <p:cNvPr id="23563" name="TextBox 10"/>
          <p:cNvSpPr txBox="1">
            <a:spLocks noChangeArrowheads="1"/>
          </p:cNvSpPr>
          <p:nvPr/>
        </p:nvSpPr>
        <p:spPr bwMode="auto">
          <a:xfrm>
            <a:off x="5192713" y="4319588"/>
            <a:ext cx="1508125" cy="35401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700" b="1"/>
              <a:t>      Музика   </a:t>
            </a:r>
            <a:endParaRPr lang="ru-RU" sz="1700" b="1"/>
          </a:p>
        </p:txBody>
      </p:sp>
      <p:pic>
        <p:nvPicPr>
          <p:cNvPr id="23564" name="Picture 2" descr="http://www.plosin.com/images/display/HortusDeliciar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0" y="2940050"/>
            <a:ext cx="243046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5" name="TextBox 12"/>
          <p:cNvSpPr txBox="1">
            <a:spLocks noChangeArrowheads="1"/>
          </p:cNvSpPr>
          <p:nvPr/>
        </p:nvSpPr>
        <p:spPr bwMode="auto">
          <a:xfrm>
            <a:off x="6834188" y="3617913"/>
            <a:ext cx="1147762" cy="3540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700" b="1">
                <a:solidFill>
                  <a:srgbClr val="C00000"/>
                </a:solidFill>
                <a:latin typeface="Century Gothic" pitchFamily="34" charset="0"/>
              </a:rPr>
              <a:t> В И Щ І</a:t>
            </a:r>
            <a:endParaRPr lang="ru-RU" sz="1700" b="1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23566" name="Прямоугольник 13"/>
          <p:cNvSpPr>
            <a:spLocks noChangeArrowheads="1"/>
          </p:cNvSpPr>
          <p:nvPr/>
        </p:nvSpPr>
        <p:spPr bwMode="auto">
          <a:xfrm>
            <a:off x="3578225" y="5265738"/>
            <a:ext cx="1435100" cy="3540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1700" b="1">
                <a:solidFill>
                  <a:srgbClr val="C00000"/>
                </a:solidFill>
                <a:latin typeface="Century Gothic" pitchFamily="34" charset="0"/>
              </a:rPr>
              <a:t>   </a:t>
            </a:r>
            <a:r>
              <a:rPr lang="en-US" sz="1700" b="1">
                <a:solidFill>
                  <a:srgbClr val="C00000"/>
                </a:solidFill>
                <a:latin typeface="Century Gothic" pitchFamily="34" charset="0"/>
              </a:rPr>
              <a:t>ТРЙВІУМ</a:t>
            </a:r>
            <a:r>
              <a:rPr lang="uk-UA" sz="1700" b="1">
                <a:solidFill>
                  <a:srgbClr val="C00000"/>
                </a:solidFill>
                <a:latin typeface="Century Gothic" pitchFamily="34" charset="0"/>
              </a:rPr>
              <a:t>   </a:t>
            </a:r>
            <a:endParaRPr lang="en-US" sz="1700">
              <a:latin typeface="Century Gothic" pitchFamily="34" charset="0"/>
            </a:endParaRPr>
          </a:p>
        </p:txBody>
      </p:sp>
      <p:sp>
        <p:nvSpPr>
          <p:cNvPr id="23567" name="TextBox 14"/>
          <p:cNvSpPr txBox="1">
            <a:spLocks noChangeArrowheads="1"/>
          </p:cNvSpPr>
          <p:nvPr/>
        </p:nvSpPr>
        <p:spPr bwMode="auto">
          <a:xfrm>
            <a:off x="6843713" y="5202238"/>
            <a:ext cx="1490662" cy="3540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700" b="1">
                <a:solidFill>
                  <a:srgbClr val="C00000"/>
                </a:solidFill>
                <a:latin typeface="Century Gothic" pitchFamily="34" charset="0"/>
              </a:rPr>
              <a:t> Н И Ж Н  І</a:t>
            </a:r>
            <a:endParaRPr lang="ru-RU" sz="1700" b="1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23568" name="Прямоугольник 16"/>
          <p:cNvSpPr>
            <a:spLocks noChangeArrowheads="1"/>
          </p:cNvSpPr>
          <p:nvPr/>
        </p:nvSpPr>
        <p:spPr bwMode="auto">
          <a:xfrm>
            <a:off x="1692275" y="26988"/>
            <a:ext cx="6480175" cy="3841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uk-UA" b="1">
                <a:solidFill>
                  <a:srgbClr val="222222"/>
                </a:solidFill>
                <a:cs typeface="Times New Roman" pitchFamily="18" charset="0"/>
              </a:rPr>
              <a:t>2. ЧОМУ І ЯК НАВЧАЛИ В СЕРЕДНЬОВІЧНІЙ ШКОЛІ.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2"/>
          <p:cNvSpPr>
            <a:spLocks noChangeArrowheads="1"/>
          </p:cNvSpPr>
          <p:nvPr/>
        </p:nvSpPr>
        <p:spPr bwMode="auto">
          <a:xfrm>
            <a:off x="1704975" y="115888"/>
            <a:ext cx="7100888" cy="369887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>
                <a:latin typeface="Arial Black" pitchFamily="34" charset="0"/>
              </a:rPr>
              <a:t>ВИНИКНЕННЯ СЕРЕДНЬОВІЧНИХ  УНІВЕРСИТЕТІВ.</a:t>
            </a:r>
            <a:endParaRPr lang="ru-RU">
              <a:latin typeface="Arial Black" pitchFamily="34" charset="0"/>
            </a:endParaRPr>
          </a:p>
        </p:txBody>
      </p:sp>
      <p:pic>
        <p:nvPicPr>
          <p:cNvPr id="24578" name="Picture 2" descr="http://www.istmira.com/uploads/posts/2014-12/1419461798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" y="4765675"/>
            <a:ext cx="318135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Sorbonne 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9488" y="4737100"/>
            <a:ext cx="2782887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6213" y="4884738"/>
            <a:ext cx="2600325" cy="18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1398588" y="620713"/>
            <a:ext cx="7488237" cy="3970337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/>
              <a:t>ХІ  - ХІІІ ст. </a:t>
            </a:r>
            <a:r>
              <a:rPr lang="ru-RU" b="1"/>
              <a:t>- в</a:t>
            </a:r>
            <a:r>
              <a:rPr lang="uk-UA" b="1"/>
              <a:t>иникнення університетів  в Західній Європі.</a:t>
            </a:r>
          </a:p>
          <a:p>
            <a:r>
              <a:rPr lang="uk-UA" b="1">
                <a:solidFill>
                  <a:srgbClr val="C00000"/>
                </a:solidFill>
              </a:rPr>
              <a:t>Університет</a:t>
            </a:r>
            <a:r>
              <a:rPr lang="uk-UA"/>
              <a:t> </a:t>
            </a:r>
            <a:r>
              <a:rPr lang="uk-UA" i="1"/>
              <a:t>(з лат. – корпорація</a:t>
            </a:r>
            <a:r>
              <a:rPr lang="uk-UA"/>
              <a:t>) </a:t>
            </a:r>
            <a:r>
              <a:rPr lang="uk-UA" b="1"/>
              <a:t>–  об’єднання викладачів між собою т</a:t>
            </a:r>
            <a:r>
              <a:rPr lang="ru-RU" b="1"/>
              <a:t>а викладачів зі студентами.</a:t>
            </a:r>
            <a:endParaRPr lang="uk-UA" b="1">
              <a:solidFill>
                <a:srgbClr val="C00000"/>
              </a:solidFill>
            </a:endParaRPr>
          </a:p>
          <a:p>
            <a:r>
              <a:rPr lang="uk-UA" b="1">
                <a:solidFill>
                  <a:srgbClr val="C00000"/>
                </a:solidFill>
              </a:rPr>
              <a:t>У</a:t>
            </a:r>
            <a:r>
              <a:rPr lang="en-US" b="1">
                <a:solidFill>
                  <a:srgbClr val="C00000"/>
                </a:solidFill>
              </a:rPr>
              <a:t>ніверситет </a:t>
            </a:r>
            <a:r>
              <a:rPr lang="en-US" i="1"/>
              <a:t>(від латин</a:t>
            </a:r>
            <a:r>
              <a:rPr lang="uk-UA" i="1"/>
              <a:t>.</a:t>
            </a:r>
            <a:r>
              <a:rPr lang="en-US" i="1"/>
              <a:t>«сукупність, спільність») </a:t>
            </a:r>
            <a:r>
              <a:rPr lang="uk-UA" b="1"/>
              <a:t>–</a:t>
            </a:r>
            <a:r>
              <a:rPr lang="en-US" b="1"/>
              <a:t> вищ</a:t>
            </a:r>
            <a:r>
              <a:rPr lang="uk-UA" b="1"/>
              <a:t>ий</a:t>
            </a:r>
            <a:r>
              <a:rPr lang="en-US" b="1"/>
              <a:t> навчальн</a:t>
            </a:r>
            <a:r>
              <a:rPr lang="uk-UA" b="1"/>
              <a:t>ий</a:t>
            </a:r>
            <a:r>
              <a:rPr lang="en-US" b="1"/>
              <a:t> заклад</a:t>
            </a:r>
            <a:r>
              <a:rPr lang="uk-UA" b="1"/>
              <a:t>, у якому об'єднувалися різні напрями підготовки фахівців.</a:t>
            </a:r>
          </a:p>
          <a:p>
            <a:r>
              <a:rPr lang="uk-UA" b="1">
                <a:solidFill>
                  <a:srgbClr val="C00000"/>
                </a:solidFill>
              </a:rPr>
              <a:t>Факультет</a:t>
            </a:r>
            <a:r>
              <a:rPr lang="uk-UA" b="1"/>
              <a:t> </a:t>
            </a:r>
            <a:r>
              <a:rPr lang="ru-RU" b="1"/>
              <a:t>(від лат. «здатність») </a:t>
            </a:r>
            <a:r>
              <a:rPr lang="uk-UA" b="1"/>
              <a:t>–</a:t>
            </a:r>
            <a:r>
              <a:rPr lang="ru-RU" b="1"/>
              <a:t> здатність викладати який-небудь предмет. </a:t>
            </a:r>
            <a:r>
              <a:rPr lang="uk-UA" b="1"/>
              <a:t> О</a:t>
            </a:r>
            <a:r>
              <a:rPr lang="ru-RU" b="1"/>
              <a:t>б'єднання </a:t>
            </a:r>
            <a:r>
              <a:rPr lang="uk-UA" b="1"/>
              <a:t>викладачів </a:t>
            </a:r>
            <a:r>
              <a:rPr lang="ru-RU" b="1"/>
              <a:t>відповідно до предметів</a:t>
            </a:r>
            <a:r>
              <a:rPr lang="uk-UA" b="1"/>
              <a:t>.</a:t>
            </a:r>
            <a:endParaRPr lang="en-US" b="1"/>
          </a:p>
          <a:p>
            <a:r>
              <a:rPr lang="uk-UA" b="1">
                <a:solidFill>
                  <a:srgbClr val="C00000"/>
                </a:solidFill>
                <a:latin typeface="Arial Black" pitchFamily="34" charset="0"/>
              </a:rPr>
              <a:t>1088 р. </a:t>
            </a:r>
            <a:r>
              <a:rPr lang="en-US" b="1"/>
              <a:t>—</a:t>
            </a:r>
            <a:r>
              <a:rPr lang="uk-UA" b="1"/>
              <a:t> засновано університет «</a:t>
            </a:r>
            <a:r>
              <a:rPr lang="uk-UA" b="1">
                <a:latin typeface="Arial Black" pitchFamily="34" charset="0"/>
              </a:rPr>
              <a:t>БОЛОНЬЯ»</a:t>
            </a:r>
          </a:p>
          <a:p>
            <a:r>
              <a:rPr lang="uk-UA">
                <a:solidFill>
                  <a:srgbClr val="C00000"/>
                </a:solidFill>
                <a:latin typeface="Arial Black" pitchFamily="34" charset="0"/>
              </a:rPr>
              <a:t>1117 р.</a:t>
            </a:r>
            <a:r>
              <a:rPr lang="ru-RU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b="1"/>
              <a:t>— </a:t>
            </a:r>
            <a:r>
              <a:rPr lang="uk-UA" b="1"/>
              <a:t>в Англії засновано університет </a:t>
            </a:r>
            <a:r>
              <a:rPr lang="uk-UA">
                <a:latin typeface="Arial Black" pitchFamily="34" charset="0"/>
              </a:rPr>
              <a:t>«ОКСФОРД» </a:t>
            </a:r>
          </a:p>
          <a:p>
            <a:r>
              <a:rPr lang="uk-UA">
                <a:solidFill>
                  <a:srgbClr val="C00000"/>
                </a:solidFill>
                <a:latin typeface="Arial Black" pitchFamily="34" charset="0"/>
              </a:rPr>
              <a:t>1209 р. </a:t>
            </a:r>
            <a:r>
              <a:rPr lang="en-US" b="1"/>
              <a:t>— </a:t>
            </a:r>
            <a:r>
              <a:rPr lang="uk-UA" b="1"/>
              <a:t>в Англії засновано університет </a:t>
            </a:r>
            <a:r>
              <a:rPr lang="uk-UA" b="1">
                <a:latin typeface="Arial Black" pitchFamily="34" charset="0"/>
              </a:rPr>
              <a:t>«КЕМБРІДЖ» </a:t>
            </a:r>
            <a:endParaRPr lang="uk-UA">
              <a:latin typeface="Arial Black" pitchFamily="34" charset="0"/>
            </a:endParaRPr>
          </a:p>
          <a:p>
            <a:r>
              <a:rPr lang="uk-UA">
                <a:solidFill>
                  <a:srgbClr val="C00000"/>
                </a:solidFill>
                <a:latin typeface="Arial Black" pitchFamily="34" charset="0"/>
              </a:rPr>
              <a:t>1218 р.</a:t>
            </a:r>
            <a:r>
              <a:rPr lang="en-US" b="1"/>
              <a:t> —</a:t>
            </a:r>
            <a:r>
              <a:rPr lang="uk-UA" b="1"/>
              <a:t> засновано іспанський університет</a:t>
            </a:r>
            <a:r>
              <a:rPr lang="ru-RU" b="1"/>
              <a:t> </a:t>
            </a:r>
            <a:r>
              <a:rPr lang="uk-UA">
                <a:latin typeface="Arial Black" pitchFamily="34" charset="0"/>
              </a:rPr>
              <a:t>«САЛАМАНКА»</a:t>
            </a:r>
          </a:p>
          <a:p>
            <a:r>
              <a:rPr lang="uk-UA" b="1">
                <a:solidFill>
                  <a:srgbClr val="C00000"/>
                </a:solidFill>
                <a:latin typeface="Arial Black" pitchFamily="34" charset="0"/>
              </a:rPr>
              <a:t>1253 р. </a:t>
            </a:r>
            <a:r>
              <a:rPr lang="en-US" b="1"/>
              <a:t>—</a:t>
            </a:r>
            <a:r>
              <a:rPr lang="uk-UA" b="1"/>
              <a:t> у Франції засновано університет</a:t>
            </a:r>
            <a:r>
              <a:rPr lang="uk-UA" b="1">
                <a:solidFill>
                  <a:srgbClr val="C00000"/>
                </a:solidFill>
              </a:rPr>
              <a:t> </a:t>
            </a:r>
            <a:r>
              <a:rPr lang="uk-UA" b="1">
                <a:latin typeface="Arial Black" pitchFamily="34" charset="0"/>
              </a:rPr>
              <a:t>«СОРБОННА»</a:t>
            </a:r>
            <a:endParaRPr lang="ru-RU" b="1"/>
          </a:p>
        </p:txBody>
      </p:sp>
    </p:spTree>
  </p:cSld>
  <p:clrMapOvr>
    <a:masterClrMapping/>
  </p:clrMapOvr>
  <p:transition spd="slow" advTm="163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s://im0-tub-ua.yandex.net/i?id=94bd7e3b113d77d9dda8968cbbc2e080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1788" y="0"/>
            <a:ext cx="3616325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1331913" y="198438"/>
            <a:ext cx="3671887" cy="646112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/>
              <a:t>БОЛОНСЬКИЙ УНІВЕРСИТЕТ, </a:t>
            </a:r>
          </a:p>
          <a:p>
            <a:pPr algn="ctr"/>
            <a:r>
              <a:rPr lang="uk-UA" b="1"/>
              <a:t>ІТАЛІЯ, 1088 р.</a:t>
            </a:r>
            <a:endParaRPr lang="ru-RU"/>
          </a:p>
        </p:txBody>
      </p:sp>
      <p:sp>
        <p:nvSpPr>
          <p:cNvPr id="27651" name="Прямоугольник 1"/>
          <p:cNvSpPr>
            <a:spLocks noChangeArrowheads="1"/>
          </p:cNvSpPr>
          <p:nvPr/>
        </p:nvSpPr>
        <p:spPr bwMode="auto">
          <a:xfrm>
            <a:off x="258763" y="1201738"/>
            <a:ext cx="51530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/>
              <a:t>Болонський університет «Болонья» - най-старіший університет Західної  Європи та Італії. Засновано як юридичну школу в 1088 році.</a:t>
            </a:r>
          </a:p>
        </p:txBody>
      </p:sp>
      <p:pic>
        <p:nvPicPr>
          <p:cNvPr id="27652" name="Рисунок 4" descr="Georgius Drohobi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013" y="3878263"/>
            <a:ext cx="1631950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Прямоугольник 3"/>
          <p:cNvSpPr>
            <a:spLocks noChangeArrowheads="1"/>
          </p:cNvSpPr>
          <p:nvPr/>
        </p:nvSpPr>
        <p:spPr bwMode="auto">
          <a:xfrm>
            <a:off x="258763" y="2400300"/>
            <a:ext cx="888523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/>
              <a:t> В 14 столітті були відкриті медичний, філософський та теологічний (бого-словський)  факультети.  Серед викладачів Болонського університету були відомі анатоми – Везалій та Мальпігі. В Болонському університеті зробив своє знамените відкриття Луїджі Гальване. В Болонський університет приймали вчитися жінок, а в 14-15 ст. почали з'являтися жінки-професори.</a:t>
            </a:r>
            <a:endParaRPr lang="en-US">
              <a:latin typeface="Century Gothic" pitchFamily="34" charset="0"/>
            </a:endParaRPr>
          </a:p>
        </p:txBody>
      </p:sp>
      <p:sp>
        <p:nvSpPr>
          <p:cNvPr id="27654" name="Прямоугольник 5"/>
          <p:cNvSpPr>
            <a:spLocks noChangeArrowheads="1"/>
          </p:cNvSpPr>
          <p:nvPr/>
        </p:nvSpPr>
        <p:spPr bwMode="auto">
          <a:xfrm>
            <a:off x="1900238" y="3970338"/>
            <a:ext cx="724376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>
                <a:latin typeface="Arial Black" pitchFamily="34" charset="0"/>
              </a:rPr>
              <a:t>ЮРІЙ  КОТЕРМАК ДРОГОБИЧ  (1450-1494) </a:t>
            </a:r>
            <a:r>
              <a:rPr lang="uk-UA" b="1"/>
              <a:t>– доктор медицини. Ректор Болонського університету медицини і вільних мистецтв (1481-1482 р.).</a:t>
            </a:r>
          </a:p>
          <a:p>
            <a:r>
              <a:rPr lang="ru-RU">
                <a:latin typeface="Arial Black" pitchFamily="34" charset="0"/>
              </a:rPr>
              <a:t>7 лютого 1483 </a:t>
            </a:r>
            <a:r>
              <a:rPr lang="ru-RU" b="1"/>
              <a:t>у  Римі видав книгу  «Прогностична оцінка поточного 1483 року».</a:t>
            </a:r>
          </a:p>
        </p:txBody>
      </p:sp>
      <p:pic>
        <p:nvPicPr>
          <p:cNvPr id="27655" name="Picture 2" descr="Seal of the University of Bologna.sv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5260975"/>
            <a:ext cx="1503363" cy="150018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27656" name="Прямоугольник 8"/>
          <p:cNvSpPr>
            <a:spLocks noChangeArrowheads="1"/>
          </p:cNvSpPr>
          <p:nvPr/>
        </p:nvSpPr>
        <p:spPr bwMode="auto">
          <a:xfrm>
            <a:off x="5692775" y="5568950"/>
            <a:ext cx="1714500" cy="369888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b="1"/>
              <a:t>Герб Болоньї</a:t>
            </a:r>
            <a:endParaRPr lang="ru-RU"/>
          </a:p>
        </p:txBody>
      </p:sp>
      <p:pic>
        <p:nvPicPr>
          <p:cNvPr id="2765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76438" y="5597525"/>
            <a:ext cx="1190625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44875" y="5568950"/>
            <a:ext cx="1223963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1113</TotalTime>
  <Words>617</Words>
  <Application>Microsoft Office PowerPoint</Application>
  <PresentationFormat>Экран (4:3)</PresentationFormat>
  <Paragraphs>68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17</vt:i4>
      </vt:variant>
      <vt:variant>
        <vt:lpstr>Заголовки слайдов</vt:lpstr>
      </vt:variant>
      <vt:variant>
        <vt:i4>7</vt:i4>
      </vt:variant>
    </vt:vector>
  </HeadingPairs>
  <TitlesOfParts>
    <vt:vector size="31" baseType="lpstr">
      <vt:lpstr>Arial</vt:lpstr>
      <vt:lpstr>Century Gothic</vt:lpstr>
      <vt:lpstr>Wingdings 3</vt:lpstr>
      <vt:lpstr>Calibri</vt:lpstr>
      <vt:lpstr>Comic Sans MS</vt:lpstr>
      <vt:lpstr>Arial Black</vt:lpstr>
      <vt:lpstr>Times New Roman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Сергей</cp:lastModifiedBy>
  <cp:revision>90</cp:revision>
  <dcterms:created xsi:type="dcterms:W3CDTF">2018-03-21T06:45:56Z</dcterms:created>
  <dcterms:modified xsi:type="dcterms:W3CDTF">2020-04-07T16:28:51Z</dcterms:modified>
</cp:coreProperties>
</file>