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8" r:id="rId2"/>
    <p:sldId id="371" r:id="rId3"/>
    <p:sldId id="414" r:id="rId4"/>
    <p:sldId id="415" r:id="rId5"/>
    <p:sldId id="419" r:id="rId6"/>
    <p:sldId id="418" r:id="rId7"/>
    <p:sldId id="416" r:id="rId8"/>
    <p:sldId id="308" r:id="rId9"/>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FFCC"/>
    <a:srgbClr val="FFFF99"/>
    <a:srgbClr val="FFFF00"/>
    <a:srgbClr val="000099"/>
    <a:srgbClr val="003300"/>
    <a:srgbClr val="006600"/>
    <a:srgbClr val="008000"/>
    <a:srgbClr val="800000"/>
    <a:srgbClr val="FFFF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7913" autoAdjust="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7CA084-E035-4B6F-B373-EC8A19E6C0EF}" type="datetimeFigureOut">
              <a:rPr lang="ru-RU" smtClean="0"/>
              <a:pPr/>
              <a:t>08.04.2020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7309FD-E530-4587-9606-29CE8ADAE33F}" type="slidenum">
              <a:rPr lang="ru-RU" smtClean="0"/>
              <a:pPr/>
              <a:t>‹#›</a:t>
            </a:fld>
            <a:endParaRPr lang="ru-RU"/>
          </a:p>
        </p:txBody>
      </p:sp>
    </p:spTree>
    <p:extLst>
      <p:ext uri="{BB962C8B-B14F-4D97-AF65-F5344CB8AC3E}">
        <p14:creationId xmlns="" xmlns:p14="http://schemas.microsoft.com/office/powerpoint/2010/main" val="2128112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pPr>
              <a:defRPr/>
            </a:pPr>
            <a:fld id="{8EB9C770-33C3-42A4-8C0C-A2EC58ADE47A}" type="datetimeFigureOut">
              <a:rPr lang="uk-UA"/>
              <a:pPr>
                <a:defRPr/>
              </a:pPr>
              <a:t>08.04.2020</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2F667C49-1FF6-4D78-AE2E-6B6F5CD02ADB}" type="slidenum">
              <a:rPr lang="uk-UA"/>
              <a:pPr>
                <a:defRPr/>
              </a:pPr>
              <a:t>‹#›</a:t>
            </a:fld>
            <a:endParaRPr lang="uk-UA"/>
          </a:p>
        </p:txBody>
      </p:sp>
    </p:spTree>
    <p:extLst>
      <p:ext uri="{BB962C8B-B14F-4D97-AF65-F5344CB8AC3E}">
        <p14:creationId xmlns="" xmlns:p14="http://schemas.microsoft.com/office/powerpoint/2010/main" val="4278007879"/>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81CA6F5F-1C3F-452D-8062-A7C3D363103E}" type="datetimeFigureOut">
              <a:rPr lang="uk-UA"/>
              <a:pPr>
                <a:defRPr/>
              </a:pPr>
              <a:t>08.04.2020</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92047985-6DD2-4CA4-8186-EF6129AD880B}" type="slidenum">
              <a:rPr lang="uk-UA"/>
              <a:pPr>
                <a:defRPr/>
              </a:pPr>
              <a:t>‹#›</a:t>
            </a:fld>
            <a:endParaRPr lang="uk-UA"/>
          </a:p>
        </p:txBody>
      </p:sp>
    </p:spTree>
    <p:extLst>
      <p:ext uri="{BB962C8B-B14F-4D97-AF65-F5344CB8AC3E}">
        <p14:creationId xmlns="" xmlns:p14="http://schemas.microsoft.com/office/powerpoint/2010/main" val="3445479164"/>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5F9AAE1C-DA70-4642-B9E2-978F69423C85}" type="datetimeFigureOut">
              <a:rPr lang="uk-UA"/>
              <a:pPr>
                <a:defRPr/>
              </a:pPr>
              <a:t>08.04.2020</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D6177F57-5FE1-4C29-8C6C-1FF27C549761}" type="slidenum">
              <a:rPr lang="uk-UA"/>
              <a:pPr>
                <a:defRPr/>
              </a:pPr>
              <a:t>‹#›</a:t>
            </a:fld>
            <a:endParaRPr lang="uk-UA"/>
          </a:p>
        </p:txBody>
      </p:sp>
    </p:spTree>
    <p:extLst>
      <p:ext uri="{BB962C8B-B14F-4D97-AF65-F5344CB8AC3E}">
        <p14:creationId xmlns="" xmlns:p14="http://schemas.microsoft.com/office/powerpoint/2010/main" val="3449841904"/>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自定义版式">
    <p:spTree>
      <p:nvGrpSpPr>
        <p:cNvPr id="1" name=""/>
        <p:cNvGrpSpPr/>
        <p:nvPr/>
      </p:nvGrpSpPr>
      <p:grpSpPr>
        <a:xfrm>
          <a:off x="0" y="0"/>
          <a:ext cx="0" cy="0"/>
          <a:chOff x="0" y="0"/>
          <a:chExt cx="0" cy="0"/>
        </a:xfrm>
      </p:grpSpPr>
      <p:pic>
        <p:nvPicPr>
          <p:cNvPr id="7" name="图片 6" descr="bgx2.jpg"/>
          <p:cNvPicPr>
            <a:picLocks noChangeAspect="1"/>
          </p:cNvPicPr>
          <p:nvPr userDrawn="1"/>
        </p:nvPicPr>
        <p:blipFill>
          <a:blip r:embed="rId2" cstate="print"/>
          <a:stretch>
            <a:fillRect/>
          </a:stretch>
        </p:blipFill>
        <p:spPr>
          <a:xfrm>
            <a:off x="0" y="0"/>
            <a:ext cx="9144000" cy="6858000"/>
          </a:xfrm>
          <a:prstGeom prst="rect">
            <a:avLst/>
          </a:prstGeom>
        </p:spPr>
      </p:pic>
    </p:spTree>
    <p:extLst>
      <p:ext uri="{BB962C8B-B14F-4D97-AF65-F5344CB8AC3E}">
        <p14:creationId xmlns="" xmlns:p14="http://schemas.microsoft.com/office/powerpoint/2010/main" val="239887246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0A340D7B-2457-4103-92B1-CA159D07C035}" type="datetimeFigureOut">
              <a:rPr lang="uk-UA"/>
              <a:pPr>
                <a:defRPr/>
              </a:pPr>
              <a:t>08.04.2020</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60E2906C-A2EC-4243-8D45-D8F719AF8667}" type="slidenum">
              <a:rPr lang="uk-UA"/>
              <a:pPr>
                <a:defRPr/>
              </a:pPr>
              <a:t>‹#›</a:t>
            </a:fld>
            <a:endParaRPr lang="uk-UA"/>
          </a:p>
        </p:txBody>
      </p:sp>
    </p:spTree>
    <p:extLst>
      <p:ext uri="{BB962C8B-B14F-4D97-AF65-F5344CB8AC3E}">
        <p14:creationId xmlns="" xmlns:p14="http://schemas.microsoft.com/office/powerpoint/2010/main" val="3150694046"/>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1344D11B-99F4-44AB-8AB7-8AF15FCA2274}" type="datetimeFigureOut">
              <a:rPr lang="uk-UA"/>
              <a:pPr>
                <a:defRPr/>
              </a:pPr>
              <a:t>08.04.2020</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ED4E059B-F546-44DB-B856-06F71C47A571}" type="slidenum">
              <a:rPr lang="uk-UA"/>
              <a:pPr>
                <a:defRPr/>
              </a:pPr>
              <a:t>‹#›</a:t>
            </a:fld>
            <a:endParaRPr lang="uk-UA"/>
          </a:p>
        </p:txBody>
      </p:sp>
    </p:spTree>
    <p:extLst>
      <p:ext uri="{BB962C8B-B14F-4D97-AF65-F5344CB8AC3E}">
        <p14:creationId xmlns="" xmlns:p14="http://schemas.microsoft.com/office/powerpoint/2010/main" val="2587315875"/>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3"/>
          <p:cNvSpPr>
            <a:spLocks noGrp="1"/>
          </p:cNvSpPr>
          <p:nvPr>
            <p:ph type="dt" sz="half" idx="10"/>
          </p:nvPr>
        </p:nvSpPr>
        <p:spPr/>
        <p:txBody>
          <a:bodyPr/>
          <a:lstStyle>
            <a:lvl1pPr>
              <a:defRPr/>
            </a:lvl1pPr>
          </a:lstStyle>
          <a:p>
            <a:pPr>
              <a:defRPr/>
            </a:pPr>
            <a:fld id="{DC5395ED-F266-4355-894D-A9D3B0CD189D}" type="datetimeFigureOut">
              <a:rPr lang="uk-UA"/>
              <a:pPr>
                <a:defRPr/>
              </a:pPr>
              <a:t>08.04.2020</a:t>
            </a:fld>
            <a:endParaRPr lang="uk-UA"/>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C5DB470A-DF66-463C-994E-28CE2A662AF5}" type="slidenum">
              <a:rPr lang="uk-UA"/>
              <a:pPr>
                <a:defRPr/>
              </a:pPr>
              <a:t>‹#›</a:t>
            </a:fld>
            <a:endParaRPr lang="uk-UA"/>
          </a:p>
        </p:txBody>
      </p:sp>
    </p:spTree>
    <p:extLst>
      <p:ext uri="{BB962C8B-B14F-4D97-AF65-F5344CB8AC3E}">
        <p14:creationId xmlns="" xmlns:p14="http://schemas.microsoft.com/office/powerpoint/2010/main" val="160328039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3"/>
          <p:cNvSpPr>
            <a:spLocks noGrp="1"/>
          </p:cNvSpPr>
          <p:nvPr>
            <p:ph type="dt" sz="half" idx="10"/>
          </p:nvPr>
        </p:nvSpPr>
        <p:spPr/>
        <p:txBody>
          <a:bodyPr/>
          <a:lstStyle>
            <a:lvl1pPr>
              <a:defRPr/>
            </a:lvl1pPr>
          </a:lstStyle>
          <a:p>
            <a:pPr>
              <a:defRPr/>
            </a:pPr>
            <a:fld id="{1E25C9DB-AC08-40A0-90ED-46F1D3D538B2}" type="datetimeFigureOut">
              <a:rPr lang="uk-UA"/>
              <a:pPr>
                <a:defRPr/>
              </a:pPr>
              <a:t>08.04.2020</a:t>
            </a:fld>
            <a:endParaRPr lang="uk-UA"/>
          </a:p>
        </p:txBody>
      </p:sp>
      <p:sp>
        <p:nvSpPr>
          <p:cNvPr id="8" name="Нижний колонтитул 4"/>
          <p:cNvSpPr>
            <a:spLocks noGrp="1"/>
          </p:cNvSpPr>
          <p:nvPr>
            <p:ph type="ftr" sz="quarter" idx="11"/>
          </p:nvPr>
        </p:nvSpPr>
        <p:spPr/>
        <p:txBody>
          <a:bodyPr/>
          <a:lstStyle>
            <a:lvl1pPr>
              <a:defRPr/>
            </a:lvl1pPr>
          </a:lstStyle>
          <a:p>
            <a:pPr>
              <a:defRPr/>
            </a:pPr>
            <a:endParaRPr lang="uk-UA"/>
          </a:p>
        </p:txBody>
      </p:sp>
      <p:sp>
        <p:nvSpPr>
          <p:cNvPr id="9" name="Номер слайда 5"/>
          <p:cNvSpPr>
            <a:spLocks noGrp="1"/>
          </p:cNvSpPr>
          <p:nvPr>
            <p:ph type="sldNum" sz="quarter" idx="12"/>
          </p:nvPr>
        </p:nvSpPr>
        <p:spPr/>
        <p:txBody>
          <a:bodyPr/>
          <a:lstStyle>
            <a:lvl1pPr>
              <a:defRPr/>
            </a:lvl1pPr>
          </a:lstStyle>
          <a:p>
            <a:pPr>
              <a:defRPr/>
            </a:pPr>
            <a:fld id="{9FBC4500-D638-4E6C-9BCF-83F4EAF40E83}" type="slidenum">
              <a:rPr lang="uk-UA"/>
              <a:pPr>
                <a:defRPr/>
              </a:pPr>
              <a:t>‹#›</a:t>
            </a:fld>
            <a:endParaRPr lang="uk-UA"/>
          </a:p>
        </p:txBody>
      </p:sp>
    </p:spTree>
    <p:extLst>
      <p:ext uri="{BB962C8B-B14F-4D97-AF65-F5344CB8AC3E}">
        <p14:creationId xmlns="" xmlns:p14="http://schemas.microsoft.com/office/powerpoint/2010/main" val="3806861820"/>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3"/>
          <p:cNvSpPr>
            <a:spLocks noGrp="1"/>
          </p:cNvSpPr>
          <p:nvPr>
            <p:ph type="dt" sz="half" idx="10"/>
          </p:nvPr>
        </p:nvSpPr>
        <p:spPr/>
        <p:txBody>
          <a:bodyPr/>
          <a:lstStyle>
            <a:lvl1pPr>
              <a:defRPr/>
            </a:lvl1pPr>
          </a:lstStyle>
          <a:p>
            <a:pPr>
              <a:defRPr/>
            </a:pPr>
            <a:fld id="{E7B186C7-C533-4355-AF4E-8EA36CA2B008}" type="datetimeFigureOut">
              <a:rPr lang="uk-UA"/>
              <a:pPr>
                <a:defRPr/>
              </a:pPr>
              <a:t>08.04.2020</a:t>
            </a:fld>
            <a:endParaRPr lang="uk-UA"/>
          </a:p>
        </p:txBody>
      </p:sp>
      <p:sp>
        <p:nvSpPr>
          <p:cNvPr id="4" name="Нижний колонтитул 4"/>
          <p:cNvSpPr>
            <a:spLocks noGrp="1"/>
          </p:cNvSpPr>
          <p:nvPr>
            <p:ph type="ftr" sz="quarter" idx="11"/>
          </p:nvPr>
        </p:nvSpPr>
        <p:spPr/>
        <p:txBody>
          <a:bodyPr/>
          <a:lstStyle>
            <a:lvl1pPr>
              <a:defRPr/>
            </a:lvl1pPr>
          </a:lstStyle>
          <a:p>
            <a:pPr>
              <a:defRPr/>
            </a:pPr>
            <a:endParaRPr lang="uk-UA"/>
          </a:p>
        </p:txBody>
      </p:sp>
      <p:sp>
        <p:nvSpPr>
          <p:cNvPr id="5" name="Номер слайда 5"/>
          <p:cNvSpPr>
            <a:spLocks noGrp="1"/>
          </p:cNvSpPr>
          <p:nvPr>
            <p:ph type="sldNum" sz="quarter" idx="12"/>
          </p:nvPr>
        </p:nvSpPr>
        <p:spPr/>
        <p:txBody>
          <a:bodyPr/>
          <a:lstStyle>
            <a:lvl1pPr>
              <a:defRPr/>
            </a:lvl1pPr>
          </a:lstStyle>
          <a:p>
            <a:pPr>
              <a:defRPr/>
            </a:pPr>
            <a:fld id="{DA40D904-3143-4600-90FE-B0F4B8B0B40E}" type="slidenum">
              <a:rPr lang="uk-UA"/>
              <a:pPr>
                <a:defRPr/>
              </a:pPr>
              <a:t>‹#›</a:t>
            </a:fld>
            <a:endParaRPr lang="uk-UA"/>
          </a:p>
        </p:txBody>
      </p:sp>
    </p:spTree>
    <p:extLst>
      <p:ext uri="{BB962C8B-B14F-4D97-AF65-F5344CB8AC3E}">
        <p14:creationId xmlns="" xmlns:p14="http://schemas.microsoft.com/office/powerpoint/2010/main" val="2761253115"/>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3A3D1B2A-20CE-41D6-8EAD-9D891F0B479A}" type="datetimeFigureOut">
              <a:rPr lang="uk-UA"/>
              <a:pPr>
                <a:defRPr/>
              </a:pPr>
              <a:t>08.04.2020</a:t>
            </a:fld>
            <a:endParaRPr lang="uk-UA"/>
          </a:p>
        </p:txBody>
      </p:sp>
      <p:sp>
        <p:nvSpPr>
          <p:cNvPr id="3" name="Нижний колонтитул 4"/>
          <p:cNvSpPr>
            <a:spLocks noGrp="1"/>
          </p:cNvSpPr>
          <p:nvPr>
            <p:ph type="ftr" sz="quarter" idx="11"/>
          </p:nvPr>
        </p:nvSpPr>
        <p:spPr/>
        <p:txBody>
          <a:bodyPr/>
          <a:lstStyle>
            <a:lvl1pPr>
              <a:defRPr/>
            </a:lvl1pPr>
          </a:lstStyle>
          <a:p>
            <a:pPr>
              <a:defRPr/>
            </a:pPr>
            <a:endParaRPr lang="uk-UA"/>
          </a:p>
        </p:txBody>
      </p:sp>
      <p:sp>
        <p:nvSpPr>
          <p:cNvPr id="4" name="Номер слайда 5"/>
          <p:cNvSpPr>
            <a:spLocks noGrp="1"/>
          </p:cNvSpPr>
          <p:nvPr>
            <p:ph type="sldNum" sz="quarter" idx="12"/>
          </p:nvPr>
        </p:nvSpPr>
        <p:spPr/>
        <p:txBody>
          <a:bodyPr/>
          <a:lstStyle>
            <a:lvl1pPr>
              <a:defRPr/>
            </a:lvl1pPr>
          </a:lstStyle>
          <a:p>
            <a:pPr>
              <a:defRPr/>
            </a:pPr>
            <a:fld id="{992F07FF-0151-4906-A68E-79D33F286E99}" type="slidenum">
              <a:rPr lang="uk-UA"/>
              <a:pPr>
                <a:defRPr/>
              </a:pPr>
              <a:t>‹#›</a:t>
            </a:fld>
            <a:endParaRPr lang="uk-UA"/>
          </a:p>
        </p:txBody>
      </p:sp>
    </p:spTree>
    <p:extLst>
      <p:ext uri="{BB962C8B-B14F-4D97-AF65-F5344CB8AC3E}">
        <p14:creationId xmlns="" xmlns:p14="http://schemas.microsoft.com/office/powerpoint/2010/main" val="2244269411"/>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B23CA36-1A9A-4235-9B52-14AF2E47AE77}" type="datetimeFigureOut">
              <a:rPr lang="uk-UA"/>
              <a:pPr>
                <a:defRPr/>
              </a:pPr>
              <a:t>08.04.2020</a:t>
            </a:fld>
            <a:endParaRPr lang="uk-UA"/>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C857DFBE-C473-42D0-9648-44D3F825986B}" type="slidenum">
              <a:rPr lang="uk-UA"/>
              <a:pPr>
                <a:defRPr/>
              </a:pPr>
              <a:t>‹#›</a:t>
            </a:fld>
            <a:endParaRPr lang="uk-UA"/>
          </a:p>
        </p:txBody>
      </p:sp>
    </p:spTree>
    <p:extLst>
      <p:ext uri="{BB962C8B-B14F-4D97-AF65-F5344CB8AC3E}">
        <p14:creationId xmlns="" xmlns:p14="http://schemas.microsoft.com/office/powerpoint/2010/main" val="929469920"/>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uk-UA"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F19765D-1763-425A-AACC-FEDCDF83FF4D}" type="datetimeFigureOut">
              <a:rPr lang="uk-UA"/>
              <a:pPr>
                <a:defRPr/>
              </a:pPr>
              <a:t>08.04.2020</a:t>
            </a:fld>
            <a:endParaRPr lang="uk-UA"/>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4EA97C4E-2F8A-40A4-9095-23225DB0FD41}" type="slidenum">
              <a:rPr lang="uk-UA"/>
              <a:pPr>
                <a:defRPr/>
              </a:pPr>
              <a:t>‹#›</a:t>
            </a:fld>
            <a:endParaRPr lang="uk-UA"/>
          </a:p>
        </p:txBody>
      </p:sp>
    </p:spTree>
    <p:extLst>
      <p:ext uri="{BB962C8B-B14F-4D97-AF65-F5344CB8AC3E}">
        <p14:creationId xmlns="" xmlns:p14="http://schemas.microsoft.com/office/powerpoint/2010/main" val="3330726252"/>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uk-UA" smtClean="0"/>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smtClean="0"/>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6090F3C-F973-4B49-9DEE-B9E4546D2462}" type="datetimeFigureOut">
              <a:rPr lang="uk-UA"/>
              <a:pPr>
                <a:defRPr/>
              </a:pPr>
              <a:t>08.04.2020</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4936DA7-E5C7-4342-92E8-7820567F4A38}" type="slidenum">
              <a:rPr lang="uk-UA"/>
              <a:pPr>
                <a:defRPr/>
              </a:pPr>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12.xml"/><Relationship Id="rId5" Type="http://schemas.openxmlformats.org/officeDocument/2006/relationships/image" Target="../media/image7.pn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openxmlformats.org/officeDocument/2006/relationships/hyperlink" Target="!!!_&#1055;&#1088;&#1080;&#1082;&#1083;&#1072;&#1076;.html" TargetMode="External"/><Relationship Id="rId3" Type="http://schemas.openxmlformats.org/officeDocument/2006/relationships/image" Target="../media/image5.png"/><Relationship Id="rId7" Type="http://schemas.openxmlformats.org/officeDocument/2006/relationships/image" Target="../media/image12.pn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Заголовок 1"/>
          <p:cNvSpPr txBox="1">
            <a:spLocks/>
          </p:cNvSpPr>
          <p:nvPr/>
        </p:nvSpPr>
        <p:spPr>
          <a:xfrm>
            <a:off x="1030784" y="188640"/>
            <a:ext cx="8005712" cy="3024336"/>
          </a:xfrm>
          <a:prstGeom prst="snip2DiagRect">
            <a:avLst/>
          </a:prstGeom>
          <a:gradFill flip="none" rotWithShape="1">
            <a:gsLst>
              <a:gs pos="0">
                <a:srgbClr val="CCFF66">
                  <a:shade val="30000"/>
                  <a:satMod val="115000"/>
                </a:srgbClr>
              </a:gs>
              <a:gs pos="23000">
                <a:srgbClr val="CCFF66">
                  <a:shade val="67500"/>
                  <a:satMod val="115000"/>
                  <a:lumMod val="23000"/>
                  <a:lumOff val="77000"/>
                </a:srgbClr>
              </a:gs>
              <a:gs pos="100000">
                <a:srgbClr val="CCFF66">
                  <a:shade val="100000"/>
                  <a:satMod val="115000"/>
                </a:srgbClr>
              </a:gs>
            </a:gsLst>
            <a:path path="circle">
              <a:fillToRect l="100000" t="100000"/>
            </a:path>
            <a:tileRect r="-100000" b="-100000"/>
          </a:gradFill>
          <a:ln>
            <a:solidFill>
              <a:schemeClr val="accent3">
                <a:lumMod val="60000"/>
                <a:lumOff val="40000"/>
              </a:schemeClr>
            </a:solidFill>
          </a:ln>
          <a:effectLst>
            <a:outerShdw blurRad="76200" dir="13500000" sy="23000" kx="1200000" algn="br" rotWithShape="0">
              <a:prstClr val="black">
                <a:alpha val="20000"/>
              </a:prstClr>
            </a:outerShdw>
            <a:reflection blurRad="6350" stA="50000" endA="300" endPos="90000" dir="5400000" sy="-100000" algn="bl" rotWithShape="0"/>
          </a:effectLst>
          <a:scene3d>
            <a:camera prst="orthographicFront"/>
            <a:lightRig rig="soft" dir="tl">
              <a:rot lat="0" lon="0" rev="0"/>
            </a:lightRig>
          </a:scene3d>
          <a:sp3d>
            <a:bevelT w="139700" h="139700" prst="divot"/>
          </a:sp3d>
        </p:spPr>
        <p:style>
          <a:lnRef idx="1">
            <a:schemeClr val="accent1"/>
          </a:lnRef>
          <a:fillRef idx="2">
            <a:schemeClr val="accent1"/>
          </a:fillRef>
          <a:effectRef idx="1">
            <a:schemeClr val="accent1"/>
          </a:effectRef>
          <a:fontRef idx="minor">
            <a:schemeClr val="dk1"/>
          </a:fontRef>
        </p:style>
        <p:txBody>
          <a:bodyPr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uk-UA" sz="6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9" name="Нижний колонтитул 1"/>
          <p:cNvSpPr txBox="1">
            <a:spLocks/>
          </p:cNvSpPr>
          <p:nvPr/>
        </p:nvSpPr>
        <p:spPr>
          <a:xfrm>
            <a:off x="3707904" y="6182048"/>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9" name="TextBox 8"/>
          <p:cNvSpPr txBox="1"/>
          <p:nvPr/>
        </p:nvSpPr>
        <p:spPr>
          <a:xfrm>
            <a:off x="1403648" y="462025"/>
            <a:ext cx="7344816" cy="2009061"/>
          </a:xfrm>
          <a:prstGeom prst="roundRect">
            <a:avLst/>
          </a:prstGeom>
          <a:ln>
            <a:noFill/>
          </a:ln>
          <a:effectLst>
            <a:outerShdw blurRad="152400" dist="317500" dir="5400000" sx="90000" sy="-19000" rotWithShape="0">
              <a:prstClr val="black">
                <a:alpha val="15000"/>
              </a:prstClr>
            </a:outerShdw>
          </a:effectLst>
          <a:scene3d>
            <a:camera prst="orthographicFront">
              <a:rot lat="0" lon="0" rev="0"/>
            </a:camera>
            <a:lightRig rig="soft" dir="t">
              <a:rot lat="0" lon="0" rev="0"/>
            </a:lightRig>
          </a:scene3d>
          <a:sp3d contourW="44450" prstMaterial="matte">
            <a:bevelT w="63500" h="63500" prst="coolSlant"/>
            <a:contourClr>
              <a:srgbClr val="FFFFFF"/>
            </a:contourClr>
          </a:sp3d>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uk-UA" sz="5600" b="1" dirty="0">
                <a:solidFill>
                  <a:srgbClr val="000066"/>
                </a:solidFill>
              </a:rPr>
              <a:t>Веб-програмування та інтерактивні </a:t>
            </a:r>
            <a:r>
              <a:rPr lang="uk-UA" sz="5600" b="1" dirty="0" smtClean="0">
                <a:solidFill>
                  <a:srgbClr val="000066"/>
                </a:solidFill>
              </a:rPr>
              <a:t>сторінки</a:t>
            </a:r>
            <a:endParaRPr lang="uk-UA" sz="5600" b="1" dirty="0">
              <a:solidFill>
                <a:srgbClr val="000066"/>
              </a:solidFill>
            </a:endParaRPr>
          </a:p>
        </p:txBody>
      </p:sp>
      <p:pic>
        <p:nvPicPr>
          <p:cNvPr id="1029" name="Picture 5"/>
          <p:cNvPicPr>
            <a:picLocks noChangeAspect="1" noChangeArrowheads="1"/>
          </p:cNvPicPr>
          <p:nvPr/>
        </p:nvPicPr>
        <p:blipFill>
          <a:blip r:embed="rId2" cstate="print">
            <a:duotone>
              <a:prstClr val="black"/>
              <a:schemeClr val="accent5">
                <a:tint val="45000"/>
                <a:satMod val="400000"/>
              </a:schemeClr>
            </a:duotone>
            <a:extLst>
              <a:ext uri="{28A0092B-C50C-407E-A947-70E740481C1C}">
                <a14:useLocalDpi xmlns="" xmlns:a14="http://schemas.microsoft.com/office/drawing/2010/main" val="0"/>
              </a:ext>
            </a:extLst>
          </a:blip>
          <a:srcRect/>
          <a:stretch>
            <a:fillRect/>
          </a:stretch>
        </p:blipFill>
        <p:spPr bwMode="auto">
          <a:xfrm>
            <a:off x="3995936" y="3645024"/>
            <a:ext cx="2172727" cy="2393008"/>
          </a:xfrm>
          <a:prstGeom prst="rect">
            <a:avLst/>
          </a:prstGeom>
          <a:no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Скругленный прямоугольник 40"/>
          <p:cNvSpPr/>
          <p:nvPr/>
        </p:nvSpPr>
        <p:spPr>
          <a:xfrm>
            <a:off x="78935" y="1244007"/>
            <a:ext cx="8986131" cy="4946990"/>
          </a:xfrm>
          <a:prstGeom prst="roundRect">
            <a:avLst/>
          </a:prstGeom>
          <a:gradFill flip="none" rotWithShape="1">
            <a:gsLst>
              <a:gs pos="0">
                <a:srgbClr val="FFEFD1"/>
              </a:gs>
              <a:gs pos="64999">
                <a:srgbClr val="F0EBD5"/>
              </a:gs>
              <a:gs pos="100000">
                <a:srgbClr val="D1C39F"/>
              </a:gs>
            </a:gsLst>
            <a:lin ang="5400000" scaled="0"/>
            <a:tileRect/>
          </a:gradFill>
          <a:effectLst>
            <a:outerShdw blurRad="50800" dist="38100" dir="8100000" algn="tr" rotWithShape="0">
              <a:prstClr val="black">
                <a:alpha val="40000"/>
              </a:prstClr>
            </a:outerShdw>
          </a:effectLst>
          <a:scene3d>
            <a:camera prst="orthographicFront"/>
            <a:lightRig rig="threePt" dir="t"/>
          </a:scene3d>
          <a:sp3d>
            <a:bevelT prst="convex"/>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dirty="0"/>
          </a:p>
        </p:txBody>
      </p:sp>
      <p:sp>
        <p:nvSpPr>
          <p:cNvPr id="19" name="Нижний колонтитул 1"/>
          <p:cNvSpPr txBox="1">
            <a:spLocks/>
          </p:cNvSpPr>
          <p:nvPr/>
        </p:nvSpPr>
        <p:spPr>
          <a:xfrm>
            <a:off x="3491880" y="6284400"/>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18" name="Нижний колонтитул 1"/>
          <p:cNvSpPr txBox="1">
            <a:spLocks/>
          </p:cNvSpPr>
          <p:nvPr/>
        </p:nvSpPr>
        <p:spPr>
          <a:xfrm>
            <a:off x="3707904" y="6182048"/>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4" name="TextBox 3"/>
          <p:cNvSpPr txBox="1"/>
          <p:nvPr/>
        </p:nvSpPr>
        <p:spPr>
          <a:xfrm>
            <a:off x="994007" y="96183"/>
            <a:ext cx="7155986" cy="510778"/>
          </a:xfrm>
          <a:prstGeom prst="roundRect">
            <a:avLst/>
          </a:prstGeom>
          <a:effectLst>
            <a:outerShdw blurRad="40000" dist="23000" dir="5400000" rotWithShape="0">
              <a:srgbClr val="000000">
                <a:alpha val="35000"/>
              </a:srgbClr>
            </a:outerShdw>
            <a:reflection blurRad="6350" stA="50000" endA="300" endPos="90000" dir="5400000" sy="-100000" algn="bl" rotWithShape="0"/>
          </a:effectLst>
        </p:spPr>
        <p:style>
          <a:lnRef idx="0">
            <a:schemeClr val="accent5"/>
          </a:lnRef>
          <a:fillRef idx="3">
            <a:schemeClr val="accent5"/>
          </a:fillRef>
          <a:effectRef idx="3">
            <a:schemeClr val="accent5"/>
          </a:effectRef>
          <a:fontRef idx="minor">
            <a:schemeClr val="lt1"/>
          </a:fontRef>
        </p:style>
        <p:txBody>
          <a:bodyPr wrap="square" rtlCol="0" anchor="ctr">
            <a:spAutoFit/>
          </a:bodyPr>
          <a:lstStyle/>
          <a:p>
            <a:pPr algn="ctr"/>
            <a:r>
              <a:rPr lang="uk-UA" sz="2400" b="1" dirty="0" smtClean="0">
                <a:solidFill>
                  <a:srgbClr val="FFFF00"/>
                </a:solidFill>
                <a:effectLst>
                  <a:outerShdw blurRad="38100" dist="38100" dir="2700000" algn="tl">
                    <a:srgbClr val="000000">
                      <a:alpha val="43137"/>
                    </a:srgbClr>
                  </a:outerShdw>
                </a:effectLst>
              </a:rPr>
              <a:t>Веб-програмування</a:t>
            </a:r>
            <a:endParaRPr lang="uk-UA" sz="2400" b="1" dirty="0">
              <a:solidFill>
                <a:srgbClr val="FFFF00"/>
              </a:solidFill>
              <a:effectLst>
                <a:outerShdw blurRad="38100" dist="38100" dir="2700000" algn="tl">
                  <a:srgbClr val="000000">
                    <a:alpha val="43137"/>
                  </a:srgbClr>
                </a:outerShdw>
              </a:effectLst>
            </a:endParaRPr>
          </a:p>
        </p:txBody>
      </p:sp>
      <p:grpSp>
        <p:nvGrpSpPr>
          <p:cNvPr id="5" name="Группа 4"/>
          <p:cNvGrpSpPr/>
          <p:nvPr/>
        </p:nvGrpSpPr>
        <p:grpSpPr>
          <a:xfrm>
            <a:off x="78935" y="6124337"/>
            <a:ext cx="8986131" cy="733663"/>
            <a:chOff x="157868" y="6124337"/>
            <a:chExt cx="8986131" cy="733663"/>
          </a:xfrm>
        </p:grpSpPr>
        <p:sp>
          <p:nvSpPr>
            <p:cNvPr id="6" name="TextBox 5"/>
            <p:cNvSpPr txBox="1"/>
            <p:nvPr/>
          </p:nvSpPr>
          <p:spPr>
            <a:xfrm>
              <a:off x="157868" y="6124337"/>
              <a:ext cx="8986131" cy="733663"/>
            </a:xfrm>
            <a:prstGeom prst="lef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endParaRPr lang="uk-UA" b="1" dirty="0"/>
            </a:p>
          </p:txBody>
        </p:sp>
        <p:sp>
          <p:nvSpPr>
            <p:cNvPr id="10" name="TextBox 9"/>
            <p:cNvSpPr txBox="1"/>
            <p:nvPr/>
          </p:nvSpPr>
          <p:spPr>
            <a:xfrm>
              <a:off x="714349" y="6309320"/>
              <a:ext cx="7674076" cy="369332"/>
            </a:xfrm>
            <a:prstGeom prst="rect">
              <a:avLst/>
            </a:prstGeom>
            <a:noFill/>
          </p:spPr>
          <p:txBody>
            <a:bodyPr wrap="square" rtlCol="0">
              <a:spAutoFit/>
            </a:bodyPr>
            <a:lstStyle/>
            <a:p>
              <a:pPr algn="ctr"/>
              <a:r>
                <a:rPr lang="uk-UA" b="1" spc="600" dirty="0">
                  <a:solidFill>
                    <a:srgbClr val="00B0F0"/>
                  </a:solidFill>
                </a:rPr>
                <a:t>Основи мови </a:t>
              </a:r>
              <a:r>
                <a:rPr lang="en-US" b="1" spc="600" dirty="0">
                  <a:solidFill>
                    <a:srgbClr val="00B0F0"/>
                  </a:solidFill>
                </a:rPr>
                <a:t>HTML</a:t>
              </a:r>
              <a:endParaRPr lang="uk-UA" b="1" spc="600" dirty="0">
                <a:solidFill>
                  <a:srgbClr val="00B0F0"/>
                </a:solidFill>
              </a:endParaRPr>
            </a:p>
          </p:txBody>
        </p:sp>
      </p:grpSp>
      <p:sp>
        <p:nvSpPr>
          <p:cNvPr id="14" name="Прямоугольник 13"/>
          <p:cNvSpPr/>
          <p:nvPr/>
        </p:nvSpPr>
        <p:spPr>
          <a:xfrm>
            <a:off x="364990" y="1543799"/>
            <a:ext cx="4107464" cy="4580538"/>
          </a:xfrm>
          <a:prstGeom prst="rect">
            <a:avLst/>
          </a:prstGeom>
          <a:noFill/>
        </p:spPr>
      </p:sp>
      <p:sp>
        <p:nvSpPr>
          <p:cNvPr id="8" name="Выноска со стрелкой вниз 7"/>
          <p:cNvSpPr/>
          <p:nvPr/>
        </p:nvSpPr>
        <p:spPr>
          <a:xfrm>
            <a:off x="305174" y="670411"/>
            <a:ext cx="8611728" cy="801529"/>
          </a:xfrm>
          <a:prstGeom prst="downArrowCallout">
            <a:avLst/>
          </a:prstGeom>
          <a:effectLst>
            <a:innerShdw blurRad="63500" dist="50800" dir="18900000">
              <a:prstClr val="black">
                <a:alpha val="50000"/>
              </a:prstClr>
            </a:innerShdw>
            <a:reflection blurRad="6350" stA="50000" endA="300" endPos="38500" dist="50800" dir="5400000" sy="-100000" algn="bl" rotWithShape="0"/>
          </a:effectLst>
          <a:scene3d>
            <a:camera prst="orthographicFront"/>
            <a:lightRig rig="threePt" dir="t"/>
          </a:scene3d>
          <a:sp3d>
            <a:bevelT prst="convex"/>
          </a:sp3d>
        </p:spPr>
        <p:style>
          <a:lnRef idx="1">
            <a:schemeClr val="accent5"/>
          </a:lnRef>
          <a:fillRef idx="2">
            <a:schemeClr val="accent5"/>
          </a:fillRef>
          <a:effectRef idx="1">
            <a:schemeClr val="accent5"/>
          </a:effectRef>
          <a:fontRef idx="minor">
            <a:schemeClr val="dk1"/>
          </a:fontRef>
        </p:style>
        <p:txBody>
          <a:bodyPr wrap="square" anchor="ctr">
            <a:spAutoFit/>
          </a:bodyPr>
          <a:lstStyle/>
          <a:p>
            <a:pPr algn="ctr"/>
            <a:r>
              <a:rPr lang="uk-UA" sz="2800" b="1" dirty="0">
                <a:solidFill>
                  <a:srgbClr val="000066"/>
                </a:solidFill>
              </a:rPr>
              <a:t>Поняття об'єктної моделі</a:t>
            </a:r>
            <a:endParaRPr lang="uk-UA" sz="2800" dirty="0">
              <a:solidFill>
                <a:srgbClr val="000066"/>
              </a:solidFill>
            </a:endParaRPr>
          </a:p>
        </p:txBody>
      </p:sp>
      <p:sp>
        <p:nvSpPr>
          <p:cNvPr id="13" name="Полилиния 12"/>
          <p:cNvSpPr/>
          <p:nvPr/>
        </p:nvSpPr>
        <p:spPr>
          <a:xfrm>
            <a:off x="5870665" y="2354796"/>
            <a:ext cx="1593453" cy="302402"/>
          </a:xfrm>
          <a:custGeom>
            <a:avLst/>
            <a:gdLst/>
            <a:ahLst/>
            <a:cxnLst/>
            <a:rect l="0" t="0" r="0" b="0"/>
            <a:pathLst>
              <a:path>
                <a:moveTo>
                  <a:pt x="0" y="0"/>
                </a:moveTo>
                <a:lnTo>
                  <a:pt x="0" y="189880"/>
                </a:lnTo>
                <a:lnTo>
                  <a:pt x="1593453" y="189880"/>
                </a:lnTo>
                <a:lnTo>
                  <a:pt x="1593453" y="302402"/>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5" name="Полилиния 14"/>
          <p:cNvSpPr/>
          <p:nvPr/>
        </p:nvSpPr>
        <p:spPr>
          <a:xfrm>
            <a:off x="3186795" y="3396537"/>
            <a:ext cx="4983361" cy="436050"/>
          </a:xfrm>
          <a:custGeom>
            <a:avLst/>
            <a:gdLst/>
            <a:ahLst/>
            <a:cxnLst/>
            <a:rect l="0" t="0" r="0" b="0"/>
            <a:pathLst>
              <a:path>
                <a:moveTo>
                  <a:pt x="0" y="0"/>
                </a:moveTo>
                <a:lnTo>
                  <a:pt x="0" y="323529"/>
                </a:lnTo>
                <a:lnTo>
                  <a:pt x="4983361" y="323529"/>
                </a:lnTo>
                <a:lnTo>
                  <a:pt x="4983361"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6" name="Полилиния 15"/>
          <p:cNvSpPr/>
          <p:nvPr/>
        </p:nvSpPr>
        <p:spPr>
          <a:xfrm>
            <a:off x="3186795" y="3396537"/>
            <a:ext cx="2911800" cy="436050"/>
          </a:xfrm>
          <a:custGeom>
            <a:avLst/>
            <a:gdLst/>
            <a:ahLst/>
            <a:cxnLst/>
            <a:rect l="0" t="0" r="0" b="0"/>
            <a:pathLst>
              <a:path>
                <a:moveTo>
                  <a:pt x="0" y="0"/>
                </a:moveTo>
                <a:lnTo>
                  <a:pt x="0" y="323529"/>
                </a:lnTo>
                <a:lnTo>
                  <a:pt x="2911800" y="323529"/>
                </a:lnTo>
                <a:lnTo>
                  <a:pt x="2911800"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7" name="Полилиния 16"/>
          <p:cNvSpPr/>
          <p:nvPr/>
        </p:nvSpPr>
        <p:spPr>
          <a:xfrm>
            <a:off x="3186795" y="3396537"/>
            <a:ext cx="371035" cy="436050"/>
          </a:xfrm>
          <a:custGeom>
            <a:avLst/>
            <a:gdLst/>
            <a:ahLst/>
            <a:cxnLst/>
            <a:rect l="0" t="0" r="0" b="0"/>
            <a:pathLst>
              <a:path>
                <a:moveTo>
                  <a:pt x="0" y="0"/>
                </a:moveTo>
                <a:lnTo>
                  <a:pt x="0" y="323529"/>
                </a:lnTo>
                <a:lnTo>
                  <a:pt x="371035" y="323529"/>
                </a:lnTo>
                <a:lnTo>
                  <a:pt x="371035"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20" name="Полилиния 19"/>
          <p:cNvSpPr/>
          <p:nvPr/>
        </p:nvSpPr>
        <p:spPr>
          <a:xfrm>
            <a:off x="1130682" y="3396537"/>
            <a:ext cx="2056112" cy="436050"/>
          </a:xfrm>
          <a:custGeom>
            <a:avLst/>
            <a:gdLst/>
            <a:ahLst/>
            <a:cxnLst/>
            <a:rect l="0" t="0" r="0" b="0"/>
            <a:pathLst>
              <a:path>
                <a:moveTo>
                  <a:pt x="2056112" y="0"/>
                </a:moveTo>
                <a:lnTo>
                  <a:pt x="2056112" y="323529"/>
                </a:lnTo>
                <a:lnTo>
                  <a:pt x="0" y="323529"/>
                </a:lnTo>
                <a:lnTo>
                  <a:pt x="0"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21" name="Полилиния 20"/>
          <p:cNvSpPr/>
          <p:nvPr/>
        </p:nvSpPr>
        <p:spPr>
          <a:xfrm>
            <a:off x="3186795" y="2354796"/>
            <a:ext cx="2683869" cy="270455"/>
          </a:xfrm>
          <a:custGeom>
            <a:avLst/>
            <a:gdLst/>
            <a:ahLst/>
            <a:cxnLst/>
            <a:rect l="0" t="0" r="0" b="0"/>
            <a:pathLst>
              <a:path>
                <a:moveTo>
                  <a:pt x="2683869" y="0"/>
                </a:moveTo>
                <a:lnTo>
                  <a:pt x="2683869" y="157934"/>
                </a:lnTo>
                <a:lnTo>
                  <a:pt x="0" y="157934"/>
                </a:lnTo>
                <a:lnTo>
                  <a:pt x="0" y="270455"/>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7" name="AutoShape 2" descr="Ð ÐµÐ·ÑÐ»ÑÑÐ°Ñ Ð¿Ð¾ÑÑÐºÑ Ð·Ð¾Ð±ÑÐ°Ð¶ÐµÐ½Ñ Ð·Ð° Ð·Ð°Ð¿Ð¸ÑÐ¾Ð¼ &quot;Ð²ÐµÐ±-Ð´Ð¸Ð·Ð°Ð¹Ð½&quot;"/>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1" name="AutoShape 4" descr="Ð ÐµÐ·ÑÐ»ÑÑÐ°Ñ Ð¿Ð¾ÑÑÐºÑ Ð·Ð¾Ð±ÑÐ°Ð¶ÐµÐ½Ñ Ð·Ð° Ð·Ð°Ð¿Ð¸ÑÐ¾Ð¼ &quot;Ð²ÐµÐ±-Ð´Ð¸Ð·Ð°Ð¹Ð½&quot;"/>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33" name="Picture 3"/>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7462722">
            <a:off x="72865" y="448926"/>
            <a:ext cx="576064" cy="612068"/>
          </a:xfrm>
          <a:prstGeom prst="rect">
            <a:avLst/>
          </a:prstGeom>
          <a:noFill/>
          <a:ln>
            <a:noFill/>
          </a:ln>
          <a:effectLst>
            <a:outerShdw dist="35921" dir="2700000" algn="ctr" rotWithShape="0">
              <a:schemeClr val="bg2"/>
            </a:outerShdw>
            <a:softEdge rad="127000"/>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34" name="Picture 3"/>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9478093">
            <a:off x="8628870" y="348866"/>
            <a:ext cx="576064" cy="612068"/>
          </a:xfrm>
          <a:prstGeom prst="rect">
            <a:avLst/>
          </a:prstGeom>
          <a:noFill/>
          <a:ln>
            <a:noFill/>
          </a:ln>
          <a:effectLst>
            <a:outerShdw dist="35921" dir="2700000" algn="ctr" rotWithShape="0">
              <a:schemeClr val="bg2"/>
            </a:outerShdw>
            <a:softEdge rad="127000"/>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3" name="Прямоугольник 2"/>
          <p:cNvSpPr/>
          <p:nvPr/>
        </p:nvSpPr>
        <p:spPr>
          <a:xfrm>
            <a:off x="612775" y="1551087"/>
            <a:ext cx="8025228" cy="1477328"/>
          </a:xfrm>
          <a:prstGeom prst="rect">
            <a:avLst/>
          </a:prstGeom>
          <a:solidFill>
            <a:schemeClr val="accent3">
              <a:lumMod val="20000"/>
              <a:lumOff val="80000"/>
            </a:schemeClr>
          </a:solidFill>
        </p:spPr>
        <p:txBody>
          <a:bodyPr wrap="square">
            <a:spAutoFit/>
          </a:bodyPr>
          <a:lstStyle/>
          <a:p>
            <a:pPr algn="just"/>
            <a:r>
              <a:rPr lang="uk-UA" dirty="0" smtClean="0"/>
              <a:t>Каскадні стилів HTML будують логічну структуру документа, а потім визначати формат її відображення. Цей підхід змінив усю технологію проектування сторінок сайту. Тепер можна визначити спочатку типи сторінок, потім логічні структури сторінок для кожного типу і, нарешті, для кожного логічного елемента, його склад і зовнішній вигляд.</a:t>
            </a:r>
            <a:endParaRPr lang="uk-UA" dirty="0"/>
          </a:p>
        </p:txBody>
      </p:sp>
      <p:sp>
        <p:nvSpPr>
          <p:cNvPr id="12" name="Прямоугольник 11"/>
          <p:cNvSpPr/>
          <p:nvPr/>
        </p:nvSpPr>
        <p:spPr>
          <a:xfrm>
            <a:off x="3851920" y="3215155"/>
            <a:ext cx="5064983" cy="1631216"/>
          </a:xfrm>
          <a:prstGeom prst="rect">
            <a:avLst/>
          </a:prstGeom>
          <a:solidFill>
            <a:srgbClr val="FFFF99"/>
          </a:solidFill>
        </p:spPr>
        <p:txBody>
          <a:bodyPr wrap="square">
            <a:spAutoFit/>
          </a:bodyPr>
          <a:lstStyle/>
          <a:p>
            <a:pPr algn="just"/>
            <a:r>
              <a:rPr lang="uk-UA" sz="2000" b="1" i="1" dirty="0" smtClean="0"/>
              <a:t>Об'єктна модель документа </a:t>
            </a:r>
            <a:r>
              <a:rPr lang="uk-UA" sz="2000" dirty="0" smtClean="0"/>
              <a:t>(</a:t>
            </a:r>
            <a:r>
              <a:rPr lang="uk-UA" sz="2000" dirty="0" err="1" smtClean="0"/>
              <a:t>Document</a:t>
            </a:r>
            <a:r>
              <a:rPr lang="uk-UA" sz="2000" dirty="0" smtClean="0"/>
              <a:t> </a:t>
            </a:r>
            <a:r>
              <a:rPr lang="uk-UA" sz="2000" dirty="0" err="1" smtClean="0"/>
              <a:t>Object</a:t>
            </a:r>
            <a:r>
              <a:rPr lang="uk-UA" sz="2000" dirty="0" smtClean="0"/>
              <a:t> </a:t>
            </a:r>
            <a:r>
              <a:rPr lang="uk-UA" sz="2000" dirty="0" err="1" smtClean="0"/>
              <a:t>Model</a:t>
            </a:r>
            <a:r>
              <a:rPr lang="uk-UA" sz="2000" dirty="0" smtClean="0"/>
              <a:t>, </a:t>
            </a:r>
            <a:r>
              <a:rPr lang="uk-UA" sz="2000" b="1" dirty="0" smtClean="0"/>
              <a:t>DOM</a:t>
            </a:r>
            <a:r>
              <a:rPr lang="uk-UA" sz="2000" dirty="0" smtClean="0"/>
              <a:t>) — це засіб для роботи зі структурою документа, а також з елементами сторінки в кодах HTML та у сценаріях</a:t>
            </a:r>
            <a:endParaRPr lang="uk-UA" sz="2000" dirty="0"/>
          </a:p>
        </p:txBody>
      </p:sp>
      <p:sp>
        <p:nvSpPr>
          <p:cNvPr id="2" name="Прямоугольник 1"/>
          <p:cNvSpPr/>
          <p:nvPr/>
        </p:nvSpPr>
        <p:spPr>
          <a:xfrm>
            <a:off x="635416" y="5587058"/>
            <a:ext cx="6828702" cy="369332"/>
          </a:xfrm>
          <a:prstGeom prst="rect">
            <a:avLst/>
          </a:prstGeom>
          <a:solidFill>
            <a:schemeClr val="bg2">
              <a:lumMod val="90000"/>
            </a:schemeClr>
          </a:solidFill>
        </p:spPr>
        <p:txBody>
          <a:bodyPr wrap="square">
            <a:spAutoFit/>
          </a:bodyPr>
          <a:lstStyle/>
          <a:p>
            <a:pPr algn="ctr"/>
            <a:r>
              <a:rPr lang="ru-RU" dirty="0" err="1"/>
              <a:t>Такі</a:t>
            </a:r>
            <a:r>
              <a:rPr lang="ru-RU" dirty="0"/>
              <a:t> </a:t>
            </a:r>
            <a:r>
              <a:rPr lang="ru-RU" dirty="0" err="1"/>
              <a:t>сценарії</a:t>
            </a:r>
            <a:r>
              <a:rPr lang="ru-RU" dirty="0"/>
              <a:t> </a:t>
            </a:r>
            <a:r>
              <a:rPr lang="ru-RU" dirty="0" err="1"/>
              <a:t>розміщують</a:t>
            </a:r>
            <a:r>
              <a:rPr lang="ru-RU" dirty="0"/>
              <a:t> у </a:t>
            </a:r>
            <a:r>
              <a:rPr lang="ru-RU" dirty="0" err="1"/>
              <a:t>спеціальних</a:t>
            </a:r>
            <a:r>
              <a:rPr lang="ru-RU" dirty="0"/>
              <a:t> </a:t>
            </a:r>
            <a:r>
              <a:rPr lang="ru-RU" dirty="0" smtClean="0"/>
              <a:t>тегах </a:t>
            </a:r>
            <a:r>
              <a:rPr lang="en-US" dirty="0" smtClean="0"/>
              <a:t>&lt;</a:t>
            </a:r>
            <a:r>
              <a:rPr lang="en-US" b="1" dirty="0" smtClean="0"/>
              <a:t>SCRIPT</a:t>
            </a:r>
            <a:r>
              <a:rPr lang="en-US" dirty="0"/>
              <a:t>&gt; </a:t>
            </a:r>
            <a:r>
              <a:rPr lang="uk-UA" dirty="0" smtClean="0"/>
              <a:t>і </a:t>
            </a:r>
            <a:r>
              <a:rPr lang="uk-UA" dirty="0"/>
              <a:t>&lt;</a:t>
            </a:r>
            <a:r>
              <a:rPr lang="uk-UA" b="1" dirty="0"/>
              <a:t>/</a:t>
            </a:r>
            <a:r>
              <a:rPr lang="en-US" b="1" dirty="0"/>
              <a:t>SCRIPT</a:t>
            </a:r>
            <a:r>
              <a:rPr lang="en-US" dirty="0" smtClean="0"/>
              <a:t>&gt;</a:t>
            </a:r>
            <a:endParaRPr lang="uk-UA" dirty="0"/>
          </a:p>
        </p:txBody>
      </p:sp>
    </p:spTree>
    <p:extLst>
      <p:ext uri="{BB962C8B-B14F-4D97-AF65-F5344CB8AC3E}">
        <p14:creationId xmlns="" xmlns:p14="http://schemas.microsoft.com/office/powerpoint/2010/main" val="1455945315"/>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Скругленный прямоугольник 40"/>
          <p:cNvSpPr/>
          <p:nvPr/>
        </p:nvSpPr>
        <p:spPr>
          <a:xfrm>
            <a:off x="78935" y="1244007"/>
            <a:ext cx="8986131" cy="4946990"/>
          </a:xfrm>
          <a:prstGeom prst="roundRect">
            <a:avLst/>
          </a:prstGeom>
          <a:gradFill flip="none" rotWithShape="1">
            <a:gsLst>
              <a:gs pos="0">
                <a:srgbClr val="FFEFD1"/>
              </a:gs>
              <a:gs pos="64999">
                <a:srgbClr val="F0EBD5"/>
              </a:gs>
              <a:gs pos="100000">
                <a:srgbClr val="D1C39F"/>
              </a:gs>
            </a:gsLst>
            <a:lin ang="5400000" scaled="0"/>
            <a:tileRect/>
          </a:gradFill>
          <a:effectLst>
            <a:outerShdw blurRad="50800" dist="38100" dir="8100000" algn="tr" rotWithShape="0">
              <a:prstClr val="black">
                <a:alpha val="40000"/>
              </a:prstClr>
            </a:outerShdw>
          </a:effectLst>
          <a:scene3d>
            <a:camera prst="orthographicFront"/>
            <a:lightRig rig="threePt" dir="t"/>
          </a:scene3d>
          <a:sp3d>
            <a:bevelT prst="convex"/>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dirty="0"/>
          </a:p>
        </p:txBody>
      </p:sp>
      <p:sp>
        <p:nvSpPr>
          <p:cNvPr id="19" name="Нижний колонтитул 1"/>
          <p:cNvSpPr txBox="1">
            <a:spLocks/>
          </p:cNvSpPr>
          <p:nvPr/>
        </p:nvSpPr>
        <p:spPr>
          <a:xfrm>
            <a:off x="3491880" y="6284400"/>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18" name="Нижний колонтитул 1"/>
          <p:cNvSpPr txBox="1">
            <a:spLocks/>
          </p:cNvSpPr>
          <p:nvPr/>
        </p:nvSpPr>
        <p:spPr>
          <a:xfrm>
            <a:off x="3707904" y="6182048"/>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4" name="TextBox 3"/>
          <p:cNvSpPr txBox="1"/>
          <p:nvPr/>
        </p:nvSpPr>
        <p:spPr>
          <a:xfrm>
            <a:off x="994007" y="96183"/>
            <a:ext cx="7155986" cy="510778"/>
          </a:xfrm>
          <a:prstGeom prst="roundRect">
            <a:avLst/>
          </a:prstGeom>
          <a:effectLst>
            <a:outerShdw blurRad="40000" dist="23000" dir="5400000" rotWithShape="0">
              <a:srgbClr val="000000">
                <a:alpha val="35000"/>
              </a:srgbClr>
            </a:outerShdw>
            <a:reflection blurRad="6350" stA="50000" endA="300" endPos="90000" dir="5400000" sy="-100000" algn="bl" rotWithShape="0"/>
          </a:effectLst>
        </p:spPr>
        <p:style>
          <a:lnRef idx="0">
            <a:schemeClr val="accent5"/>
          </a:lnRef>
          <a:fillRef idx="3">
            <a:schemeClr val="accent5"/>
          </a:fillRef>
          <a:effectRef idx="3">
            <a:schemeClr val="accent5"/>
          </a:effectRef>
          <a:fontRef idx="minor">
            <a:schemeClr val="lt1"/>
          </a:fontRef>
        </p:style>
        <p:txBody>
          <a:bodyPr wrap="square" rtlCol="0" anchor="ctr">
            <a:spAutoFit/>
          </a:bodyPr>
          <a:lstStyle/>
          <a:p>
            <a:pPr algn="ctr"/>
            <a:r>
              <a:rPr lang="uk-UA" sz="2400" b="1" dirty="0" smtClean="0">
                <a:solidFill>
                  <a:srgbClr val="FFFF00"/>
                </a:solidFill>
                <a:effectLst>
                  <a:outerShdw blurRad="38100" dist="38100" dir="2700000" algn="tl">
                    <a:srgbClr val="000000">
                      <a:alpha val="43137"/>
                    </a:srgbClr>
                  </a:outerShdw>
                </a:effectLst>
              </a:rPr>
              <a:t>Веб-програмування</a:t>
            </a:r>
            <a:endParaRPr lang="uk-UA" sz="2400" b="1" dirty="0">
              <a:solidFill>
                <a:srgbClr val="FFFF00"/>
              </a:solidFill>
              <a:effectLst>
                <a:outerShdw blurRad="38100" dist="38100" dir="2700000" algn="tl">
                  <a:srgbClr val="000000">
                    <a:alpha val="43137"/>
                  </a:srgbClr>
                </a:outerShdw>
              </a:effectLst>
            </a:endParaRPr>
          </a:p>
        </p:txBody>
      </p:sp>
      <p:grpSp>
        <p:nvGrpSpPr>
          <p:cNvPr id="5" name="Группа 4"/>
          <p:cNvGrpSpPr/>
          <p:nvPr/>
        </p:nvGrpSpPr>
        <p:grpSpPr>
          <a:xfrm>
            <a:off x="78935" y="6124337"/>
            <a:ext cx="8986131" cy="733663"/>
            <a:chOff x="157868" y="6124337"/>
            <a:chExt cx="8986131" cy="733663"/>
          </a:xfrm>
        </p:grpSpPr>
        <p:sp>
          <p:nvSpPr>
            <p:cNvPr id="6" name="TextBox 5"/>
            <p:cNvSpPr txBox="1"/>
            <p:nvPr/>
          </p:nvSpPr>
          <p:spPr>
            <a:xfrm>
              <a:off x="157868" y="6124337"/>
              <a:ext cx="8986131" cy="733663"/>
            </a:xfrm>
            <a:prstGeom prst="lef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endParaRPr lang="uk-UA" b="1" dirty="0"/>
            </a:p>
          </p:txBody>
        </p:sp>
        <p:sp>
          <p:nvSpPr>
            <p:cNvPr id="10" name="TextBox 9"/>
            <p:cNvSpPr txBox="1"/>
            <p:nvPr/>
          </p:nvSpPr>
          <p:spPr>
            <a:xfrm>
              <a:off x="714349" y="6309320"/>
              <a:ext cx="7674076" cy="369332"/>
            </a:xfrm>
            <a:prstGeom prst="rect">
              <a:avLst/>
            </a:prstGeom>
            <a:noFill/>
          </p:spPr>
          <p:txBody>
            <a:bodyPr wrap="square" rtlCol="0">
              <a:spAutoFit/>
            </a:bodyPr>
            <a:lstStyle/>
            <a:p>
              <a:pPr algn="ctr"/>
              <a:r>
                <a:rPr lang="uk-UA" b="1" spc="600" dirty="0">
                  <a:solidFill>
                    <a:srgbClr val="00B0F0"/>
                  </a:solidFill>
                </a:rPr>
                <a:t>Основи мови </a:t>
              </a:r>
              <a:r>
                <a:rPr lang="en-US" b="1" spc="600" dirty="0">
                  <a:solidFill>
                    <a:srgbClr val="00B0F0"/>
                  </a:solidFill>
                </a:rPr>
                <a:t>HTML</a:t>
              </a:r>
              <a:endParaRPr lang="uk-UA" b="1" spc="600" dirty="0">
                <a:solidFill>
                  <a:srgbClr val="00B0F0"/>
                </a:solidFill>
              </a:endParaRPr>
            </a:p>
          </p:txBody>
        </p:sp>
      </p:grpSp>
      <p:sp>
        <p:nvSpPr>
          <p:cNvPr id="14" name="Прямоугольник 13"/>
          <p:cNvSpPr/>
          <p:nvPr/>
        </p:nvSpPr>
        <p:spPr>
          <a:xfrm>
            <a:off x="364990" y="1543799"/>
            <a:ext cx="4107464" cy="4580538"/>
          </a:xfrm>
          <a:prstGeom prst="rect">
            <a:avLst/>
          </a:prstGeom>
          <a:noFill/>
        </p:spPr>
      </p:sp>
      <p:sp>
        <p:nvSpPr>
          <p:cNvPr id="8" name="Выноска со стрелкой вниз 7"/>
          <p:cNvSpPr/>
          <p:nvPr/>
        </p:nvSpPr>
        <p:spPr>
          <a:xfrm>
            <a:off x="305174" y="670412"/>
            <a:ext cx="8611728" cy="801529"/>
          </a:xfrm>
          <a:prstGeom prst="downArrowCallout">
            <a:avLst/>
          </a:prstGeom>
          <a:effectLst>
            <a:innerShdw blurRad="63500" dist="50800" dir="18900000">
              <a:prstClr val="black">
                <a:alpha val="50000"/>
              </a:prstClr>
            </a:innerShdw>
            <a:reflection blurRad="6350" stA="50000" endA="300" endPos="38500" dist="50800" dir="5400000" sy="-100000" algn="bl" rotWithShape="0"/>
          </a:effectLst>
          <a:scene3d>
            <a:camera prst="orthographicFront"/>
            <a:lightRig rig="threePt" dir="t"/>
          </a:scene3d>
          <a:sp3d>
            <a:bevelT prst="convex"/>
          </a:sp3d>
        </p:spPr>
        <p:style>
          <a:lnRef idx="1">
            <a:schemeClr val="accent5"/>
          </a:lnRef>
          <a:fillRef idx="2">
            <a:schemeClr val="accent5"/>
          </a:fillRef>
          <a:effectRef idx="1">
            <a:schemeClr val="accent5"/>
          </a:effectRef>
          <a:fontRef idx="minor">
            <a:schemeClr val="dk1"/>
          </a:fontRef>
        </p:style>
        <p:txBody>
          <a:bodyPr wrap="square" anchor="ctr">
            <a:spAutoFit/>
          </a:bodyPr>
          <a:lstStyle/>
          <a:p>
            <a:pPr algn="ctr"/>
            <a:r>
              <a:rPr lang="uk-UA" sz="2800" b="1" dirty="0">
                <a:solidFill>
                  <a:srgbClr val="000066"/>
                </a:solidFill>
              </a:rPr>
              <a:t>Сценарії</a:t>
            </a:r>
            <a:endParaRPr lang="uk-UA" sz="2800" dirty="0">
              <a:solidFill>
                <a:srgbClr val="000066"/>
              </a:solidFill>
            </a:endParaRPr>
          </a:p>
        </p:txBody>
      </p:sp>
      <p:sp>
        <p:nvSpPr>
          <p:cNvPr id="13" name="Полилиния 12"/>
          <p:cNvSpPr/>
          <p:nvPr/>
        </p:nvSpPr>
        <p:spPr>
          <a:xfrm>
            <a:off x="5870665" y="2354796"/>
            <a:ext cx="1593453" cy="302402"/>
          </a:xfrm>
          <a:custGeom>
            <a:avLst/>
            <a:gdLst/>
            <a:ahLst/>
            <a:cxnLst/>
            <a:rect l="0" t="0" r="0" b="0"/>
            <a:pathLst>
              <a:path>
                <a:moveTo>
                  <a:pt x="0" y="0"/>
                </a:moveTo>
                <a:lnTo>
                  <a:pt x="0" y="189880"/>
                </a:lnTo>
                <a:lnTo>
                  <a:pt x="1593453" y="189880"/>
                </a:lnTo>
                <a:lnTo>
                  <a:pt x="1593453" y="302402"/>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5" name="Полилиния 14"/>
          <p:cNvSpPr/>
          <p:nvPr/>
        </p:nvSpPr>
        <p:spPr>
          <a:xfrm>
            <a:off x="3186795" y="3396537"/>
            <a:ext cx="4983361" cy="436050"/>
          </a:xfrm>
          <a:custGeom>
            <a:avLst/>
            <a:gdLst/>
            <a:ahLst/>
            <a:cxnLst/>
            <a:rect l="0" t="0" r="0" b="0"/>
            <a:pathLst>
              <a:path>
                <a:moveTo>
                  <a:pt x="0" y="0"/>
                </a:moveTo>
                <a:lnTo>
                  <a:pt x="0" y="323529"/>
                </a:lnTo>
                <a:lnTo>
                  <a:pt x="4983361" y="323529"/>
                </a:lnTo>
                <a:lnTo>
                  <a:pt x="4983361"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6" name="Полилиния 15"/>
          <p:cNvSpPr/>
          <p:nvPr/>
        </p:nvSpPr>
        <p:spPr>
          <a:xfrm>
            <a:off x="3186795" y="3396537"/>
            <a:ext cx="2911800" cy="436050"/>
          </a:xfrm>
          <a:custGeom>
            <a:avLst/>
            <a:gdLst/>
            <a:ahLst/>
            <a:cxnLst/>
            <a:rect l="0" t="0" r="0" b="0"/>
            <a:pathLst>
              <a:path>
                <a:moveTo>
                  <a:pt x="0" y="0"/>
                </a:moveTo>
                <a:lnTo>
                  <a:pt x="0" y="323529"/>
                </a:lnTo>
                <a:lnTo>
                  <a:pt x="2911800" y="323529"/>
                </a:lnTo>
                <a:lnTo>
                  <a:pt x="2911800"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7" name="Полилиния 16"/>
          <p:cNvSpPr/>
          <p:nvPr/>
        </p:nvSpPr>
        <p:spPr>
          <a:xfrm>
            <a:off x="3186795" y="3396537"/>
            <a:ext cx="371035" cy="436050"/>
          </a:xfrm>
          <a:custGeom>
            <a:avLst/>
            <a:gdLst/>
            <a:ahLst/>
            <a:cxnLst/>
            <a:rect l="0" t="0" r="0" b="0"/>
            <a:pathLst>
              <a:path>
                <a:moveTo>
                  <a:pt x="0" y="0"/>
                </a:moveTo>
                <a:lnTo>
                  <a:pt x="0" y="323529"/>
                </a:lnTo>
                <a:lnTo>
                  <a:pt x="371035" y="323529"/>
                </a:lnTo>
                <a:lnTo>
                  <a:pt x="371035"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20" name="Полилиния 19"/>
          <p:cNvSpPr/>
          <p:nvPr/>
        </p:nvSpPr>
        <p:spPr>
          <a:xfrm>
            <a:off x="1130682" y="3396537"/>
            <a:ext cx="2056112" cy="436050"/>
          </a:xfrm>
          <a:custGeom>
            <a:avLst/>
            <a:gdLst/>
            <a:ahLst/>
            <a:cxnLst/>
            <a:rect l="0" t="0" r="0" b="0"/>
            <a:pathLst>
              <a:path>
                <a:moveTo>
                  <a:pt x="2056112" y="0"/>
                </a:moveTo>
                <a:lnTo>
                  <a:pt x="2056112" y="323529"/>
                </a:lnTo>
                <a:lnTo>
                  <a:pt x="0" y="323529"/>
                </a:lnTo>
                <a:lnTo>
                  <a:pt x="0"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21" name="Полилиния 20"/>
          <p:cNvSpPr/>
          <p:nvPr/>
        </p:nvSpPr>
        <p:spPr>
          <a:xfrm>
            <a:off x="3186795" y="2354796"/>
            <a:ext cx="2683869" cy="270455"/>
          </a:xfrm>
          <a:custGeom>
            <a:avLst/>
            <a:gdLst/>
            <a:ahLst/>
            <a:cxnLst/>
            <a:rect l="0" t="0" r="0" b="0"/>
            <a:pathLst>
              <a:path>
                <a:moveTo>
                  <a:pt x="2683869" y="0"/>
                </a:moveTo>
                <a:lnTo>
                  <a:pt x="2683869" y="157934"/>
                </a:lnTo>
                <a:lnTo>
                  <a:pt x="0" y="157934"/>
                </a:lnTo>
                <a:lnTo>
                  <a:pt x="0" y="270455"/>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7" name="AutoShape 2" descr="Ð ÐµÐ·ÑÐ»ÑÑÐ°Ñ Ð¿Ð¾ÑÑÐºÑ Ð·Ð¾Ð±ÑÐ°Ð¶ÐµÐ½Ñ Ð·Ð° Ð·Ð°Ð¿Ð¸ÑÐ¾Ð¼ &quot;Ð²ÐµÐ±-Ð´Ð¸Ð·Ð°Ð¹Ð½&quot;"/>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1" name="AutoShape 4" descr="Ð ÐµÐ·ÑÐ»ÑÑÐ°Ñ Ð¿Ð¾ÑÑÐºÑ Ð·Ð¾Ð±ÑÐ°Ð¶ÐµÐ½Ñ Ð·Ð° Ð·Ð°Ð¿Ð¸ÑÐ¾Ð¼ &quot;Ð²ÐµÐ±-Ð´Ð¸Ð·Ð°Ð¹Ð½&quot;"/>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3" name="Прямоугольник 2"/>
          <p:cNvSpPr/>
          <p:nvPr/>
        </p:nvSpPr>
        <p:spPr>
          <a:xfrm>
            <a:off x="612775" y="1551087"/>
            <a:ext cx="8025228" cy="646331"/>
          </a:xfrm>
          <a:prstGeom prst="rect">
            <a:avLst/>
          </a:prstGeom>
          <a:solidFill>
            <a:schemeClr val="accent3">
              <a:lumMod val="20000"/>
              <a:lumOff val="80000"/>
            </a:schemeClr>
          </a:solidFill>
        </p:spPr>
        <p:txBody>
          <a:bodyPr wrap="square">
            <a:spAutoFit/>
          </a:bodyPr>
          <a:lstStyle/>
          <a:p>
            <a:pPr algn="just"/>
            <a:r>
              <a:rPr lang="uk-UA" dirty="0" smtClean="0"/>
              <a:t>Щоб веб-сторінка була інтерактивною, тобто могла взаємодіяти з користувачем, і динамічною, необхідно використовувати </a:t>
            </a:r>
            <a:r>
              <a:rPr lang="uk-UA" dirty="0" err="1" smtClean="0"/>
              <a:t>скрипти</a:t>
            </a:r>
            <a:r>
              <a:rPr lang="uk-UA" dirty="0" smtClean="0"/>
              <a:t>, або сценарії</a:t>
            </a:r>
            <a:endParaRPr lang="uk-UA" dirty="0"/>
          </a:p>
        </p:txBody>
      </p:sp>
      <p:sp>
        <p:nvSpPr>
          <p:cNvPr id="12" name="Прямоугольник 11"/>
          <p:cNvSpPr/>
          <p:nvPr/>
        </p:nvSpPr>
        <p:spPr>
          <a:xfrm>
            <a:off x="3707904" y="2491177"/>
            <a:ext cx="4860267" cy="1384995"/>
          </a:xfrm>
          <a:prstGeom prst="rect">
            <a:avLst/>
          </a:prstGeom>
          <a:solidFill>
            <a:srgbClr val="FFFF99"/>
          </a:solidFill>
        </p:spPr>
        <p:txBody>
          <a:bodyPr wrap="square">
            <a:spAutoFit/>
          </a:bodyPr>
          <a:lstStyle/>
          <a:p>
            <a:pPr algn="just"/>
            <a:r>
              <a:rPr lang="uk-UA" sz="2400" b="1" i="1" dirty="0" smtClean="0"/>
              <a:t>Сценарій</a:t>
            </a:r>
            <a:r>
              <a:rPr lang="uk-UA" sz="2000" i="1" dirty="0" smtClean="0"/>
              <a:t> </a:t>
            </a:r>
            <a:r>
              <a:rPr lang="uk-UA" sz="2000" dirty="0" smtClean="0"/>
              <a:t>(</a:t>
            </a:r>
            <a:r>
              <a:rPr lang="uk-UA" sz="2000" dirty="0" err="1" smtClean="0"/>
              <a:t>script</a:t>
            </a:r>
            <a:r>
              <a:rPr lang="uk-UA" sz="2000" dirty="0" smtClean="0"/>
              <a:t>, </a:t>
            </a:r>
            <a:r>
              <a:rPr lang="uk-UA" sz="2000" dirty="0" err="1" smtClean="0"/>
              <a:t>скрипт</a:t>
            </a:r>
            <a:r>
              <a:rPr lang="uk-UA" sz="2000" dirty="0" smtClean="0"/>
              <a:t>) — це програма, написана спеціальною мовою програмування і вбудована в HTML-документ.</a:t>
            </a:r>
            <a:endParaRPr lang="uk-UA" sz="2000" dirty="0"/>
          </a:p>
        </p:txBody>
      </p:sp>
      <p:sp>
        <p:nvSpPr>
          <p:cNvPr id="2" name="Прямоугольник 1"/>
          <p:cNvSpPr/>
          <p:nvPr/>
        </p:nvSpPr>
        <p:spPr>
          <a:xfrm>
            <a:off x="772443" y="4895547"/>
            <a:ext cx="6454674" cy="1200329"/>
          </a:xfrm>
          <a:prstGeom prst="rect">
            <a:avLst/>
          </a:prstGeom>
          <a:solidFill>
            <a:schemeClr val="bg2">
              <a:lumMod val="90000"/>
            </a:schemeClr>
          </a:solidFill>
        </p:spPr>
        <p:txBody>
          <a:bodyPr wrap="square">
            <a:spAutoFit/>
          </a:bodyPr>
          <a:lstStyle/>
          <a:p>
            <a:pPr algn="just"/>
            <a:r>
              <a:rPr lang="uk-UA" dirty="0" smtClean="0"/>
              <a:t>Сценарії описують усі можливі дії над елементами HTML-документа під час взаємодії з користувачем: реакцію на натискання кнопки миші, зміну вмісту сторінки залежно від певних дій користувача тощо</a:t>
            </a:r>
            <a:endParaRPr lang="uk-UA" dirty="0"/>
          </a:p>
        </p:txBody>
      </p:sp>
    </p:spTree>
    <p:extLst>
      <p:ext uri="{BB962C8B-B14F-4D97-AF65-F5344CB8AC3E}">
        <p14:creationId xmlns="" xmlns:p14="http://schemas.microsoft.com/office/powerpoint/2010/main" val="914981054"/>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Скругленный прямоугольник 40"/>
          <p:cNvSpPr/>
          <p:nvPr/>
        </p:nvSpPr>
        <p:spPr>
          <a:xfrm>
            <a:off x="117972" y="1244007"/>
            <a:ext cx="8986131" cy="4946990"/>
          </a:xfrm>
          <a:prstGeom prst="roundRect">
            <a:avLst/>
          </a:prstGeom>
          <a:gradFill flip="none" rotWithShape="1">
            <a:gsLst>
              <a:gs pos="0">
                <a:srgbClr val="FFEFD1"/>
              </a:gs>
              <a:gs pos="64999">
                <a:srgbClr val="F0EBD5"/>
              </a:gs>
              <a:gs pos="100000">
                <a:srgbClr val="D1C39F"/>
              </a:gs>
            </a:gsLst>
            <a:lin ang="5400000" scaled="0"/>
            <a:tileRect/>
          </a:gradFill>
          <a:effectLst>
            <a:outerShdw blurRad="50800" dist="38100" dir="8100000" algn="tr" rotWithShape="0">
              <a:prstClr val="black">
                <a:alpha val="40000"/>
              </a:prstClr>
            </a:outerShdw>
          </a:effectLst>
          <a:scene3d>
            <a:camera prst="orthographicFront"/>
            <a:lightRig rig="threePt" dir="t"/>
          </a:scene3d>
          <a:sp3d>
            <a:bevelT prst="convex"/>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dirty="0"/>
          </a:p>
        </p:txBody>
      </p:sp>
      <p:sp>
        <p:nvSpPr>
          <p:cNvPr id="19" name="Нижний колонтитул 1"/>
          <p:cNvSpPr txBox="1">
            <a:spLocks/>
          </p:cNvSpPr>
          <p:nvPr/>
        </p:nvSpPr>
        <p:spPr>
          <a:xfrm>
            <a:off x="3491880" y="6284400"/>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18" name="Нижний колонтитул 1"/>
          <p:cNvSpPr txBox="1">
            <a:spLocks/>
          </p:cNvSpPr>
          <p:nvPr/>
        </p:nvSpPr>
        <p:spPr>
          <a:xfrm>
            <a:off x="3707904" y="6182048"/>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4" name="TextBox 3"/>
          <p:cNvSpPr txBox="1"/>
          <p:nvPr/>
        </p:nvSpPr>
        <p:spPr>
          <a:xfrm>
            <a:off x="994007" y="96183"/>
            <a:ext cx="7155986" cy="510778"/>
          </a:xfrm>
          <a:prstGeom prst="roundRect">
            <a:avLst/>
          </a:prstGeom>
          <a:effectLst>
            <a:outerShdw blurRad="40000" dist="23000" dir="5400000" rotWithShape="0">
              <a:srgbClr val="000000">
                <a:alpha val="35000"/>
              </a:srgbClr>
            </a:outerShdw>
            <a:reflection blurRad="6350" stA="50000" endA="300" endPos="90000" dir="5400000" sy="-100000" algn="bl" rotWithShape="0"/>
          </a:effectLst>
        </p:spPr>
        <p:style>
          <a:lnRef idx="0">
            <a:schemeClr val="accent5"/>
          </a:lnRef>
          <a:fillRef idx="3">
            <a:schemeClr val="accent5"/>
          </a:fillRef>
          <a:effectRef idx="3">
            <a:schemeClr val="accent5"/>
          </a:effectRef>
          <a:fontRef idx="minor">
            <a:schemeClr val="lt1"/>
          </a:fontRef>
        </p:style>
        <p:txBody>
          <a:bodyPr wrap="square" rtlCol="0" anchor="ctr">
            <a:spAutoFit/>
          </a:bodyPr>
          <a:lstStyle/>
          <a:p>
            <a:pPr algn="ctr"/>
            <a:r>
              <a:rPr lang="uk-UA" sz="2400" b="1" dirty="0" smtClean="0">
                <a:solidFill>
                  <a:srgbClr val="FFFF00"/>
                </a:solidFill>
                <a:effectLst>
                  <a:outerShdw blurRad="38100" dist="38100" dir="2700000" algn="tl">
                    <a:srgbClr val="000000">
                      <a:alpha val="43137"/>
                    </a:srgbClr>
                  </a:outerShdw>
                </a:effectLst>
              </a:rPr>
              <a:t>Веб-програмування</a:t>
            </a:r>
            <a:endParaRPr lang="uk-UA" sz="2400" b="1" dirty="0">
              <a:solidFill>
                <a:srgbClr val="FFFF00"/>
              </a:solidFill>
              <a:effectLst>
                <a:outerShdw blurRad="38100" dist="38100" dir="2700000" algn="tl">
                  <a:srgbClr val="000000">
                    <a:alpha val="43137"/>
                  </a:srgbClr>
                </a:outerShdw>
              </a:effectLst>
            </a:endParaRPr>
          </a:p>
        </p:txBody>
      </p:sp>
      <p:grpSp>
        <p:nvGrpSpPr>
          <p:cNvPr id="5" name="Группа 4"/>
          <p:cNvGrpSpPr/>
          <p:nvPr/>
        </p:nvGrpSpPr>
        <p:grpSpPr>
          <a:xfrm>
            <a:off x="78935" y="6124337"/>
            <a:ext cx="8986131" cy="733663"/>
            <a:chOff x="157868" y="6124337"/>
            <a:chExt cx="8986131" cy="733663"/>
          </a:xfrm>
        </p:grpSpPr>
        <p:sp>
          <p:nvSpPr>
            <p:cNvPr id="6" name="TextBox 5"/>
            <p:cNvSpPr txBox="1"/>
            <p:nvPr/>
          </p:nvSpPr>
          <p:spPr>
            <a:xfrm>
              <a:off x="157868" y="6124337"/>
              <a:ext cx="8986131" cy="733663"/>
            </a:xfrm>
            <a:prstGeom prst="lef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endParaRPr lang="uk-UA" b="1" dirty="0"/>
            </a:p>
          </p:txBody>
        </p:sp>
        <p:sp>
          <p:nvSpPr>
            <p:cNvPr id="10" name="TextBox 9"/>
            <p:cNvSpPr txBox="1"/>
            <p:nvPr/>
          </p:nvSpPr>
          <p:spPr>
            <a:xfrm>
              <a:off x="714349" y="6309320"/>
              <a:ext cx="7674076" cy="369332"/>
            </a:xfrm>
            <a:prstGeom prst="rect">
              <a:avLst/>
            </a:prstGeom>
            <a:noFill/>
          </p:spPr>
          <p:txBody>
            <a:bodyPr wrap="square" rtlCol="0">
              <a:spAutoFit/>
            </a:bodyPr>
            <a:lstStyle/>
            <a:p>
              <a:pPr algn="ctr"/>
              <a:r>
                <a:rPr lang="uk-UA" b="1" spc="600" dirty="0">
                  <a:solidFill>
                    <a:srgbClr val="00B0F0"/>
                  </a:solidFill>
                </a:rPr>
                <a:t>Основи мови </a:t>
              </a:r>
              <a:r>
                <a:rPr lang="en-US" b="1" spc="600" dirty="0">
                  <a:solidFill>
                    <a:srgbClr val="00B0F0"/>
                  </a:solidFill>
                </a:rPr>
                <a:t>HTML</a:t>
              </a:r>
              <a:endParaRPr lang="uk-UA" b="1" spc="600" dirty="0">
                <a:solidFill>
                  <a:srgbClr val="00B0F0"/>
                </a:solidFill>
              </a:endParaRPr>
            </a:p>
          </p:txBody>
        </p:sp>
      </p:grpSp>
      <p:sp>
        <p:nvSpPr>
          <p:cNvPr id="14" name="Прямоугольник 13"/>
          <p:cNvSpPr/>
          <p:nvPr/>
        </p:nvSpPr>
        <p:spPr>
          <a:xfrm>
            <a:off x="364990" y="1543799"/>
            <a:ext cx="4107464" cy="4580538"/>
          </a:xfrm>
          <a:prstGeom prst="rect">
            <a:avLst/>
          </a:prstGeom>
          <a:noFill/>
        </p:spPr>
      </p:sp>
      <p:sp>
        <p:nvSpPr>
          <p:cNvPr id="8" name="Выноска со стрелкой вниз 7"/>
          <p:cNvSpPr/>
          <p:nvPr/>
        </p:nvSpPr>
        <p:spPr>
          <a:xfrm>
            <a:off x="305174" y="670412"/>
            <a:ext cx="8611728" cy="801529"/>
          </a:xfrm>
          <a:prstGeom prst="downArrowCallout">
            <a:avLst/>
          </a:prstGeom>
          <a:effectLst>
            <a:innerShdw blurRad="63500" dist="50800" dir="18900000">
              <a:prstClr val="black">
                <a:alpha val="50000"/>
              </a:prstClr>
            </a:innerShdw>
            <a:reflection blurRad="6350" stA="50000" endA="300" endPos="38500" dist="50800" dir="5400000" sy="-100000" algn="bl" rotWithShape="0"/>
          </a:effectLst>
          <a:scene3d>
            <a:camera prst="orthographicFront"/>
            <a:lightRig rig="threePt" dir="t"/>
          </a:scene3d>
          <a:sp3d>
            <a:bevelT prst="convex"/>
          </a:sp3d>
        </p:spPr>
        <p:style>
          <a:lnRef idx="1">
            <a:schemeClr val="accent5"/>
          </a:lnRef>
          <a:fillRef idx="2">
            <a:schemeClr val="accent5"/>
          </a:fillRef>
          <a:effectRef idx="1">
            <a:schemeClr val="accent5"/>
          </a:effectRef>
          <a:fontRef idx="minor">
            <a:schemeClr val="dk1"/>
          </a:fontRef>
        </p:style>
        <p:txBody>
          <a:bodyPr wrap="square" anchor="ctr">
            <a:spAutoFit/>
          </a:bodyPr>
          <a:lstStyle/>
          <a:p>
            <a:pPr algn="ctr"/>
            <a:r>
              <a:rPr lang="uk-UA" sz="2800" b="1" dirty="0">
                <a:solidFill>
                  <a:srgbClr val="000066"/>
                </a:solidFill>
              </a:rPr>
              <a:t>Сценарії</a:t>
            </a:r>
            <a:endParaRPr lang="uk-UA" sz="2800" dirty="0">
              <a:solidFill>
                <a:srgbClr val="000066"/>
              </a:solidFill>
            </a:endParaRPr>
          </a:p>
        </p:txBody>
      </p:sp>
      <p:pic>
        <p:nvPicPr>
          <p:cNvPr id="55"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flipH="1">
            <a:off x="8314783" y="4305"/>
            <a:ext cx="646438" cy="694537"/>
          </a:xfrm>
          <a:prstGeom prst="rect">
            <a:avLst/>
          </a:prstGeom>
          <a:noFill/>
          <a:ln>
            <a:noFill/>
          </a:ln>
          <a:effectLst>
            <a:outerShdw dist="35921" dir="2700000" algn="ctr" rotWithShape="0">
              <a:schemeClr val="bg2"/>
            </a:outerShdw>
            <a:softEdge rad="63500"/>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56" name="Picture 2"/>
          <p:cNvPicPr>
            <a:picLocks noChangeAspect="1" noChangeArrowheads="1"/>
          </p:cNvPicPr>
          <p:nvPr/>
        </p:nvPicPr>
        <p:blipFill>
          <a:blip r:embed="rId2" cstate="print">
            <a:duotone>
              <a:prstClr val="black"/>
              <a:schemeClr val="accent1">
                <a:tint val="45000"/>
                <a:satMod val="400000"/>
              </a:schemeClr>
            </a:duotone>
            <a:extLst>
              <a:ext uri="{28A0092B-C50C-407E-A947-70E740481C1C}">
                <a14:useLocalDpi xmlns="" xmlns:a14="http://schemas.microsoft.com/office/drawing/2010/main" val="0"/>
              </a:ext>
            </a:extLst>
          </a:blip>
          <a:srcRect/>
          <a:stretch>
            <a:fillRect/>
          </a:stretch>
        </p:blipFill>
        <p:spPr bwMode="auto">
          <a:xfrm>
            <a:off x="305174" y="-23839"/>
            <a:ext cx="622689" cy="694537"/>
          </a:xfrm>
          <a:prstGeom prst="rect">
            <a:avLst/>
          </a:prstGeom>
          <a:noFill/>
          <a:ln>
            <a:noFill/>
          </a:ln>
          <a:effectLst>
            <a:outerShdw dist="35921" dir="2700000" algn="ctr" rotWithShape="0">
              <a:schemeClr val="bg2"/>
            </a:outerShdw>
            <a:softEdge rad="63500"/>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13" name="Полилиния 12"/>
          <p:cNvSpPr/>
          <p:nvPr/>
        </p:nvSpPr>
        <p:spPr>
          <a:xfrm>
            <a:off x="5870665" y="2354796"/>
            <a:ext cx="1593453" cy="302402"/>
          </a:xfrm>
          <a:custGeom>
            <a:avLst/>
            <a:gdLst/>
            <a:ahLst/>
            <a:cxnLst/>
            <a:rect l="0" t="0" r="0" b="0"/>
            <a:pathLst>
              <a:path>
                <a:moveTo>
                  <a:pt x="0" y="0"/>
                </a:moveTo>
                <a:lnTo>
                  <a:pt x="0" y="189880"/>
                </a:lnTo>
                <a:lnTo>
                  <a:pt x="1593453" y="189880"/>
                </a:lnTo>
                <a:lnTo>
                  <a:pt x="1593453" y="302402"/>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5" name="Полилиния 14"/>
          <p:cNvSpPr/>
          <p:nvPr/>
        </p:nvSpPr>
        <p:spPr>
          <a:xfrm>
            <a:off x="3186795" y="3396537"/>
            <a:ext cx="4983361" cy="436050"/>
          </a:xfrm>
          <a:custGeom>
            <a:avLst/>
            <a:gdLst/>
            <a:ahLst/>
            <a:cxnLst/>
            <a:rect l="0" t="0" r="0" b="0"/>
            <a:pathLst>
              <a:path>
                <a:moveTo>
                  <a:pt x="0" y="0"/>
                </a:moveTo>
                <a:lnTo>
                  <a:pt x="0" y="323529"/>
                </a:lnTo>
                <a:lnTo>
                  <a:pt x="4983361" y="323529"/>
                </a:lnTo>
                <a:lnTo>
                  <a:pt x="4983361"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6" name="Полилиния 15"/>
          <p:cNvSpPr/>
          <p:nvPr/>
        </p:nvSpPr>
        <p:spPr>
          <a:xfrm>
            <a:off x="3186795" y="3396537"/>
            <a:ext cx="2911800" cy="436050"/>
          </a:xfrm>
          <a:custGeom>
            <a:avLst/>
            <a:gdLst/>
            <a:ahLst/>
            <a:cxnLst/>
            <a:rect l="0" t="0" r="0" b="0"/>
            <a:pathLst>
              <a:path>
                <a:moveTo>
                  <a:pt x="0" y="0"/>
                </a:moveTo>
                <a:lnTo>
                  <a:pt x="0" y="323529"/>
                </a:lnTo>
                <a:lnTo>
                  <a:pt x="2911800" y="323529"/>
                </a:lnTo>
                <a:lnTo>
                  <a:pt x="2911800"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7" name="Полилиния 16"/>
          <p:cNvSpPr/>
          <p:nvPr/>
        </p:nvSpPr>
        <p:spPr>
          <a:xfrm>
            <a:off x="3186795" y="3396537"/>
            <a:ext cx="371035" cy="436050"/>
          </a:xfrm>
          <a:custGeom>
            <a:avLst/>
            <a:gdLst/>
            <a:ahLst/>
            <a:cxnLst/>
            <a:rect l="0" t="0" r="0" b="0"/>
            <a:pathLst>
              <a:path>
                <a:moveTo>
                  <a:pt x="0" y="0"/>
                </a:moveTo>
                <a:lnTo>
                  <a:pt x="0" y="323529"/>
                </a:lnTo>
                <a:lnTo>
                  <a:pt x="371035" y="323529"/>
                </a:lnTo>
                <a:lnTo>
                  <a:pt x="371035"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20" name="Полилиния 19"/>
          <p:cNvSpPr/>
          <p:nvPr/>
        </p:nvSpPr>
        <p:spPr>
          <a:xfrm>
            <a:off x="1130682" y="3396537"/>
            <a:ext cx="2056112" cy="436050"/>
          </a:xfrm>
          <a:custGeom>
            <a:avLst/>
            <a:gdLst/>
            <a:ahLst/>
            <a:cxnLst/>
            <a:rect l="0" t="0" r="0" b="0"/>
            <a:pathLst>
              <a:path>
                <a:moveTo>
                  <a:pt x="2056112" y="0"/>
                </a:moveTo>
                <a:lnTo>
                  <a:pt x="2056112" y="323529"/>
                </a:lnTo>
                <a:lnTo>
                  <a:pt x="0" y="323529"/>
                </a:lnTo>
                <a:lnTo>
                  <a:pt x="0"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21" name="Полилиния 20"/>
          <p:cNvSpPr/>
          <p:nvPr/>
        </p:nvSpPr>
        <p:spPr>
          <a:xfrm>
            <a:off x="3186795" y="2354796"/>
            <a:ext cx="2683869" cy="270455"/>
          </a:xfrm>
          <a:custGeom>
            <a:avLst/>
            <a:gdLst/>
            <a:ahLst/>
            <a:cxnLst/>
            <a:rect l="0" t="0" r="0" b="0"/>
            <a:pathLst>
              <a:path>
                <a:moveTo>
                  <a:pt x="2683869" y="0"/>
                </a:moveTo>
                <a:lnTo>
                  <a:pt x="2683869" y="157934"/>
                </a:lnTo>
                <a:lnTo>
                  <a:pt x="0" y="157934"/>
                </a:lnTo>
                <a:lnTo>
                  <a:pt x="0" y="270455"/>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7" name="AutoShape 2" descr="Ð ÐµÐ·ÑÐ»ÑÑÐ°Ñ Ð¿Ð¾ÑÑÐºÑ Ð·Ð¾Ð±ÑÐ°Ð¶ÐµÐ½Ñ Ð·Ð° Ð·Ð°Ð¿Ð¸ÑÐ¾Ð¼ &quot;Ð²ÐµÐ±-Ð´Ð¸Ð·Ð°Ð¹Ð½&quot;"/>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1" name="AutoShape 4" descr="Ð ÐµÐ·ÑÐ»ÑÑÐ°Ñ Ð¿Ð¾ÑÑÐºÑ Ð·Ð¾Ð±ÑÐ°Ð¶ÐµÐ½Ñ Ð·Ð° Ð·Ð°Ð¿Ð¸ÑÐ¾Ð¼ &quot;Ð²ÐµÐ±-Ð´Ð¸Ð·Ð°Ð¹Ð½&quot;"/>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33"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rot="17462722">
            <a:off x="72865" y="448926"/>
            <a:ext cx="576064" cy="612068"/>
          </a:xfrm>
          <a:prstGeom prst="rect">
            <a:avLst/>
          </a:prstGeom>
          <a:noFill/>
          <a:ln>
            <a:noFill/>
          </a:ln>
          <a:effectLst>
            <a:outerShdw dist="35921" dir="2700000" algn="ctr" rotWithShape="0">
              <a:schemeClr val="bg2"/>
            </a:outerShdw>
            <a:softEdge rad="127000"/>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34"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rot="19478093">
            <a:off x="8628870" y="348866"/>
            <a:ext cx="576064" cy="612068"/>
          </a:xfrm>
          <a:prstGeom prst="rect">
            <a:avLst/>
          </a:prstGeom>
          <a:noFill/>
          <a:ln>
            <a:noFill/>
          </a:ln>
          <a:effectLst>
            <a:outerShdw dist="35921" dir="2700000" algn="ctr" rotWithShape="0">
              <a:schemeClr val="bg2"/>
            </a:outerShdw>
            <a:softEdge rad="127000"/>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38" name="Picture 14" descr="Ð ÐµÐ·ÑÐ»ÑÑÐ°Ñ Ð¿Ð¾ÑÑÐºÑ Ð·Ð¾Ð±ÑÐ°Ð¶ÐµÐ½Ñ Ð·Ð° Ð·Ð°Ð¿Ð¸ÑÐ¾Ð¼ &quot;internet&quot;"/>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086034" y="5078240"/>
            <a:ext cx="1777870" cy="1017636"/>
          </a:xfrm>
          <a:prstGeom prst="rect">
            <a:avLst/>
          </a:prstGeom>
          <a:noFill/>
          <a:effectLst>
            <a:softEdge rad="317500"/>
          </a:effectLst>
          <a:extLst>
            <a:ext uri="{909E8E84-426E-40DD-AFC4-6F175D3DCCD1}">
              <a14:hiddenFill xmlns="" xmlns:a14="http://schemas.microsoft.com/office/drawing/2010/main">
                <a:solidFill>
                  <a:srgbClr val="FFFFFF"/>
                </a:solidFill>
              </a14:hiddenFill>
            </a:ext>
          </a:extLst>
        </p:spPr>
      </p:pic>
      <p:sp>
        <p:nvSpPr>
          <p:cNvPr id="3" name="Прямоугольник 2"/>
          <p:cNvSpPr/>
          <p:nvPr/>
        </p:nvSpPr>
        <p:spPr>
          <a:xfrm>
            <a:off x="360898" y="1551087"/>
            <a:ext cx="8387566" cy="369332"/>
          </a:xfrm>
          <a:prstGeom prst="rect">
            <a:avLst/>
          </a:prstGeom>
          <a:solidFill>
            <a:schemeClr val="accent3">
              <a:lumMod val="20000"/>
              <a:lumOff val="80000"/>
            </a:schemeClr>
          </a:solidFill>
        </p:spPr>
        <p:txBody>
          <a:bodyPr wrap="square">
            <a:spAutoFit/>
          </a:bodyPr>
          <a:lstStyle/>
          <a:p>
            <a:pPr algn="r"/>
            <a:r>
              <a:rPr lang="uk-UA" i="1" dirty="0" smtClean="0"/>
              <a:t>Програмний код </a:t>
            </a:r>
            <a:r>
              <a:rPr lang="uk-UA" b="1" dirty="0" err="1" smtClean="0"/>
              <a:t>JavaScript</a:t>
            </a:r>
            <a:r>
              <a:rPr lang="uk-UA" dirty="0" smtClean="0"/>
              <a:t> можна помістити в документ </a:t>
            </a:r>
            <a:r>
              <a:rPr lang="uk-UA" i="1" dirty="0" smtClean="0"/>
              <a:t>HTML</a:t>
            </a:r>
            <a:r>
              <a:rPr lang="uk-UA" dirty="0" smtClean="0"/>
              <a:t> у три способи:</a:t>
            </a:r>
            <a:endParaRPr lang="uk-UA" dirty="0"/>
          </a:p>
        </p:txBody>
      </p:sp>
      <p:sp>
        <p:nvSpPr>
          <p:cNvPr id="12" name="Скругленный прямоугольник 11"/>
          <p:cNvSpPr/>
          <p:nvPr/>
        </p:nvSpPr>
        <p:spPr>
          <a:xfrm>
            <a:off x="635416" y="5540891"/>
            <a:ext cx="6798143" cy="578882"/>
          </a:xfrm>
          <a:prstGeom prst="roundRect">
            <a:avLst/>
          </a:prstGeom>
          <a:solidFill>
            <a:srgbClr val="FFFF99"/>
          </a:solidFill>
          <a:effectLst>
            <a:softEdge rad="127000"/>
          </a:effectLst>
        </p:spPr>
        <p:txBody>
          <a:bodyPr wrap="square">
            <a:spAutoFit/>
          </a:bodyPr>
          <a:lstStyle/>
          <a:p>
            <a:pPr algn="ctr"/>
            <a:r>
              <a:rPr lang="uk-UA" sz="1400" b="1" i="1" dirty="0" smtClean="0"/>
              <a:t>Сценарій</a:t>
            </a:r>
            <a:r>
              <a:rPr lang="uk-UA" sz="1400" i="1" dirty="0" smtClean="0"/>
              <a:t> </a:t>
            </a:r>
            <a:r>
              <a:rPr lang="uk-UA" sz="1400" dirty="0" smtClean="0"/>
              <a:t>(</a:t>
            </a:r>
            <a:r>
              <a:rPr lang="uk-UA" sz="1400" i="1" dirty="0" err="1" smtClean="0"/>
              <a:t>script</a:t>
            </a:r>
            <a:r>
              <a:rPr lang="uk-UA" sz="1400" i="1" dirty="0" smtClean="0"/>
              <a:t>, </a:t>
            </a:r>
            <a:r>
              <a:rPr lang="uk-UA" sz="1400" i="1" dirty="0" err="1" smtClean="0"/>
              <a:t>скрипт</a:t>
            </a:r>
            <a:r>
              <a:rPr lang="uk-UA" sz="1400" dirty="0" smtClean="0"/>
              <a:t>) — це програма, написана спеціальною мовою програмування і вбудована в HTML-документ</a:t>
            </a:r>
            <a:endParaRPr lang="uk-UA" sz="1400" dirty="0"/>
          </a:p>
        </p:txBody>
      </p:sp>
      <p:sp>
        <p:nvSpPr>
          <p:cNvPr id="25" name="Полилиния 24"/>
          <p:cNvSpPr/>
          <p:nvPr/>
        </p:nvSpPr>
        <p:spPr>
          <a:xfrm>
            <a:off x="3240311" y="2172334"/>
            <a:ext cx="5579542" cy="755743"/>
          </a:xfrm>
          <a:custGeom>
            <a:avLst/>
            <a:gdLst>
              <a:gd name="connsiteX0" fmla="*/ 0 w 5579542"/>
              <a:gd name="connsiteY0" fmla="*/ 0 h 671772"/>
              <a:gd name="connsiteX1" fmla="*/ 5579542 w 5579542"/>
              <a:gd name="connsiteY1" fmla="*/ 0 h 671772"/>
              <a:gd name="connsiteX2" fmla="*/ 5579542 w 5579542"/>
              <a:gd name="connsiteY2" fmla="*/ 671772 h 671772"/>
              <a:gd name="connsiteX3" fmla="*/ 0 w 5579542"/>
              <a:gd name="connsiteY3" fmla="*/ 671772 h 671772"/>
              <a:gd name="connsiteX4" fmla="*/ 0 w 5579542"/>
              <a:gd name="connsiteY4" fmla="*/ 0 h 6717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79542" h="671772">
                <a:moveTo>
                  <a:pt x="0" y="0"/>
                </a:moveTo>
                <a:lnTo>
                  <a:pt x="5579542" y="0"/>
                </a:lnTo>
                <a:lnTo>
                  <a:pt x="5579542" y="671772"/>
                </a:lnTo>
                <a:lnTo>
                  <a:pt x="0" y="671772"/>
                </a:lnTo>
                <a:lnTo>
                  <a:pt x="0" y="0"/>
                </a:lnTo>
                <a:close/>
              </a:path>
            </a:pathLst>
          </a:custGeom>
          <a:ln>
            <a:noFill/>
          </a:ln>
          <a:effectLst/>
          <a:scene3d>
            <a:camera prst="orthographicFront">
              <a:rot lat="0" lon="0" rev="0"/>
            </a:camera>
            <a:lightRig rig="chilly" dir="t">
              <a:rot lat="0" lon="0" rev="18480000"/>
            </a:lightRig>
          </a:scene3d>
          <a:sp3d prstMaterial="clear">
            <a:bevelT h="635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533219" tIns="35560" rIns="35560" bIns="35560" numCol="1" spcCol="1270" anchor="ctr" anchorCtr="0">
            <a:noAutofit/>
          </a:bodyPr>
          <a:lstStyle/>
          <a:p>
            <a:pPr lvl="0" algn="l" defTabSz="622300" rtl="0">
              <a:lnSpc>
                <a:spcPct val="90000"/>
              </a:lnSpc>
              <a:spcBef>
                <a:spcPct val="0"/>
              </a:spcBef>
              <a:spcAft>
                <a:spcPct val="35000"/>
              </a:spcAft>
            </a:pPr>
            <a:r>
              <a:rPr lang="uk-UA" sz="1600" kern="1200" dirty="0" smtClean="0"/>
              <a:t>окремі </a:t>
            </a:r>
            <a:r>
              <a:rPr lang="uk-UA" sz="1600" b="1" kern="1200" dirty="0" err="1" smtClean="0"/>
              <a:t>скрипти</a:t>
            </a:r>
            <a:r>
              <a:rPr lang="uk-UA" sz="1600" b="1" kern="1200" dirty="0" smtClean="0"/>
              <a:t> розмістити в тілі документа</a:t>
            </a:r>
            <a:r>
              <a:rPr lang="uk-UA" sz="1600" kern="1200" dirty="0" smtClean="0"/>
              <a:t>, там, де в їхньому використанні є потреба</a:t>
            </a:r>
            <a:endParaRPr lang="uk-UA" sz="1600" kern="1200" dirty="0"/>
          </a:p>
        </p:txBody>
      </p:sp>
      <p:sp>
        <p:nvSpPr>
          <p:cNvPr id="26" name="Овал 25"/>
          <p:cNvSpPr/>
          <p:nvPr/>
        </p:nvSpPr>
        <p:spPr>
          <a:xfrm>
            <a:off x="2820453" y="2172333"/>
            <a:ext cx="839715" cy="839715"/>
          </a:xfrm>
          <a:prstGeom prst="ellipse">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1">
              <a:hueOff val="0"/>
              <a:satOff val="0"/>
              <a:lumOff val="0"/>
              <a:alphaOff val="0"/>
            </a:schemeClr>
          </a:lnRef>
          <a:fillRef idx="2">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7" name="Полилиния 26"/>
          <p:cNvSpPr/>
          <p:nvPr/>
        </p:nvSpPr>
        <p:spPr>
          <a:xfrm>
            <a:off x="3484500" y="3012048"/>
            <a:ext cx="5335353" cy="1007659"/>
          </a:xfrm>
          <a:custGeom>
            <a:avLst/>
            <a:gdLst>
              <a:gd name="connsiteX0" fmla="*/ 0 w 5335353"/>
              <a:gd name="connsiteY0" fmla="*/ 0 h 671772"/>
              <a:gd name="connsiteX1" fmla="*/ 5335353 w 5335353"/>
              <a:gd name="connsiteY1" fmla="*/ 0 h 671772"/>
              <a:gd name="connsiteX2" fmla="*/ 5335353 w 5335353"/>
              <a:gd name="connsiteY2" fmla="*/ 671772 h 671772"/>
              <a:gd name="connsiteX3" fmla="*/ 0 w 5335353"/>
              <a:gd name="connsiteY3" fmla="*/ 671772 h 671772"/>
              <a:gd name="connsiteX4" fmla="*/ 0 w 5335353"/>
              <a:gd name="connsiteY4" fmla="*/ 0 h 6717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5353" h="671772">
                <a:moveTo>
                  <a:pt x="0" y="0"/>
                </a:moveTo>
                <a:lnTo>
                  <a:pt x="5335353" y="0"/>
                </a:lnTo>
                <a:lnTo>
                  <a:pt x="5335353" y="671772"/>
                </a:lnTo>
                <a:lnTo>
                  <a:pt x="0" y="671772"/>
                </a:lnTo>
                <a:lnTo>
                  <a:pt x="0" y="0"/>
                </a:lnTo>
                <a:close/>
              </a:path>
            </a:pathLst>
          </a:custGeom>
          <a:ln>
            <a:noFill/>
          </a:ln>
          <a:effectLst/>
          <a:scene3d>
            <a:camera prst="orthographicFront">
              <a:rot lat="0" lon="0" rev="0"/>
            </a:camera>
            <a:lightRig rig="chilly" dir="t">
              <a:rot lat="0" lon="0" rev="18480000"/>
            </a:lightRig>
          </a:scene3d>
          <a:sp3d prstMaterial="clear">
            <a:bevelT h="635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533219" tIns="35560" rIns="35560" bIns="35560" numCol="1" spcCol="1270" anchor="ctr" anchorCtr="0">
            <a:noAutofit/>
          </a:bodyPr>
          <a:lstStyle/>
          <a:p>
            <a:pPr lvl="0" algn="l" defTabSz="622300" rtl="0">
              <a:lnSpc>
                <a:spcPct val="90000"/>
              </a:lnSpc>
              <a:spcBef>
                <a:spcPct val="0"/>
              </a:spcBef>
              <a:spcAft>
                <a:spcPct val="35000"/>
              </a:spcAft>
            </a:pPr>
            <a:r>
              <a:rPr lang="uk-UA" sz="1600" kern="1200" dirty="0" err="1" smtClean="0"/>
              <a:t>скрипти</a:t>
            </a:r>
            <a:r>
              <a:rPr lang="uk-UA" sz="1600" kern="1200" dirty="0" smtClean="0"/>
              <a:t> (функції, оголошення об'єктів</a:t>
            </a:r>
            <a:r>
              <a:rPr lang="uk-UA" sz="1600" b="1" kern="1200" dirty="0" smtClean="0"/>
              <a:t>) розмістити у заголовній частині</a:t>
            </a:r>
            <a:r>
              <a:rPr lang="uk-UA" sz="1600" kern="1200" dirty="0" smtClean="0"/>
              <a:t> документа між тегами  </a:t>
            </a:r>
            <a:r>
              <a:rPr lang="uk-UA" sz="1600" i="1" kern="1200" dirty="0" smtClean="0"/>
              <a:t>HEAD</a:t>
            </a:r>
            <a:r>
              <a:rPr lang="uk-UA" sz="1600" kern="1200" dirty="0" smtClean="0"/>
              <a:t>&gt;...&lt;/</a:t>
            </a:r>
            <a:r>
              <a:rPr lang="uk-UA" sz="1600" i="1" kern="1200" dirty="0" err="1" smtClean="0"/>
              <a:t>HEAD</a:t>
            </a:r>
            <a:r>
              <a:rPr lang="uk-UA" sz="1600" kern="1200" dirty="0" smtClean="0"/>
              <a:t>&gt;, а використовувати їх у тілі документа</a:t>
            </a:r>
            <a:endParaRPr lang="uk-UA" sz="1600" kern="1200" dirty="0"/>
          </a:p>
        </p:txBody>
      </p:sp>
      <p:sp>
        <p:nvSpPr>
          <p:cNvPr id="28" name="Овал 27"/>
          <p:cNvSpPr/>
          <p:nvPr/>
        </p:nvSpPr>
        <p:spPr>
          <a:xfrm>
            <a:off x="3009262" y="3096019"/>
            <a:ext cx="839715" cy="839715"/>
          </a:xfrm>
          <a:prstGeom prst="ellipse">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1">
              <a:hueOff val="0"/>
              <a:satOff val="0"/>
              <a:lumOff val="0"/>
              <a:alphaOff val="0"/>
            </a:schemeClr>
          </a:lnRef>
          <a:fillRef idx="2">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9" name="Полилиния 28"/>
          <p:cNvSpPr/>
          <p:nvPr/>
        </p:nvSpPr>
        <p:spPr>
          <a:xfrm>
            <a:off x="3240311" y="4187651"/>
            <a:ext cx="5579542" cy="755743"/>
          </a:xfrm>
          <a:custGeom>
            <a:avLst/>
            <a:gdLst>
              <a:gd name="connsiteX0" fmla="*/ 0 w 5579542"/>
              <a:gd name="connsiteY0" fmla="*/ 0 h 671772"/>
              <a:gd name="connsiteX1" fmla="*/ 5579542 w 5579542"/>
              <a:gd name="connsiteY1" fmla="*/ 0 h 671772"/>
              <a:gd name="connsiteX2" fmla="*/ 5579542 w 5579542"/>
              <a:gd name="connsiteY2" fmla="*/ 671772 h 671772"/>
              <a:gd name="connsiteX3" fmla="*/ 0 w 5579542"/>
              <a:gd name="connsiteY3" fmla="*/ 671772 h 671772"/>
              <a:gd name="connsiteX4" fmla="*/ 0 w 5579542"/>
              <a:gd name="connsiteY4" fmla="*/ 0 h 6717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79542" h="671772">
                <a:moveTo>
                  <a:pt x="0" y="0"/>
                </a:moveTo>
                <a:lnTo>
                  <a:pt x="5579542" y="0"/>
                </a:lnTo>
                <a:lnTo>
                  <a:pt x="5579542" y="671772"/>
                </a:lnTo>
                <a:lnTo>
                  <a:pt x="0" y="671772"/>
                </a:lnTo>
                <a:lnTo>
                  <a:pt x="0" y="0"/>
                </a:lnTo>
                <a:close/>
              </a:path>
            </a:pathLst>
          </a:custGeom>
          <a:ln>
            <a:noFill/>
          </a:ln>
          <a:effectLst/>
          <a:scene3d>
            <a:camera prst="orthographicFront">
              <a:rot lat="0" lon="0" rev="0"/>
            </a:camera>
            <a:lightRig rig="chilly" dir="t">
              <a:rot lat="0" lon="0" rev="18480000"/>
            </a:lightRig>
          </a:scene3d>
          <a:sp3d prstMaterial="clear">
            <a:bevelT h="635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533219" tIns="35560" rIns="35560" bIns="35560" numCol="1" spcCol="1270" anchor="ctr" anchorCtr="0">
            <a:noAutofit/>
          </a:bodyPr>
          <a:lstStyle/>
          <a:p>
            <a:pPr lvl="0" algn="l" defTabSz="622300" rtl="0">
              <a:lnSpc>
                <a:spcPct val="90000"/>
              </a:lnSpc>
              <a:spcBef>
                <a:spcPct val="0"/>
              </a:spcBef>
              <a:spcAft>
                <a:spcPct val="35000"/>
              </a:spcAft>
            </a:pPr>
            <a:r>
              <a:rPr lang="uk-UA" sz="1600" b="1" kern="1200" dirty="0" smtClean="0"/>
              <a:t>зберегти </a:t>
            </a:r>
            <a:r>
              <a:rPr lang="uk-UA" sz="1600" b="1" kern="1200" dirty="0" err="1" smtClean="0"/>
              <a:t>скрипт</a:t>
            </a:r>
            <a:r>
              <a:rPr lang="uk-UA" sz="1600" b="1" kern="1200" dirty="0" smtClean="0"/>
              <a:t> у файлі </a:t>
            </a:r>
            <a:r>
              <a:rPr lang="uk-UA" sz="1600" kern="1200" dirty="0" smtClean="0"/>
              <a:t>(із розширенням </a:t>
            </a:r>
            <a:r>
              <a:rPr lang="uk-UA" sz="1600" kern="1200" dirty="0" err="1" smtClean="0"/>
              <a:t>.</a:t>
            </a:r>
            <a:r>
              <a:rPr lang="uk-UA" sz="1600" b="1" kern="1200" dirty="0" err="1" smtClean="0"/>
              <a:t>js</a:t>
            </a:r>
            <a:r>
              <a:rPr lang="uk-UA" sz="1600" kern="1200" dirty="0" smtClean="0"/>
              <a:t>), а в документі дати посилання на нього</a:t>
            </a:r>
            <a:endParaRPr lang="uk-UA" sz="1600" kern="1200" dirty="0"/>
          </a:p>
        </p:txBody>
      </p:sp>
      <p:sp>
        <p:nvSpPr>
          <p:cNvPr id="30" name="Овал 29"/>
          <p:cNvSpPr/>
          <p:nvPr/>
        </p:nvSpPr>
        <p:spPr>
          <a:xfrm>
            <a:off x="2820453" y="4187650"/>
            <a:ext cx="839715" cy="839715"/>
          </a:xfrm>
          <a:prstGeom prst="ellipse">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1">
              <a:hueOff val="0"/>
              <a:satOff val="0"/>
              <a:lumOff val="0"/>
              <a:alphaOff val="0"/>
            </a:schemeClr>
          </a:lnRef>
          <a:fillRef idx="2">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Tree>
    <p:extLst>
      <p:ext uri="{BB962C8B-B14F-4D97-AF65-F5344CB8AC3E}">
        <p14:creationId xmlns="" xmlns:p14="http://schemas.microsoft.com/office/powerpoint/2010/main" val="1963270983"/>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7" grpId="0" animBg="1"/>
      <p:bldP spid="2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Скругленный прямоугольник 40"/>
          <p:cNvSpPr/>
          <p:nvPr/>
        </p:nvSpPr>
        <p:spPr>
          <a:xfrm>
            <a:off x="117972" y="1244007"/>
            <a:ext cx="8986131" cy="4946990"/>
          </a:xfrm>
          <a:prstGeom prst="roundRect">
            <a:avLst/>
          </a:prstGeom>
          <a:gradFill flip="none" rotWithShape="1">
            <a:gsLst>
              <a:gs pos="0">
                <a:srgbClr val="FFEFD1"/>
              </a:gs>
              <a:gs pos="64999">
                <a:srgbClr val="F0EBD5"/>
              </a:gs>
              <a:gs pos="100000">
                <a:srgbClr val="D1C39F"/>
              </a:gs>
            </a:gsLst>
            <a:lin ang="5400000" scaled="0"/>
            <a:tileRect/>
          </a:gradFill>
          <a:effectLst>
            <a:outerShdw blurRad="50800" dist="38100" dir="8100000" algn="tr" rotWithShape="0">
              <a:prstClr val="black">
                <a:alpha val="40000"/>
              </a:prstClr>
            </a:outerShdw>
          </a:effectLst>
          <a:scene3d>
            <a:camera prst="orthographicFront"/>
            <a:lightRig rig="threePt" dir="t"/>
          </a:scene3d>
          <a:sp3d>
            <a:bevelT prst="convex"/>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dirty="0"/>
          </a:p>
        </p:txBody>
      </p:sp>
      <p:sp>
        <p:nvSpPr>
          <p:cNvPr id="19" name="Нижний колонтитул 1"/>
          <p:cNvSpPr txBox="1">
            <a:spLocks/>
          </p:cNvSpPr>
          <p:nvPr/>
        </p:nvSpPr>
        <p:spPr>
          <a:xfrm>
            <a:off x="3491880" y="6284400"/>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18" name="Нижний колонтитул 1"/>
          <p:cNvSpPr txBox="1">
            <a:spLocks/>
          </p:cNvSpPr>
          <p:nvPr/>
        </p:nvSpPr>
        <p:spPr>
          <a:xfrm>
            <a:off x="3707904" y="6182048"/>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4" name="TextBox 3"/>
          <p:cNvSpPr txBox="1"/>
          <p:nvPr/>
        </p:nvSpPr>
        <p:spPr>
          <a:xfrm>
            <a:off x="994007" y="96183"/>
            <a:ext cx="7155986" cy="510778"/>
          </a:xfrm>
          <a:prstGeom prst="roundRect">
            <a:avLst/>
          </a:prstGeom>
          <a:effectLst>
            <a:outerShdw blurRad="40000" dist="23000" dir="5400000" rotWithShape="0">
              <a:srgbClr val="000000">
                <a:alpha val="35000"/>
              </a:srgbClr>
            </a:outerShdw>
            <a:reflection blurRad="6350" stA="50000" endA="300" endPos="90000" dir="5400000" sy="-100000" algn="bl" rotWithShape="0"/>
          </a:effectLst>
        </p:spPr>
        <p:style>
          <a:lnRef idx="0">
            <a:schemeClr val="accent5"/>
          </a:lnRef>
          <a:fillRef idx="3">
            <a:schemeClr val="accent5"/>
          </a:fillRef>
          <a:effectRef idx="3">
            <a:schemeClr val="accent5"/>
          </a:effectRef>
          <a:fontRef idx="minor">
            <a:schemeClr val="lt1"/>
          </a:fontRef>
        </p:style>
        <p:txBody>
          <a:bodyPr wrap="square" rtlCol="0" anchor="ctr">
            <a:spAutoFit/>
          </a:bodyPr>
          <a:lstStyle/>
          <a:p>
            <a:pPr algn="ctr"/>
            <a:r>
              <a:rPr lang="uk-UA" sz="2400" b="1" dirty="0" smtClean="0">
                <a:solidFill>
                  <a:srgbClr val="FFFF00"/>
                </a:solidFill>
                <a:effectLst>
                  <a:outerShdw blurRad="38100" dist="38100" dir="2700000" algn="tl">
                    <a:srgbClr val="000000">
                      <a:alpha val="43137"/>
                    </a:srgbClr>
                  </a:outerShdw>
                </a:effectLst>
              </a:rPr>
              <a:t>Веб-програмування</a:t>
            </a:r>
            <a:endParaRPr lang="uk-UA" sz="2400" b="1" dirty="0">
              <a:solidFill>
                <a:srgbClr val="FFFF00"/>
              </a:solidFill>
              <a:effectLst>
                <a:outerShdw blurRad="38100" dist="38100" dir="2700000" algn="tl">
                  <a:srgbClr val="000000">
                    <a:alpha val="43137"/>
                  </a:srgbClr>
                </a:outerShdw>
              </a:effectLst>
            </a:endParaRPr>
          </a:p>
        </p:txBody>
      </p:sp>
      <p:grpSp>
        <p:nvGrpSpPr>
          <p:cNvPr id="5" name="Группа 4"/>
          <p:cNvGrpSpPr/>
          <p:nvPr/>
        </p:nvGrpSpPr>
        <p:grpSpPr>
          <a:xfrm>
            <a:off x="78935" y="6124337"/>
            <a:ext cx="8986131" cy="733663"/>
            <a:chOff x="157868" y="6124337"/>
            <a:chExt cx="8986131" cy="733663"/>
          </a:xfrm>
        </p:grpSpPr>
        <p:sp>
          <p:nvSpPr>
            <p:cNvPr id="6" name="TextBox 5"/>
            <p:cNvSpPr txBox="1"/>
            <p:nvPr/>
          </p:nvSpPr>
          <p:spPr>
            <a:xfrm>
              <a:off x="157868" y="6124337"/>
              <a:ext cx="8986131" cy="733663"/>
            </a:xfrm>
            <a:prstGeom prst="lef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endParaRPr lang="uk-UA" b="1" dirty="0"/>
            </a:p>
          </p:txBody>
        </p:sp>
        <p:sp>
          <p:nvSpPr>
            <p:cNvPr id="10" name="TextBox 9"/>
            <p:cNvSpPr txBox="1"/>
            <p:nvPr/>
          </p:nvSpPr>
          <p:spPr>
            <a:xfrm>
              <a:off x="714349" y="6309320"/>
              <a:ext cx="7674076" cy="369332"/>
            </a:xfrm>
            <a:prstGeom prst="rect">
              <a:avLst/>
            </a:prstGeom>
            <a:noFill/>
          </p:spPr>
          <p:txBody>
            <a:bodyPr wrap="square" rtlCol="0">
              <a:spAutoFit/>
            </a:bodyPr>
            <a:lstStyle/>
            <a:p>
              <a:pPr algn="ctr"/>
              <a:r>
                <a:rPr lang="uk-UA" b="1" spc="600" dirty="0">
                  <a:solidFill>
                    <a:srgbClr val="00B0F0"/>
                  </a:solidFill>
                </a:rPr>
                <a:t>Основи мови </a:t>
              </a:r>
              <a:r>
                <a:rPr lang="en-US" b="1" spc="600" dirty="0">
                  <a:solidFill>
                    <a:srgbClr val="00B0F0"/>
                  </a:solidFill>
                </a:rPr>
                <a:t>HTML</a:t>
              </a:r>
              <a:endParaRPr lang="uk-UA" b="1" spc="600" dirty="0">
                <a:solidFill>
                  <a:srgbClr val="00B0F0"/>
                </a:solidFill>
              </a:endParaRPr>
            </a:p>
          </p:txBody>
        </p:sp>
      </p:grpSp>
      <p:sp>
        <p:nvSpPr>
          <p:cNvPr id="14" name="Прямоугольник 13"/>
          <p:cNvSpPr/>
          <p:nvPr/>
        </p:nvSpPr>
        <p:spPr>
          <a:xfrm>
            <a:off x="364990" y="1543799"/>
            <a:ext cx="4107464" cy="4580538"/>
          </a:xfrm>
          <a:prstGeom prst="rect">
            <a:avLst/>
          </a:prstGeom>
          <a:noFill/>
        </p:spPr>
      </p:sp>
      <p:sp>
        <p:nvSpPr>
          <p:cNvPr id="8" name="Выноска со стрелкой вниз 7"/>
          <p:cNvSpPr/>
          <p:nvPr/>
        </p:nvSpPr>
        <p:spPr>
          <a:xfrm>
            <a:off x="305174" y="670413"/>
            <a:ext cx="8611728" cy="801529"/>
          </a:xfrm>
          <a:prstGeom prst="downArrowCallout">
            <a:avLst/>
          </a:prstGeom>
          <a:effectLst>
            <a:innerShdw blurRad="63500" dist="50800" dir="18900000">
              <a:prstClr val="black">
                <a:alpha val="50000"/>
              </a:prstClr>
            </a:innerShdw>
            <a:reflection blurRad="6350" stA="50000" endA="300" endPos="38500" dist="50800" dir="5400000" sy="-100000" algn="bl" rotWithShape="0"/>
          </a:effectLst>
          <a:scene3d>
            <a:camera prst="orthographicFront"/>
            <a:lightRig rig="threePt" dir="t"/>
          </a:scene3d>
          <a:sp3d>
            <a:bevelT prst="convex"/>
          </a:sp3d>
        </p:spPr>
        <p:style>
          <a:lnRef idx="1">
            <a:schemeClr val="accent5"/>
          </a:lnRef>
          <a:fillRef idx="2">
            <a:schemeClr val="accent5"/>
          </a:fillRef>
          <a:effectRef idx="1">
            <a:schemeClr val="accent5"/>
          </a:effectRef>
          <a:fontRef idx="minor">
            <a:schemeClr val="dk1"/>
          </a:fontRef>
        </p:style>
        <p:txBody>
          <a:bodyPr wrap="square" anchor="ctr">
            <a:spAutoFit/>
          </a:bodyPr>
          <a:lstStyle/>
          <a:p>
            <a:pPr algn="ctr"/>
            <a:r>
              <a:rPr lang="uk-UA" sz="2800" b="1" dirty="0">
                <a:solidFill>
                  <a:srgbClr val="000066"/>
                </a:solidFill>
              </a:rPr>
              <a:t>Метод </a:t>
            </a:r>
            <a:r>
              <a:rPr lang="en-US" sz="2800" b="1" dirty="0">
                <a:solidFill>
                  <a:schemeClr val="tx1"/>
                </a:solidFill>
              </a:rPr>
              <a:t>alert</a:t>
            </a:r>
            <a:r>
              <a:rPr lang="en-US" sz="2800" b="1" dirty="0" smtClean="0">
                <a:solidFill>
                  <a:schemeClr val="tx1"/>
                </a:solidFill>
              </a:rPr>
              <a:t>()</a:t>
            </a:r>
            <a:endParaRPr lang="en-US" sz="2800" b="1" dirty="0">
              <a:solidFill>
                <a:schemeClr val="tx1"/>
              </a:solidFill>
            </a:endParaRPr>
          </a:p>
        </p:txBody>
      </p:sp>
      <p:pic>
        <p:nvPicPr>
          <p:cNvPr id="55"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flipH="1">
            <a:off x="8314783" y="4305"/>
            <a:ext cx="646438" cy="694537"/>
          </a:xfrm>
          <a:prstGeom prst="rect">
            <a:avLst/>
          </a:prstGeom>
          <a:noFill/>
          <a:ln>
            <a:noFill/>
          </a:ln>
          <a:effectLst>
            <a:outerShdw dist="35921" dir="2700000" algn="ctr" rotWithShape="0">
              <a:schemeClr val="bg2"/>
            </a:outerShdw>
            <a:softEdge rad="63500"/>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56" name="Picture 2"/>
          <p:cNvPicPr>
            <a:picLocks noChangeAspect="1" noChangeArrowheads="1"/>
          </p:cNvPicPr>
          <p:nvPr/>
        </p:nvPicPr>
        <p:blipFill>
          <a:blip r:embed="rId2" cstate="print">
            <a:duotone>
              <a:prstClr val="black"/>
              <a:schemeClr val="accent1">
                <a:tint val="45000"/>
                <a:satMod val="400000"/>
              </a:schemeClr>
            </a:duotone>
            <a:extLst>
              <a:ext uri="{28A0092B-C50C-407E-A947-70E740481C1C}">
                <a14:useLocalDpi xmlns="" xmlns:a14="http://schemas.microsoft.com/office/drawing/2010/main" val="0"/>
              </a:ext>
            </a:extLst>
          </a:blip>
          <a:srcRect/>
          <a:stretch>
            <a:fillRect/>
          </a:stretch>
        </p:blipFill>
        <p:spPr bwMode="auto">
          <a:xfrm>
            <a:off x="305174" y="-23839"/>
            <a:ext cx="622689" cy="694537"/>
          </a:xfrm>
          <a:prstGeom prst="rect">
            <a:avLst/>
          </a:prstGeom>
          <a:noFill/>
          <a:ln>
            <a:noFill/>
          </a:ln>
          <a:effectLst>
            <a:outerShdw dist="35921" dir="2700000" algn="ctr" rotWithShape="0">
              <a:schemeClr val="bg2"/>
            </a:outerShdw>
            <a:softEdge rad="63500"/>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13" name="Полилиния 12"/>
          <p:cNvSpPr/>
          <p:nvPr/>
        </p:nvSpPr>
        <p:spPr>
          <a:xfrm>
            <a:off x="5870665" y="2354796"/>
            <a:ext cx="1593453" cy="302402"/>
          </a:xfrm>
          <a:custGeom>
            <a:avLst/>
            <a:gdLst/>
            <a:ahLst/>
            <a:cxnLst/>
            <a:rect l="0" t="0" r="0" b="0"/>
            <a:pathLst>
              <a:path>
                <a:moveTo>
                  <a:pt x="0" y="0"/>
                </a:moveTo>
                <a:lnTo>
                  <a:pt x="0" y="189880"/>
                </a:lnTo>
                <a:lnTo>
                  <a:pt x="1593453" y="189880"/>
                </a:lnTo>
                <a:lnTo>
                  <a:pt x="1593453" y="302402"/>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5" name="Полилиния 14"/>
          <p:cNvSpPr/>
          <p:nvPr/>
        </p:nvSpPr>
        <p:spPr>
          <a:xfrm>
            <a:off x="3186795" y="3396537"/>
            <a:ext cx="4983361" cy="436050"/>
          </a:xfrm>
          <a:custGeom>
            <a:avLst/>
            <a:gdLst/>
            <a:ahLst/>
            <a:cxnLst/>
            <a:rect l="0" t="0" r="0" b="0"/>
            <a:pathLst>
              <a:path>
                <a:moveTo>
                  <a:pt x="0" y="0"/>
                </a:moveTo>
                <a:lnTo>
                  <a:pt x="0" y="323529"/>
                </a:lnTo>
                <a:lnTo>
                  <a:pt x="4983361" y="323529"/>
                </a:lnTo>
                <a:lnTo>
                  <a:pt x="4983361"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6" name="Полилиния 15"/>
          <p:cNvSpPr/>
          <p:nvPr/>
        </p:nvSpPr>
        <p:spPr>
          <a:xfrm>
            <a:off x="3186795" y="3396537"/>
            <a:ext cx="2911800" cy="436050"/>
          </a:xfrm>
          <a:custGeom>
            <a:avLst/>
            <a:gdLst/>
            <a:ahLst/>
            <a:cxnLst/>
            <a:rect l="0" t="0" r="0" b="0"/>
            <a:pathLst>
              <a:path>
                <a:moveTo>
                  <a:pt x="0" y="0"/>
                </a:moveTo>
                <a:lnTo>
                  <a:pt x="0" y="323529"/>
                </a:lnTo>
                <a:lnTo>
                  <a:pt x="2911800" y="323529"/>
                </a:lnTo>
                <a:lnTo>
                  <a:pt x="2911800"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7" name="Полилиния 16"/>
          <p:cNvSpPr/>
          <p:nvPr/>
        </p:nvSpPr>
        <p:spPr>
          <a:xfrm>
            <a:off x="3186795" y="3396537"/>
            <a:ext cx="371035" cy="436050"/>
          </a:xfrm>
          <a:custGeom>
            <a:avLst/>
            <a:gdLst/>
            <a:ahLst/>
            <a:cxnLst/>
            <a:rect l="0" t="0" r="0" b="0"/>
            <a:pathLst>
              <a:path>
                <a:moveTo>
                  <a:pt x="0" y="0"/>
                </a:moveTo>
                <a:lnTo>
                  <a:pt x="0" y="323529"/>
                </a:lnTo>
                <a:lnTo>
                  <a:pt x="371035" y="323529"/>
                </a:lnTo>
                <a:lnTo>
                  <a:pt x="371035"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20" name="Полилиния 19"/>
          <p:cNvSpPr/>
          <p:nvPr/>
        </p:nvSpPr>
        <p:spPr>
          <a:xfrm>
            <a:off x="1130682" y="3396537"/>
            <a:ext cx="2056112" cy="436050"/>
          </a:xfrm>
          <a:custGeom>
            <a:avLst/>
            <a:gdLst/>
            <a:ahLst/>
            <a:cxnLst/>
            <a:rect l="0" t="0" r="0" b="0"/>
            <a:pathLst>
              <a:path>
                <a:moveTo>
                  <a:pt x="2056112" y="0"/>
                </a:moveTo>
                <a:lnTo>
                  <a:pt x="2056112" y="323529"/>
                </a:lnTo>
                <a:lnTo>
                  <a:pt x="0" y="323529"/>
                </a:lnTo>
                <a:lnTo>
                  <a:pt x="0"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21" name="Полилиния 20"/>
          <p:cNvSpPr/>
          <p:nvPr/>
        </p:nvSpPr>
        <p:spPr>
          <a:xfrm>
            <a:off x="3186795" y="2354796"/>
            <a:ext cx="2683869" cy="270455"/>
          </a:xfrm>
          <a:custGeom>
            <a:avLst/>
            <a:gdLst/>
            <a:ahLst/>
            <a:cxnLst/>
            <a:rect l="0" t="0" r="0" b="0"/>
            <a:pathLst>
              <a:path>
                <a:moveTo>
                  <a:pt x="2683869" y="0"/>
                </a:moveTo>
                <a:lnTo>
                  <a:pt x="2683869" y="157934"/>
                </a:lnTo>
                <a:lnTo>
                  <a:pt x="0" y="157934"/>
                </a:lnTo>
                <a:lnTo>
                  <a:pt x="0" y="270455"/>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7" name="AutoShape 2" descr="Ð ÐµÐ·ÑÐ»ÑÑÐ°Ñ Ð¿Ð¾ÑÑÐºÑ Ð·Ð¾Ð±ÑÐ°Ð¶ÐµÐ½Ñ Ð·Ð° Ð·Ð°Ð¿Ð¸ÑÐ¾Ð¼ &quot;Ð²ÐµÐ±-Ð´Ð¸Ð·Ð°Ð¹Ð½&quot;"/>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1" name="AutoShape 4" descr="Ð ÐµÐ·ÑÐ»ÑÑÐ°Ñ Ð¿Ð¾ÑÑÐºÑ Ð·Ð¾Ð±ÑÐ°Ð¶ÐµÐ½Ñ Ð·Ð° Ð·Ð°Ð¿Ð¸ÑÐ¾Ð¼ &quot;Ð²ÐµÐ±-Ð´Ð¸Ð·Ð°Ð¹Ð½&quot;"/>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33"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rot="17462722">
            <a:off x="72865" y="448926"/>
            <a:ext cx="576064" cy="612068"/>
          </a:xfrm>
          <a:prstGeom prst="rect">
            <a:avLst/>
          </a:prstGeom>
          <a:noFill/>
          <a:ln>
            <a:noFill/>
          </a:ln>
          <a:effectLst>
            <a:outerShdw dist="35921" dir="2700000" algn="ctr" rotWithShape="0">
              <a:schemeClr val="bg2"/>
            </a:outerShdw>
            <a:softEdge rad="127000"/>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34"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rot="19478093">
            <a:off x="8628870" y="348866"/>
            <a:ext cx="576064" cy="612068"/>
          </a:xfrm>
          <a:prstGeom prst="rect">
            <a:avLst/>
          </a:prstGeom>
          <a:noFill/>
          <a:ln>
            <a:noFill/>
          </a:ln>
          <a:effectLst>
            <a:outerShdw dist="35921" dir="2700000" algn="ctr" rotWithShape="0">
              <a:schemeClr val="bg2"/>
            </a:outerShdw>
            <a:softEdge rad="127000"/>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38" name="Picture 14" descr="Ð ÐµÐ·ÑÐ»ÑÑÐ°Ñ Ð¿Ð¾ÑÑÐºÑ Ð·Ð¾Ð±ÑÐ°Ð¶ÐµÐ½Ñ Ð·Ð° Ð·Ð°Ð¿Ð¸ÑÐ¾Ð¼ &quot;internet&quot;"/>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086034" y="5078240"/>
            <a:ext cx="1777870" cy="1017636"/>
          </a:xfrm>
          <a:prstGeom prst="rect">
            <a:avLst/>
          </a:prstGeom>
          <a:noFill/>
          <a:effectLst>
            <a:softEdge rad="317500"/>
          </a:effectLst>
          <a:extLst>
            <a:ext uri="{909E8E84-426E-40DD-AFC4-6F175D3DCCD1}">
              <a14:hiddenFill xmlns="" xmlns:a14="http://schemas.microsoft.com/office/drawing/2010/main">
                <a:solidFill>
                  <a:srgbClr val="FFFFFF"/>
                </a:solidFill>
              </a14:hiddenFill>
            </a:ext>
          </a:extLst>
        </p:spPr>
      </p:pic>
      <p:sp>
        <p:nvSpPr>
          <p:cNvPr id="3" name="Прямоугольник 2"/>
          <p:cNvSpPr/>
          <p:nvPr/>
        </p:nvSpPr>
        <p:spPr>
          <a:xfrm>
            <a:off x="378217" y="1701921"/>
            <a:ext cx="8387566" cy="1200329"/>
          </a:xfrm>
          <a:prstGeom prst="rect">
            <a:avLst/>
          </a:prstGeom>
          <a:solidFill>
            <a:schemeClr val="accent3">
              <a:lumMod val="20000"/>
              <a:lumOff val="80000"/>
            </a:schemeClr>
          </a:solidFill>
        </p:spPr>
        <p:txBody>
          <a:bodyPr wrap="square">
            <a:spAutoFit/>
          </a:bodyPr>
          <a:lstStyle/>
          <a:p>
            <a:pPr algn="just"/>
            <a:r>
              <a:rPr lang="uk-UA" dirty="0" smtClean="0"/>
              <a:t>Цей метод генерує </a:t>
            </a:r>
            <a:r>
              <a:rPr lang="uk-UA" b="1" dirty="0" smtClean="0"/>
              <a:t>діалогове вікно-попереджен</a:t>
            </a:r>
            <a:r>
              <a:rPr lang="uk-UA" dirty="0" smtClean="0"/>
              <a:t>ня, що відображає текст, заданий як параметр методу. </a:t>
            </a:r>
            <a:endParaRPr lang="en-US" dirty="0" smtClean="0"/>
          </a:p>
          <a:p>
            <a:pPr algn="just"/>
            <a:r>
              <a:rPr lang="uk-UA" dirty="0" smtClean="0"/>
              <a:t>Єдина кнопка </a:t>
            </a:r>
            <a:r>
              <a:rPr lang="uk-UA" b="1" dirty="0" smtClean="0"/>
              <a:t>ОК</a:t>
            </a:r>
            <a:r>
              <a:rPr lang="uk-UA" dirty="0" smtClean="0"/>
              <a:t>, напис якої не можна змінити, призначена для того, щоб користувач міг підтвердити, що він прочитав попередження</a:t>
            </a:r>
            <a:endParaRPr lang="uk-UA" dirty="0"/>
          </a:p>
        </p:txBody>
      </p:sp>
      <p:sp>
        <p:nvSpPr>
          <p:cNvPr id="12" name="Скругленный прямоугольник 11"/>
          <p:cNvSpPr/>
          <p:nvPr/>
        </p:nvSpPr>
        <p:spPr>
          <a:xfrm>
            <a:off x="635416" y="5540891"/>
            <a:ext cx="6798143" cy="578882"/>
          </a:xfrm>
          <a:prstGeom prst="roundRect">
            <a:avLst/>
          </a:prstGeom>
          <a:solidFill>
            <a:srgbClr val="FFFF99"/>
          </a:solidFill>
          <a:effectLst>
            <a:softEdge rad="127000"/>
          </a:effectLst>
        </p:spPr>
        <p:txBody>
          <a:bodyPr wrap="square">
            <a:spAutoFit/>
          </a:bodyPr>
          <a:lstStyle/>
          <a:p>
            <a:pPr algn="ctr"/>
            <a:r>
              <a:rPr lang="uk-UA" sz="1400" b="1" i="1" dirty="0" smtClean="0"/>
              <a:t>Сценарій</a:t>
            </a:r>
            <a:r>
              <a:rPr lang="uk-UA" sz="1400" i="1" dirty="0" smtClean="0"/>
              <a:t> </a:t>
            </a:r>
            <a:r>
              <a:rPr lang="uk-UA" sz="1400" dirty="0" smtClean="0"/>
              <a:t>(</a:t>
            </a:r>
            <a:r>
              <a:rPr lang="uk-UA" sz="1400" i="1" dirty="0" err="1" smtClean="0"/>
              <a:t>script</a:t>
            </a:r>
            <a:r>
              <a:rPr lang="uk-UA" sz="1400" i="1" dirty="0" smtClean="0"/>
              <a:t>, </a:t>
            </a:r>
            <a:r>
              <a:rPr lang="uk-UA" sz="1400" i="1" dirty="0" err="1" smtClean="0"/>
              <a:t>скрипт</a:t>
            </a:r>
            <a:r>
              <a:rPr lang="uk-UA" sz="1400" dirty="0" smtClean="0"/>
              <a:t>) — це програма, написана спеціальною мовою програмування і вбудована в HTML-документ</a:t>
            </a:r>
            <a:endParaRPr lang="uk-UA" sz="1400" dirty="0"/>
          </a:p>
        </p:txBody>
      </p:sp>
      <p:pic>
        <p:nvPicPr>
          <p:cNvPr id="5125" name="Picture 5"/>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2291274" y="3396536"/>
            <a:ext cx="3840601" cy="1472623"/>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420386757"/>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Скругленный прямоугольник 40"/>
          <p:cNvSpPr/>
          <p:nvPr/>
        </p:nvSpPr>
        <p:spPr>
          <a:xfrm>
            <a:off x="117972" y="1244007"/>
            <a:ext cx="8986131" cy="4946990"/>
          </a:xfrm>
          <a:prstGeom prst="roundRect">
            <a:avLst/>
          </a:prstGeom>
          <a:gradFill flip="none" rotWithShape="1">
            <a:gsLst>
              <a:gs pos="0">
                <a:srgbClr val="FFEFD1"/>
              </a:gs>
              <a:gs pos="64999">
                <a:srgbClr val="F0EBD5"/>
              </a:gs>
              <a:gs pos="100000">
                <a:srgbClr val="D1C39F"/>
              </a:gs>
            </a:gsLst>
            <a:lin ang="5400000" scaled="0"/>
            <a:tileRect/>
          </a:gradFill>
          <a:effectLst>
            <a:outerShdw blurRad="50800" dist="38100" dir="8100000" algn="tr" rotWithShape="0">
              <a:prstClr val="black">
                <a:alpha val="40000"/>
              </a:prstClr>
            </a:outerShdw>
          </a:effectLst>
          <a:scene3d>
            <a:camera prst="orthographicFront"/>
            <a:lightRig rig="threePt" dir="t"/>
          </a:scene3d>
          <a:sp3d>
            <a:bevelT prst="convex"/>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dirty="0"/>
          </a:p>
        </p:txBody>
      </p:sp>
      <p:sp>
        <p:nvSpPr>
          <p:cNvPr id="19" name="Нижний колонтитул 1"/>
          <p:cNvSpPr txBox="1">
            <a:spLocks/>
          </p:cNvSpPr>
          <p:nvPr/>
        </p:nvSpPr>
        <p:spPr>
          <a:xfrm>
            <a:off x="3491880" y="6284400"/>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18" name="Нижний колонтитул 1"/>
          <p:cNvSpPr txBox="1">
            <a:spLocks/>
          </p:cNvSpPr>
          <p:nvPr/>
        </p:nvSpPr>
        <p:spPr>
          <a:xfrm>
            <a:off x="3707904" y="6182048"/>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4" name="TextBox 3"/>
          <p:cNvSpPr txBox="1"/>
          <p:nvPr/>
        </p:nvSpPr>
        <p:spPr>
          <a:xfrm>
            <a:off x="994007" y="96183"/>
            <a:ext cx="7155986" cy="510778"/>
          </a:xfrm>
          <a:prstGeom prst="roundRect">
            <a:avLst/>
          </a:prstGeom>
          <a:effectLst>
            <a:outerShdw blurRad="40000" dist="23000" dir="5400000" rotWithShape="0">
              <a:srgbClr val="000000">
                <a:alpha val="35000"/>
              </a:srgbClr>
            </a:outerShdw>
            <a:reflection blurRad="6350" stA="50000" endA="300" endPos="90000" dir="5400000" sy="-100000" algn="bl" rotWithShape="0"/>
          </a:effectLst>
        </p:spPr>
        <p:style>
          <a:lnRef idx="0">
            <a:schemeClr val="accent5"/>
          </a:lnRef>
          <a:fillRef idx="3">
            <a:schemeClr val="accent5"/>
          </a:fillRef>
          <a:effectRef idx="3">
            <a:schemeClr val="accent5"/>
          </a:effectRef>
          <a:fontRef idx="minor">
            <a:schemeClr val="lt1"/>
          </a:fontRef>
        </p:style>
        <p:txBody>
          <a:bodyPr wrap="square" rtlCol="0" anchor="ctr">
            <a:spAutoFit/>
          </a:bodyPr>
          <a:lstStyle/>
          <a:p>
            <a:pPr algn="ctr"/>
            <a:r>
              <a:rPr lang="uk-UA" sz="2400" b="1" dirty="0" smtClean="0">
                <a:solidFill>
                  <a:srgbClr val="FFFF00"/>
                </a:solidFill>
                <a:effectLst>
                  <a:outerShdw blurRad="38100" dist="38100" dir="2700000" algn="tl">
                    <a:srgbClr val="000000">
                      <a:alpha val="43137"/>
                    </a:srgbClr>
                  </a:outerShdw>
                </a:effectLst>
              </a:rPr>
              <a:t>Веб-програмування</a:t>
            </a:r>
            <a:endParaRPr lang="uk-UA" sz="2400" b="1" dirty="0">
              <a:solidFill>
                <a:srgbClr val="FFFF00"/>
              </a:solidFill>
              <a:effectLst>
                <a:outerShdw blurRad="38100" dist="38100" dir="2700000" algn="tl">
                  <a:srgbClr val="000000">
                    <a:alpha val="43137"/>
                  </a:srgbClr>
                </a:outerShdw>
              </a:effectLst>
            </a:endParaRPr>
          </a:p>
        </p:txBody>
      </p:sp>
      <p:grpSp>
        <p:nvGrpSpPr>
          <p:cNvPr id="5" name="Группа 4"/>
          <p:cNvGrpSpPr/>
          <p:nvPr/>
        </p:nvGrpSpPr>
        <p:grpSpPr>
          <a:xfrm>
            <a:off x="78935" y="6124337"/>
            <a:ext cx="8986131" cy="733663"/>
            <a:chOff x="157868" y="6124337"/>
            <a:chExt cx="8986131" cy="733663"/>
          </a:xfrm>
        </p:grpSpPr>
        <p:sp>
          <p:nvSpPr>
            <p:cNvPr id="6" name="TextBox 5"/>
            <p:cNvSpPr txBox="1"/>
            <p:nvPr/>
          </p:nvSpPr>
          <p:spPr>
            <a:xfrm>
              <a:off x="157868" y="6124337"/>
              <a:ext cx="8986131" cy="733663"/>
            </a:xfrm>
            <a:prstGeom prst="lef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endParaRPr lang="uk-UA" b="1" dirty="0"/>
            </a:p>
          </p:txBody>
        </p:sp>
        <p:sp>
          <p:nvSpPr>
            <p:cNvPr id="10" name="TextBox 9"/>
            <p:cNvSpPr txBox="1"/>
            <p:nvPr/>
          </p:nvSpPr>
          <p:spPr>
            <a:xfrm>
              <a:off x="714349" y="6309320"/>
              <a:ext cx="7674076" cy="369332"/>
            </a:xfrm>
            <a:prstGeom prst="rect">
              <a:avLst/>
            </a:prstGeom>
            <a:noFill/>
          </p:spPr>
          <p:txBody>
            <a:bodyPr wrap="square" rtlCol="0">
              <a:spAutoFit/>
            </a:bodyPr>
            <a:lstStyle/>
            <a:p>
              <a:pPr algn="ctr"/>
              <a:r>
                <a:rPr lang="uk-UA" b="1" spc="600" dirty="0">
                  <a:solidFill>
                    <a:srgbClr val="00B0F0"/>
                  </a:solidFill>
                </a:rPr>
                <a:t>Основи мови </a:t>
              </a:r>
              <a:r>
                <a:rPr lang="en-US" b="1" spc="600" dirty="0">
                  <a:solidFill>
                    <a:srgbClr val="00B0F0"/>
                  </a:solidFill>
                </a:rPr>
                <a:t>HTML</a:t>
              </a:r>
              <a:endParaRPr lang="uk-UA" b="1" spc="600" dirty="0">
                <a:solidFill>
                  <a:srgbClr val="00B0F0"/>
                </a:solidFill>
              </a:endParaRPr>
            </a:p>
          </p:txBody>
        </p:sp>
      </p:grpSp>
      <p:sp>
        <p:nvSpPr>
          <p:cNvPr id="14" name="Прямоугольник 13"/>
          <p:cNvSpPr/>
          <p:nvPr/>
        </p:nvSpPr>
        <p:spPr>
          <a:xfrm>
            <a:off x="364990" y="1543799"/>
            <a:ext cx="4107464" cy="4580538"/>
          </a:xfrm>
          <a:prstGeom prst="rect">
            <a:avLst/>
          </a:prstGeom>
          <a:noFill/>
        </p:spPr>
      </p:sp>
      <p:sp>
        <p:nvSpPr>
          <p:cNvPr id="8" name="Выноска со стрелкой вниз 7"/>
          <p:cNvSpPr/>
          <p:nvPr/>
        </p:nvSpPr>
        <p:spPr>
          <a:xfrm>
            <a:off x="305174" y="670413"/>
            <a:ext cx="8611728" cy="801529"/>
          </a:xfrm>
          <a:prstGeom prst="downArrowCallout">
            <a:avLst/>
          </a:prstGeom>
          <a:effectLst>
            <a:innerShdw blurRad="63500" dist="50800" dir="18900000">
              <a:prstClr val="black">
                <a:alpha val="50000"/>
              </a:prstClr>
            </a:innerShdw>
            <a:reflection blurRad="6350" stA="50000" endA="300" endPos="38500" dist="50800" dir="5400000" sy="-100000" algn="bl" rotWithShape="0"/>
          </a:effectLst>
          <a:scene3d>
            <a:camera prst="orthographicFront"/>
            <a:lightRig rig="threePt" dir="t"/>
          </a:scene3d>
          <a:sp3d>
            <a:bevelT prst="convex"/>
          </a:sp3d>
        </p:spPr>
        <p:style>
          <a:lnRef idx="1">
            <a:schemeClr val="accent5"/>
          </a:lnRef>
          <a:fillRef idx="2">
            <a:schemeClr val="accent5"/>
          </a:fillRef>
          <a:effectRef idx="1">
            <a:schemeClr val="accent5"/>
          </a:effectRef>
          <a:fontRef idx="minor">
            <a:schemeClr val="dk1"/>
          </a:fontRef>
        </p:style>
        <p:txBody>
          <a:bodyPr wrap="square" anchor="ctr">
            <a:spAutoFit/>
          </a:bodyPr>
          <a:lstStyle/>
          <a:p>
            <a:pPr algn="ctr"/>
            <a:r>
              <a:rPr lang="uk-UA" sz="2800" b="1" dirty="0">
                <a:solidFill>
                  <a:srgbClr val="000066"/>
                </a:solidFill>
              </a:rPr>
              <a:t>Метод </a:t>
            </a:r>
            <a:r>
              <a:rPr lang="en-US" sz="2800" b="1" dirty="0" smtClean="0">
                <a:solidFill>
                  <a:schemeClr val="tx1"/>
                </a:solidFill>
              </a:rPr>
              <a:t>prompt()</a:t>
            </a:r>
            <a:endParaRPr lang="en-US" sz="2800" b="1" dirty="0">
              <a:solidFill>
                <a:schemeClr val="tx1"/>
              </a:solidFill>
            </a:endParaRPr>
          </a:p>
        </p:txBody>
      </p:sp>
      <p:sp>
        <p:nvSpPr>
          <p:cNvPr id="13" name="Полилиния 12"/>
          <p:cNvSpPr/>
          <p:nvPr/>
        </p:nvSpPr>
        <p:spPr>
          <a:xfrm>
            <a:off x="5870665" y="2354796"/>
            <a:ext cx="1593453" cy="302402"/>
          </a:xfrm>
          <a:custGeom>
            <a:avLst/>
            <a:gdLst/>
            <a:ahLst/>
            <a:cxnLst/>
            <a:rect l="0" t="0" r="0" b="0"/>
            <a:pathLst>
              <a:path>
                <a:moveTo>
                  <a:pt x="0" y="0"/>
                </a:moveTo>
                <a:lnTo>
                  <a:pt x="0" y="189880"/>
                </a:lnTo>
                <a:lnTo>
                  <a:pt x="1593453" y="189880"/>
                </a:lnTo>
                <a:lnTo>
                  <a:pt x="1593453" y="302402"/>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5" name="Полилиния 14"/>
          <p:cNvSpPr/>
          <p:nvPr/>
        </p:nvSpPr>
        <p:spPr>
          <a:xfrm>
            <a:off x="3186795" y="3396537"/>
            <a:ext cx="4983361" cy="436050"/>
          </a:xfrm>
          <a:custGeom>
            <a:avLst/>
            <a:gdLst/>
            <a:ahLst/>
            <a:cxnLst/>
            <a:rect l="0" t="0" r="0" b="0"/>
            <a:pathLst>
              <a:path>
                <a:moveTo>
                  <a:pt x="0" y="0"/>
                </a:moveTo>
                <a:lnTo>
                  <a:pt x="0" y="323529"/>
                </a:lnTo>
                <a:lnTo>
                  <a:pt x="4983361" y="323529"/>
                </a:lnTo>
                <a:lnTo>
                  <a:pt x="4983361"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6" name="Полилиния 15"/>
          <p:cNvSpPr/>
          <p:nvPr/>
        </p:nvSpPr>
        <p:spPr>
          <a:xfrm>
            <a:off x="3186795" y="3396537"/>
            <a:ext cx="2911800" cy="436050"/>
          </a:xfrm>
          <a:custGeom>
            <a:avLst/>
            <a:gdLst/>
            <a:ahLst/>
            <a:cxnLst/>
            <a:rect l="0" t="0" r="0" b="0"/>
            <a:pathLst>
              <a:path>
                <a:moveTo>
                  <a:pt x="0" y="0"/>
                </a:moveTo>
                <a:lnTo>
                  <a:pt x="0" y="323529"/>
                </a:lnTo>
                <a:lnTo>
                  <a:pt x="2911800" y="323529"/>
                </a:lnTo>
                <a:lnTo>
                  <a:pt x="2911800"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7" name="Полилиния 16"/>
          <p:cNvSpPr/>
          <p:nvPr/>
        </p:nvSpPr>
        <p:spPr>
          <a:xfrm>
            <a:off x="3186795" y="3396537"/>
            <a:ext cx="371035" cy="436050"/>
          </a:xfrm>
          <a:custGeom>
            <a:avLst/>
            <a:gdLst/>
            <a:ahLst/>
            <a:cxnLst/>
            <a:rect l="0" t="0" r="0" b="0"/>
            <a:pathLst>
              <a:path>
                <a:moveTo>
                  <a:pt x="0" y="0"/>
                </a:moveTo>
                <a:lnTo>
                  <a:pt x="0" y="323529"/>
                </a:lnTo>
                <a:lnTo>
                  <a:pt x="371035" y="323529"/>
                </a:lnTo>
                <a:lnTo>
                  <a:pt x="371035"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20" name="Полилиния 19"/>
          <p:cNvSpPr/>
          <p:nvPr/>
        </p:nvSpPr>
        <p:spPr>
          <a:xfrm>
            <a:off x="1130682" y="3396537"/>
            <a:ext cx="2056112" cy="436050"/>
          </a:xfrm>
          <a:custGeom>
            <a:avLst/>
            <a:gdLst/>
            <a:ahLst/>
            <a:cxnLst/>
            <a:rect l="0" t="0" r="0" b="0"/>
            <a:pathLst>
              <a:path>
                <a:moveTo>
                  <a:pt x="2056112" y="0"/>
                </a:moveTo>
                <a:lnTo>
                  <a:pt x="2056112" y="323529"/>
                </a:lnTo>
                <a:lnTo>
                  <a:pt x="0" y="323529"/>
                </a:lnTo>
                <a:lnTo>
                  <a:pt x="0"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21" name="Полилиния 20"/>
          <p:cNvSpPr/>
          <p:nvPr/>
        </p:nvSpPr>
        <p:spPr>
          <a:xfrm>
            <a:off x="3186795" y="2354796"/>
            <a:ext cx="2683869" cy="270455"/>
          </a:xfrm>
          <a:custGeom>
            <a:avLst/>
            <a:gdLst/>
            <a:ahLst/>
            <a:cxnLst/>
            <a:rect l="0" t="0" r="0" b="0"/>
            <a:pathLst>
              <a:path>
                <a:moveTo>
                  <a:pt x="2683869" y="0"/>
                </a:moveTo>
                <a:lnTo>
                  <a:pt x="2683869" y="157934"/>
                </a:lnTo>
                <a:lnTo>
                  <a:pt x="0" y="157934"/>
                </a:lnTo>
                <a:lnTo>
                  <a:pt x="0" y="270455"/>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7" name="AutoShape 2" descr="Ð ÐµÐ·ÑÐ»ÑÑÐ°Ñ Ð¿Ð¾ÑÑÐºÑ Ð·Ð¾Ð±ÑÐ°Ð¶ÐµÐ½Ñ Ð·Ð° Ð·Ð°Ð¿Ð¸ÑÐ¾Ð¼ &quot;Ð²ÐµÐ±-Ð´Ð¸Ð·Ð°Ð¹Ð½&quot;"/>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3" name="Прямоугольник 2"/>
          <p:cNvSpPr/>
          <p:nvPr/>
        </p:nvSpPr>
        <p:spPr>
          <a:xfrm>
            <a:off x="497031" y="1481541"/>
            <a:ext cx="8177628" cy="1200329"/>
          </a:xfrm>
          <a:prstGeom prst="rect">
            <a:avLst/>
          </a:prstGeom>
          <a:solidFill>
            <a:schemeClr val="accent3">
              <a:lumMod val="20000"/>
              <a:lumOff val="80000"/>
            </a:schemeClr>
          </a:solidFill>
        </p:spPr>
        <p:txBody>
          <a:bodyPr wrap="square">
            <a:spAutoFit/>
          </a:bodyPr>
          <a:lstStyle/>
          <a:p>
            <a:pPr algn="just"/>
            <a:r>
              <a:rPr lang="uk-UA" dirty="0" smtClean="0"/>
              <a:t>Цей метод генерує </a:t>
            </a:r>
            <a:r>
              <a:rPr lang="uk-UA" b="1" dirty="0" smtClean="0"/>
              <a:t>діалогове вікно запиту</a:t>
            </a:r>
            <a:r>
              <a:rPr lang="uk-UA" dirty="0" smtClean="0"/>
              <a:t>. Дві кнопки, наявні в діалоговому вікні, — </a:t>
            </a:r>
            <a:r>
              <a:rPr lang="uk-UA" b="1" dirty="0" smtClean="0"/>
              <a:t>ОК</a:t>
            </a:r>
            <a:r>
              <a:rPr lang="uk-UA" dirty="0" smtClean="0"/>
              <a:t> і </a:t>
            </a:r>
            <a:r>
              <a:rPr lang="uk-UA" b="1" dirty="0" err="1" smtClean="0"/>
              <a:t>Cancel</a:t>
            </a:r>
            <a:r>
              <a:rPr lang="uk-UA" dirty="0" smtClean="0"/>
              <a:t> — дають змогу користувачу закрити діалогове вікно, повернувши у сценарій значення текстового поля (кнопкою ОК) або спеціальне значення </a:t>
            </a:r>
            <a:r>
              <a:rPr lang="uk-UA" dirty="0" err="1" smtClean="0"/>
              <a:t>null</a:t>
            </a:r>
            <a:r>
              <a:rPr lang="uk-UA" dirty="0" smtClean="0"/>
              <a:t> (кнопкою </a:t>
            </a:r>
            <a:r>
              <a:rPr lang="uk-UA" dirty="0" err="1" smtClean="0"/>
              <a:t>Cancel</a:t>
            </a:r>
            <a:r>
              <a:rPr lang="uk-UA" dirty="0" smtClean="0"/>
              <a:t>).</a:t>
            </a:r>
            <a:endParaRPr lang="uk-UA" dirty="0"/>
          </a:p>
        </p:txBody>
      </p:sp>
      <p:sp>
        <p:nvSpPr>
          <p:cNvPr id="12" name="Скругленный прямоугольник 11"/>
          <p:cNvSpPr/>
          <p:nvPr/>
        </p:nvSpPr>
        <p:spPr>
          <a:xfrm>
            <a:off x="635416" y="5540891"/>
            <a:ext cx="6798143" cy="578882"/>
          </a:xfrm>
          <a:prstGeom prst="roundRect">
            <a:avLst/>
          </a:prstGeom>
          <a:solidFill>
            <a:srgbClr val="FFFF99"/>
          </a:solidFill>
          <a:effectLst>
            <a:softEdge rad="127000"/>
          </a:effectLst>
        </p:spPr>
        <p:txBody>
          <a:bodyPr wrap="square">
            <a:spAutoFit/>
          </a:bodyPr>
          <a:lstStyle/>
          <a:p>
            <a:pPr algn="ctr"/>
            <a:r>
              <a:rPr lang="uk-UA" sz="1400" b="1" i="1" dirty="0" smtClean="0"/>
              <a:t>Сценарій</a:t>
            </a:r>
            <a:r>
              <a:rPr lang="uk-UA" sz="1400" i="1" dirty="0" smtClean="0"/>
              <a:t> </a:t>
            </a:r>
            <a:r>
              <a:rPr lang="uk-UA" sz="1400" dirty="0" smtClean="0"/>
              <a:t>(</a:t>
            </a:r>
            <a:r>
              <a:rPr lang="uk-UA" sz="1400" i="1" dirty="0" err="1" smtClean="0"/>
              <a:t>script</a:t>
            </a:r>
            <a:r>
              <a:rPr lang="uk-UA" sz="1400" i="1" dirty="0" smtClean="0"/>
              <a:t>, </a:t>
            </a:r>
            <a:r>
              <a:rPr lang="uk-UA" sz="1400" i="1" dirty="0" err="1" smtClean="0"/>
              <a:t>скрипт</a:t>
            </a:r>
            <a:r>
              <a:rPr lang="uk-UA" sz="1400" dirty="0" smtClean="0"/>
              <a:t>) — це програма, написана спеціальною мовою програмування і вбудована в HTML-документ</a:t>
            </a:r>
            <a:endParaRPr lang="uk-UA" sz="1400" dirty="0"/>
          </a:p>
        </p:txBody>
      </p:sp>
      <p:pic>
        <p:nvPicPr>
          <p:cNvPr id="5129" name="Picture 9"/>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9952" y="2888625"/>
            <a:ext cx="4443582" cy="1890886"/>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9" name="Прямоугольник 38"/>
          <p:cNvSpPr/>
          <p:nvPr/>
        </p:nvSpPr>
        <p:spPr>
          <a:xfrm>
            <a:off x="5538449" y="3302003"/>
            <a:ext cx="3422772" cy="830997"/>
          </a:xfrm>
          <a:prstGeom prst="rect">
            <a:avLst/>
          </a:prstGeom>
        </p:spPr>
        <p:txBody>
          <a:bodyPr wrap="square">
            <a:spAutoFit/>
          </a:bodyPr>
          <a:lstStyle/>
          <a:p>
            <a:pPr algn="ctr"/>
            <a:r>
              <a:rPr lang="en-US" sz="1600" i="1" dirty="0"/>
              <a:t>Confirm</a:t>
            </a:r>
            <a:r>
              <a:rPr lang="en-US" sz="1600" dirty="0"/>
              <a:t> (</a:t>
            </a:r>
            <a:r>
              <a:rPr lang="uk-UA" sz="1600" dirty="0"/>
              <a:t>повертає </a:t>
            </a:r>
            <a:r>
              <a:rPr lang="uk-UA" sz="1600" dirty="0" smtClean="0"/>
              <a:t>значення</a:t>
            </a:r>
            <a:r>
              <a:rPr lang="en-US" sz="1600" dirty="0" smtClean="0"/>
              <a:t> true </a:t>
            </a:r>
            <a:r>
              <a:rPr lang="en-US" sz="1600" dirty="0"/>
              <a:t>(</a:t>
            </a:r>
            <a:r>
              <a:rPr lang="uk-UA" sz="1600" dirty="0"/>
              <a:t>істина), якщо користувач клацає кнопку ОК, і </a:t>
            </a:r>
            <a:r>
              <a:rPr lang="en-US" sz="1600" dirty="0" smtClean="0"/>
              <a:t>false </a:t>
            </a:r>
            <a:r>
              <a:rPr lang="uk-UA" sz="1600" dirty="0" smtClean="0"/>
              <a:t>(хибність</a:t>
            </a:r>
            <a:r>
              <a:rPr lang="uk-UA" sz="1600" dirty="0"/>
              <a:t>),</a:t>
            </a:r>
          </a:p>
        </p:txBody>
      </p:sp>
    </p:spTree>
    <p:extLst>
      <p:ext uri="{BB962C8B-B14F-4D97-AF65-F5344CB8AC3E}">
        <p14:creationId xmlns="" xmlns:p14="http://schemas.microsoft.com/office/powerpoint/2010/main" val="4183610024"/>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Скругленный прямоугольник 40"/>
          <p:cNvSpPr/>
          <p:nvPr/>
        </p:nvSpPr>
        <p:spPr>
          <a:xfrm>
            <a:off x="117972" y="1244007"/>
            <a:ext cx="8986131" cy="4946990"/>
          </a:xfrm>
          <a:prstGeom prst="roundRect">
            <a:avLst/>
          </a:prstGeom>
          <a:gradFill flip="none" rotWithShape="1">
            <a:gsLst>
              <a:gs pos="0">
                <a:srgbClr val="FFEFD1"/>
              </a:gs>
              <a:gs pos="64999">
                <a:srgbClr val="F0EBD5"/>
              </a:gs>
              <a:gs pos="100000">
                <a:srgbClr val="D1C39F"/>
              </a:gs>
            </a:gsLst>
            <a:lin ang="5400000" scaled="0"/>
            <a:tileRect/>
          </a:gradFill>
          <a:effectLst>
            <a:outerShdw blurRad="50800" dist="38100" dir="8100000" algn="tr" rotWithShape="0">
              <a:prstClr val="black">
                <a:alpha val="40000"/>
              </a:prstClr>
            </a:outerShdw>
          </a:effectLst>
          <a:scene3d>
            <a:camera prst="orthographicFront"/>
            <a:lightRig rig="threePt" dir="t"/>
          </a:scene3d>
          <a:sp3d>
            <a:bevelT prst="convex"/>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dirty="0"/>
          </a:p>
        </p:txBody>
      </p:sp>
      <p:sp>
        <p:nvSpPr>
          <p:cNvPr id="19" name="Нижний колонтитул 1"/>
          <p:cNvSpPr txBox="1">
            <a:spLocks/>
          </p:cNvSpPr>
          <p:nvPr/>
        </p:nvSpPr>
        <p:spPr>
          <a:xfrm>
            <a:off x="3491880" y="6284400"/>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18" name="Нижний колонтитул 1"/>
          <p:cNvSpPr txBox="1">
            <a:spLocks/>
          </p:cNvSpPr>
          <p:nvPr/>
        </p:nvSpPr>
        <p:spPr>
          <a:xfrm>
            <a:off x="3707904" y="6182048"/>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4" name="TextBox 3"/>
          <p:cNvSpPr txBox="1"/>
          <p:nvPr/>
        </p:nvSpPr>
        <p:spPr>
          <a:xfrm>
            <a:off x="994007" y="96183"/>
            <a:ext cx="7155986" cy="510778"/>
          </a:xfrm>
          <a:prstGeom prst="roundRect">
            <a:avLst/>
          </a:prstGeom>
          <a:effectLst>
            <a:outerShdw blurRad="40000" dist="23000" dir="5400000" rotWithShape="0">
              <a:srgbClr val="000000">
                <a:alpha val="35000"/>
              </a:srgbClr>
            </a:outerShdw>
            <a:reflection blurRad="6350" stA="50000" endA="300" endPos="90000" dir="5400000" sy="-100000" algn="bl" rotWithShape="0"/>
          </a:effectLst>
        </p:spPr>
        <p:style>
          <a:lnRef idx="0">
            <a:schemeClr val="accent5"/>
          </a:lnRef>
          <a:fillRef idx="3">
            <a:schemeClr val="accent5"/>
          </a:fillRef>
          <a:effectRef idx="3">
            <a:schemeClr val="accent5"/>
          </a:effectRef>
          <a:fontRef idx="minor">
            <a:schemeClr val="lt1"/>
          </a:fontRef>
        </p:style>
        <p:txBody>
          <a:bodyPr wrap="square" rtlCol="0" anchor="ctr">
            <a:spAutoFit/>
          </a:bodyPr>
          <a:lstStyle/>
          <a:p>
            <a:pPr algn="ctr"/>
            <a:r>
              <a:rPr lang="uk-UA" sz="2400" b="1" dirty="0" smtClean="0">
                <a:solidFill>
                  <a:srgbClr val="FFFF00"/>
                </a:solidFill>
                <a:effectLst>
                  <a:outerShdw blurRad="38100" dist="38100" dir="2700000" algn="tl">
                    <a:srgbClr val="000000">
                      <a:alpha val="43137"/>
                    </a:srgbClr>
                  </a:outerShdw>
                </a:effectLst>
              </a:rPr>
              <a:t>Веб-програмування</a:t>
            </a:r>
            <a:endParaRPr lang="uk-UA" sz="2400" b="1" dirty="0">
              <a:solidFill>
                <a:srgbClr val="FFFF00"/>
              </a:solidFill>
              <a:effectLst>
                <a:outerShdw blurRad="38100" dist="38100" dir="2700000" algn="tl">
                  <a:srgbClr val="000000">
                    <a:alpha val="43137"/>
                  </a:srgbClr>
                </a:outerShdw>
              </a:effectLst>
            </a:endParaRPr>
          </a:p>
        </p:txBody>
      </p:sp>
      <p:grpSp>
        <p:nvGrpSpPr>
          <p:cNvPr id="5" name="Группа 4"/>
          <p:cNvGrpSpPr/>
          <p:nvPr/>
        </p:nvGrpSpPr>
        <p:grpSpPr>
          <a:xfrm>
            <a:off x="78935" y="6124337"/>
            <a:ext cx="8986131" cy="733663"/>
            <a:chOff x="157868" y="6124337"/>
            <a:chExt cx="8986131" cy="733663"/>
          </a:xfrm>
        </p:grpSpPr>
        <p:sp>
          <p:nvSpPr>
            <p:cNvPr id="6" name="TextBox 5"/>
            <p:cNvSpPr txBox="1"/>
            <p:nvPr/>
          </p:nvSpPr>
          <p:spPr>
            <a:xfrm>
              <a:off x="157868" y="6124337"/>
              <a:ext cx="8986131" cy="733663"/>
            </a:xfrm>
            <a:prstGeom prst="lef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endParaRPr lang="uk-UA" b="1" dirty="0"/>
            </a:p>
          </p:txBody>
        </p:sp>
        <p:sp>
          <p:nvSpPr>
            <p:cNvPr id="10" name="TextBox 9"/>
            <p:cNvSpPr txBox="1"/>
            <p:nvPr/>
          </p:nvSpPr>
          <p:spPr>
            <a:xfrm>
              <a:off x="714349" y="6309320"/>
              <a:ext cx="7674076" cy="369332"/>
            </a:xfrm>
            <a:prstGeom prst="rect">
              <a:avLst/>
            </a:prstGeom>
            <a:noFill/>
          </p:spPr>
          <p:txBody>
            <a:bodyPr wrap="square" rtlCol="0">
              <a:spAutoFit/>
            </a:bodyPr>
            <a:lstStyle/>
            <a:p>
              <a:pPr algn="ctr"/>
              <a:r>
                <a:rPr lang="uk-UA" b="1" spc="600" dirty="0">
                  <a:solidFill>
                    <a:srgbClr val="00B0F0"/>
                  </a:solidFill>
                </a:rPr>
                <a:t>Основи мови </a:t>
              </a:r>
              <a:r>
                <a:rPr lang="en-US" b="1" spc="600" dirty="0">
                  <a:solidFill>
                    <a:srgbClr val="00B0F0"/>
                  </a:solidFill>
                </a:rPr>
                <a:t>HTML</a:t>
              </a:r>
              <a:endParaRPr lang="uk-UA" b="1" spc="600" dirty="0">
                <a:solidFill>
                  <a:srgbClr val="00B0F0"/>
                </a:solidFill>
              </a:endParaRPr>
            </a:p>
          </p:txBody>
        </p:sp>
      </p:grpSp>
      <p:sp>
        <p:nvSpPr>
          <p:cNvPr id="14" name="Прямоугольник 13"/>
          <p:cNvSpPr/>
          <p:nvPr/>
        </p:nvSpPr>
        <p:spPr>
          <a:xfrm>
            <a:off x="364990" y="1543799"/>
            <a:ext cx="4107464" cy="4580538"/>
          </a:xfrm>
          <a:prstGeom prst="rect">
            <a:avLst/>
          </a:prstGeom>
          <a:noFill/>
        </p:spPr>
      </p:sp>
      <p:sp>
        <p:nvSpPr>
          <p:cNvPr id="8" name="Выноска со стрелкой вниз 7"/>
          <p:cNvSpPr/>
          <p:nvPr/>
        </p:nvSpPr>
        <p:spPr>
          <a:xfrm>
            <a:off x="305174" y="670412"/>
            <a:ext cx="8611728" cy="801529"/>
          </a:xfrm>
          <a:prstGeom prst="downArrowCallout">
            <a:avLst/>
          </a:prstGeom>
          <a:effectLst>
            <a:innerShdw blurRad="63500" dist="50800" dir="18900000">
              <a:prstClr val="black">
                <a:alpha val="50000"/>
              </a:prstClr>
            </a:innerShdw>
            <a:reflection blurRad="6350" stA="50000" endA="300" endPos="38500" dist="50800" dir="5400000" sy="-100000" algn="bl" rotWithShape="0"/>
          </a:effectLst>
          <a:scene3d>
            <a:camera prst="orthographicFront"/>
            <a:lightRig rig="threePt" dir="t"/>
          </a:scene3d>
          <a:sp3d>
            <a:bevelT prst="convex"/>
          </a:sp3d>
        </p:spPr>
        <p:style>
          <a:lnRef idx="1">
            <a:schemeClr val="accent5"/>
          </a:lnRef>
          <a:fillRef idx="2">
            <a:schemeClr val="accent5"/>
          </a:fillRef>
          <a:effectRef idx="1">
            <a:schemeClr val="accent5"/>
          </a:effectRef>
          <a:fontRef idx="minor">
            <a:schemeClr val="dk1"/>
          </a:fontRef>
        </p:style>
        <p:txBody>
          <a:bodyPr wrap="square" anchor="ctr">
            <a:spAutoFit/>
          </a:bodyPr>
          <a:lstStyle/>
          <a:p>
            <a:pPr algn="ctr"/>
            <a:r>
              <a:rPr lang="uk-UA" sz="2800" b="1" dirty="0" err="1" smtClean="0">
                <a:solidFill>
                  <a:srgbClr val="000066"/>
                </a:solidFill>
              </a:rPr>
              <a:t>Веб-сторінка</a:t>
            </a:r>
            <a:r>
              <a:rPr lang="uk-UA" sz="2800" b="1" dirty="0" smtClean="0">
                <a:solidFill>
                  <a:srgbClr val="000066"/>
                </a:solidFill>
              </a:rPr>
              <a:t> зі сценарієм</a:t>
            </a:r>
            <a:endParaRPr lang="uk-UA" sz="2800" b="1" dirty="0">
              <a:solidFill>
                <a:srgbClr val="000066"/>
              </a:solidFill>
            </a:endParaRPr>
          </a:p>
        </p:txBody>
      </p:sp>
      <p:pic>
        <p:nvPicPr>
          <p:cNvPr id="55"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flipH="1">
            <a:off x="8314783" y="4305"/>
            <a:ext cx="646438" cy="694537"/>
          </a:xfrm>
          <a:prstGeom prst="rect">
            <a:avLst/>
          </a:prstGeom>
          <a:noFill/>
          <a:ln>
            <a:noFill/>
          </a:ln>
          <a:effectLst>
            <a:outerShdw dist="35921" dir="2700000" algn="ctr" rotWithShape="0">
              <a:schemeClr val="bg2"/>
            </a:outerShdw>
            <a:softEdge rad="63500"/>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56" name="Picture 2"/>
          <p:cNvPicPr>
            <a:picLocks noChangeAspect="1" noChangeArrowheads="1"/>
          </p:cNvPicPr>
          <p:nvPr/>
        </p:nvPicPr>
        <p:blipFill>
          <a:blip r:embed="rId3" cstate="print">
            <a:duotone>
              <a:prstClr val="black"/>
              <a:schemeClr val="accent1">
                <a:tint val="45000"/>
                <a:satMod val="400000"/>
              </a:schemeClr>
            </a:duotone>
            <a:extLst>
              <a:ext uri="{28A0092B-C50C-407E-A947-70E740481C1C}">
                <a14:useLocalDpi xmlns="" xmlns:a14="http://schemas.microsoft.com/office/drawing/2010/main" val="0"/>
              </a:ext>
            </a:extLst>
          </a:blip>
          <a:srcRect/>
          <a:stretch>
            <a:fillRect/>
          </a:stretch>
        </p:blipFill>
        <p:spPr bwMode="auto">
          <a:xfrm>
            <a:off x="305174" y="-23839"/>
            <a:ext cx="622689" cy="694537"/>
          </a:xfrm>
          <a:prstGeom prst="rect">
            <a:avLst/>
          </a:prstGeom>
          <a:noFill/>
          <a:ln>
            <a:noFill/>
          </a:ln>
          <a:effectLst>
            <a:outerShdw dist="35921" dir="2700000" algn="ctr" rotWithShape="0">
              <a:schemeClr val="bg2"/>
            </a:outerShdw>
            <a:softEdge rad="63500"/>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13" name="Полилиния 12"/>
          <p:cNvSpPr/>
          <p:nvPr/>
        </p:nvSpPr>
        <p:spPr>
          <a:xfrm>
            <a:off x="5870665" y="2354796"/>
            <a:ext cx="1593453" cy="302402"/>
          </a:xfrm>
          <a:custGeom>
            <a:avLst/>
            <a:gdLst/>
            <a:ahLst/>
            <a:cxnLst/>
            <a:rect l="0" t="0" r="0" b="0"/>
            <a:pathLst>
              <a:path>
                <a:moveTo>
                  <a:pt x="0" y="0"/>
                </a:moveTo>
                <a:lnTo>
                  <a:pt x="0" y="189880"/>
                </a:lnTo>
                <a:lnTo>
                  <a:pt x="1593453" y="189880"/>
                </a:lnTo>
                <a:lnTo>
                  <a:pt x="1593453" y="302402"/>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5" name="Полилиния 14"/>
          <p:cNvSpPr/>
          <p:nvPr/>
        </p:nvSpPr>
        <p:spPr>
          <a:xfrm>
            <a:off x="3186795" y="3396537"/>
            <a:ext cx="4983361" cy="436050"/>
          </a:xfrm>
          <a:custGeom>
            <a:avLst/>
            <a:gdLst/>
            <a:ahLst/>
            <a:cxnLst/>
            <a:rect l="0" t="0" r="0" b="0"/>
            <a:pathLst>
              <a:path>
                <a:moveTo>
                  <a:pt x="0" y="0"/>
                </a:moveTo>
                <a:lnTo>
                  <a:pt x="0" y="323529"/>
                </a:lnTo>
                <a:lnTo>
                  <a:pt x="4983361" y="323529"/>
                </a:lnTo>
                <a:lnTo>
                  <a:pt x="4983361"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6" name="Полилиния 15"/>
          <p:cNvSpPr/>
          <p:nvPr/>
        </p:nvSpPr>
        <p:spPr>
          <a:xfrm>
            <a:off x="3186795" y="3396537"/>
            <a:ext cx="2911800" cy="436050"/>
          </a:xfrm>
          <a:custGeom>
            <a:avLst/>
            <a:gdLst/>
            <a:ahLst/>
            <a:cxnLst/>
            <a:rect l="0" t="0" r="0" b="0"/>
            <a:pathLst>
              <a:path>
                <a:moveTo>
                  <a:pt x="0" y="0"/>
                </a:moveTo>
                <a:lnTo>
                  <a:pt x="0" y="323529"/>
                </a:lnTo>
                <a:lnTo>
                  <a:pt x="2911800" y="323529"/>
                </a:lnTo>
                <a:lnTo>
                  <a:pt x="2911800"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7" name="Полилиния 16"/>
          <p:cNvSpPr/>
          <p:nvPr/>
        </p:nvSpPr>
        <p:spPr>
          <a:xfrm>
            <a:off x="3186795" y="3396537"/>
            <a:ext cx="371035" cy="436050"/>
          </a:xfrm>
          <a:custGeom>
            <a:avLst/>
            <a:gdLst/>
            <a:ahLst/>
            <a:cxnLst/>
            <a:rect l="0" t="0" r="0" b="0"/>
            <a:pathLst>
              <a:path>
                <a:moveTo>
                  <a:pt x="0" y="0"/>
                </a:moveTo>
                <a:lnTo>
                  <a:pt x="0" y="323529"/>
                </a:lnTo>
                <a:lnTo>
                  <a:pt x="371035" y="323529"/>
                </a:lnTo>
                <a:lnTo>
                  <a:pt x="371035"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20" name="Полилиния 19"/>
          <p:cNvSpPr/>
          <p:nvPr/>
        </p:nvSpPr>
        <p:spPr>
          <a:xfrm>
            <a:off x="1130682" y="3396537"/>
            <a:ext cx="2056112" cy="436050"/>
          </a:xfrm>
          <a:custGeom>
            <a:avLst/>
            <a:gdLst/>
            <a:ahLst/>
            <a:cxnLst/>
            <a:rect l="0" t="0" r="0" b="0"/>
            <a:pathLst>
              <a:path>
                <a:moveTo>
                  <a:pt x="2056112" y="0"/>
                </a:moveTo>
                <a:lnTo>
                  <a:pt x="2056112" y="323529"/>
                </a:lnTo>
                <a:lnTo>
                  <a:pt x="0" y="323529"/>
                </a:lnTo>
                <a:lnTo>
                  <a:pt x="0" y="436050"/>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21" name="Полилиния 20"/>
          <p:cNvSpPr/>
          <p:nvPr/>
        </p:nvSpPr>
        <p:spPr>
          <a:xfrm>
            <a:off x="3186795" y="2354796"/>
            <a:ext cx="2683869" cy="270455"/>
          </a:xfrm>
          <a:custGeom>
            <a:avLst/>
            <a:gdLst/>
            <a:ahLst/>
            <a:cxnLst/>
            <a:rect l="0" t="0" r="0" b="0"/>
            <a:pathLst>
              <a:path>
                <a:moveTo>
                  <a:pt x="2683869" y="0"/>
                </a:moveTo>
                <a:lnTo>
                  <a:pt x="2683869" y="157934"/>
                </a:lnTo>
                <a:lnTo>
                  <a:pt x="0" y="157934"/>
                </a:lnTo>
                <a:lnTo>
                  <a:pt x="0" y="270455"/>
                </a:lnTo>
              </a:path>
            </a:pathLst>
          </a:custGeom>
          <a:noFill/>
          <a:ln>
            <a:noFill/>
          </a:ln>
          <a:effectLst/>
          <a:scene3d>
            <a:camera prst="orthographicFront">
              <a:rot lat="0" lon="0" rev="0"/>
            </a:camera>
            <a:lightRig rig="chilly" dir="t">
              <a:rot lat="0" lon="0" rev="18480000"/>
            </a:lightRig>
          </a:scene3d>
          <a:sp3d prstMaterial="clear">
            <a:bevelT h="63500"/>
          </a:sp3d>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7" name="AutoShape 2" descr="Ð ÐµÐ·ÑÐ»ÑÑÐ°Ñ Ð¿Ð¾ÑÑÐºÑ Ð·Ð¾Ð±ÑÐ°Ð¶ÐµÐ½Ñ Ð·Ð° Ð·Ð°Ð¿Ð¸ÑÐ¾Ð¼ &quot;Ð²ÐµÐ±-Ð´Ð¸Ð·Ð°Ð¹Ð½&quot;"/>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1" name="AutoShape 4" descr="Ð ÐµÐ·ÑÐ»ÑÑÐ°Ñ Ð¿Ð¾ÑÑÐºÑ Ð·Ð¾Ð±ÑÐ°Ð¶ÐµÐ½Ñ Ð·Ð° Ð·Ð°Ð¿Ð¸ÑÐ¾Ð¼ &quot;Ð²ÐµÐ±-Ð´Ð¸Ð·Ð°Ð¹Ð½&quot;"/>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33" name="Picture 3"/>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rot="17462722">
            <a:off x="72865" y="448926"/>
            <a:ext cx="576064" cy="612068"/>
          </a:xfrm>
          <a:prstGeom prst="rect">
            <a:avLst/>
          </a:prstGeom>
          <a:noFill/>
          <a:ln>
            <a:noFill/>
          </a:ln>
          <a:effectLst>
            <a:outerShdw dist="35921" dir="2700000" algn="ctr" rotWithShape="0">
              <a:schemeClr val="bg2"/>
            </a:outerShdw>
            <a:softEdge rad="127000"/>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34" name="Picture 3"/>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rot="19478093">
            <a:off x="8628870" y="348866"/>
            <a:ext cx="576064" cy="612068"/>
          </a:xfrm>
          <a:prstGeom prst="rect">
            <a:avLst/>
          </a:prstGeom>
          <a:noFill/>
          <a:ln>
            <a:noFill/>
          </a:ln>
          <a:effectLst>
            <a:outerShdw dist="35921" dir="2700000" algn="ctr" rotWithShape="0">
              <a:schemeClr val="bg2"/>
            </a:outerShdw>
            <a:softEdge rad="127000"/>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12" name="Скругленный прямоугольник 11"/>
          <p:cNvSpPr/>
          <p:nvPr/>
        </p:nvSpPr>
        <p:spPr>
          <a:xfrm>
            <a:off x="635416" y="5540891"/>
            <a:ext cx="6798143" cy="578882"/>
          </a:xfrm>
          <a:prstGeom prst="roundRect">
            <a:avLst/>
          </a:prstGeom>
          <a:solidFill>
            <a:srgbClr val="FFFF99"/>
          </a:solidFill>
          <a:effectLst>
            <a:softEdge rad="127000"/>
          </a:effectLst>
        </p:spPr>
        <p:txBody>
          <a:bodyPr wrap="square">
            <a:spAutoFit/>
          </a:bodyPr>
          <a:lstStyle/>
          <a:p>
            <a:pPr algn="ctr"/>
            <a:r>
              <a:rPr lang="uk-UA" sz="1400" b="1" i="1" dirty="0" smtClean="0"/>
              <a:t>Сценарій</a:t>
            </a:r>
            <a:r>
              <a:rPr lang="uk-UA" sz="1400" i="1" dirty="0" smtClean="0"/>
              <a:t> </a:t>
            </a:r>
            <a:r>
              <a:rPr lang="uk-UA" sz="1400" dirty="0" smtClean="0"/>
              <a:t>(</a:t>
            </a:r>
            <a:r>
              <a:rPr lang="uk-UA" sz="1400" i="1" dirty="0" err="1" smtClean="0"/>
              <a:t>script</a:t>
            </a:r>
            <a:r>
              <a:rPr lang="uk-UA" sz="1400" i="1" dirty="0" smtClean="0"/>
              <a:t>, </a:t>
            </a:r>
            <a:r>
              <a:rPr lang="uk-UA" sz="1400" i="1" dirty="0" err="1" smtClean="0"/>
              <a:t>скрипт</a:t>
            </a:r>
            <a:r>
              <a:rPr lang="uk-UA" sz="1400" dirty="0" smtClean="0"/>
              <a:t>) — це програма, написана спеціальною мовою програмування і вбудована в HTML-документ</a:t>
            </a:r>
            <a:endParaRPr lang="uk-UA" sz="1400" dirty="0"/>
          </a:p>
        </p:txBody>
      </p:sp>
      <p:pic>
        <p:nvPicPr>
          <p:cNvPr id="3074" name="Picture 2" descr="Ð ÐµÐ·ÑÐ»ÑÑÐ°Ñ Ð¿Ð¾ÑÑÐºÑ Ð·Ð¾Ð±ÑÐ°Ð¶ÐµÐ½Ñ Ð·Ð° Ð·Ð°Ð¿Ð¸ÑÐ¾Ð¼ &quot;(script, ÑÐºÑÐ¸Ð¿Ñ)&quot;"/>
          <p:cNvPicPr>
            <a:picLocks noChangeAspect="1" noChangeArrowheads="1"/>
          </p:cNvPicPr>
          <p:nvPr/>
        </p:nvPicPr>
        <p:blipFill>
          <a:blip r:embed="rId5" cstate="print">
            <a:grayscl/>
            <a:extLst>
              <a:ext uri="{28A0092B-C50C-407E-A947-70E740481C1C}">
                <a14:useLocalDpi xmlns="" xmlns:a14="http://schemas.microsoft.com/office/drawing/2010/main" val="0"/>
              </a:ext>
            </a:extLst>
          </a:blip>
          <a:srcRect/>
          <a:stretch>
            <a:fillRect/>
          </a:stretch>
        </p:blipFill>
        <p:spPr bwMode="auto">
          <a:xfrm>
            <a:off x="7777673" y="5085184"/>
            <a:ext cx="1183547" cy="1034588"/>
          </a:xfrm>
          <a:prstGeom prst="rect">
            <a:avLst/>
          </a:prstGeom>
          <a:ln>
            <a:noFill/>
          </a:ln>
          <a:effectLst>
            <a:outerShdw blurRad="292100" dist="139700" dir="2700000" algn="tl" rotWithShape="0">
              <a:srgbClr val="333333">
                <a:alpha val="65000"/>
              </a:srgbClr>
            </a:outerShdw>
            <a:softEdge rad="317500"/>
          </a:effectLst>
          <a:extLst>
            <a:ext uri="{909E8E84-426E-40DD-AFC4-6F175D3DCCD1}">
              <a14:hiddenFill xmlns="" xmlns:a14="http://schemas.microsoft.com/office/drawing/2010/main">
                <a:solidFill>
                  <a:srgbClr val="FFFFFF"/>
                </a:solidFill>
              </a14:hiddenFill>
            </a:ext>
          </a:extLst>
        </p:spPr>
      </p:pic>
      <p:pic>
        <p:nvPicPr>
          <p:cNvPr id="4098" name="Picture 2"/>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4427284" y="1614928"/>
            <a:ext cx="4352440" cy="2550579"/>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460375" y="1552956"/>
            <a:ext cx="3751585" cy="39651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aphicFrame>
        <p:nvGraphicFramePr>
          <p:cNvPr id="9" name="Объект 8">
            <a:hlinkClick r:id="rId8" action="ppaction://hlinkfile"/>
          </p:cNvPr>
          <p:cNvGraphicFramePr>
            <a:graphicFrameLocks noChangeAspect="1"/>
          </p:cNvGraphicFramePr>
          <p:nvPr>
            <p:extLst>
              <p:ext uri="{D42A27DB-BD31-4B8C-83A1-F6EECF244321}">
                <p14:modId xmlns="" xmlns:p14="http://schemas.microsoft.com/office/powerpoint/2010/main" val="1614925521"/>
              </p:ext>
            </p:extLst>
          </p:nvPr>
        </p:nvGraphicFramePr>
        <p:xfrm>
          <a:off x="6603504" y="4581128"/>
          <a:ext cx="1371600" cy="647700"/>
        </p:xfrm>
        <a:graphic>
          <a:graphicData uri="http://schemas.openxmlformats.org/presentationml/2006/ole">
            <p:oleObj spid="_x0000_s4111" name="Объект упаковщика для оболочки" showAsIcon="1" r:id="rId9" imgW="1371960" imgH="648000" progId="Package">
              <p:embed/>
            </p:oleObj>
          </a:graphicData>
        </a:graphic>
      </p:graphicFrame>
    </p:spTree>
    <p:extLst>
      <p:ext uri="{BB962C8B-B14F-4D97-AF65-F5344CB8AC3E}">
        <p14:creationId xmlns="" xmlns:p14="http://schemas.microsoft.com/office/powerpoint/2010/main" val="1530047402"/>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lum/>
          </a:blip>
          <a:srcRect/>
          <a:stretch>
            <a:fillRect t="-12000" b="-12000"/>
          </a:stretch>
        </a:blipFill>
        <a:effectLst/>
      </p:bgPr>
    </p:bg>
    <p:spTree>
      <p:nvGrpSpPr>
        <p:cNvPr id="1" name=""/>
        <p:cNvGrpSpPr/>
        <p:nvPr/>
      </p:nvGrpSpPr>
      <p:grpSpPr>
        <a:xfrm>
          <a:off x="0" y="0"/>
          <a:ext cx="0" cy="0"/>
          <a:chOff x="0" y="0"/>
          <a:chExt cx="0" cy="0"/>
        </a:xfrm>
      </p:grpSpPr>
      <p:sp>
        <p:nvSpPr>
          <p:cNvPr id="26" name="Нижний колонтитул 1"/>
          <p:cNvSpPr txBox="1">
            <a:spLocks/>
          </p:cNvSpPr>
          <p:nvPr/>
        </p:nvSpPr>
        <p:spPr>
          <a:xfrm>
            <a:off x="3491880" y="6284400"/>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7" name="Заголовок 1"/>
          <p:cNvSpPr txBox="1">
            <a:spLocks/>
          </p:cNvSpPr>
          <p:nvPr/>
        </p:nvSpPr>
        <p:spPr>
          <a:xfrm>
            <a:off x="1763688" y="242392"/>
            <a:ext cx="5544616" cy="882352"/>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uk-UA" b="1" dirty="0" smtClean="0"/>
              <a:t>Домашнє завдання</a:t>
            </a:r>
            <a:endParaRPr lang="uk-UA" b="1" dirty="0"/>
          </a:p>
        </p:txBody>
      </p:sp>
      <p:sp>
        <p:nvSpPr>
          <p:cNvPr id="8" name="Місце для вмісту 2"/>
          <p:cNvSpPr txBox="1">
            <a:spLocks/>
          </p:cNvSpPr>
          <p:nvPr/>
        </p:nvSpPr>
        <p:spPr>
          <a:xfrm>
            <a:off x="535519" y="1124744"/>
            <a:ext cx="8608481" cy="5544617"/>
          </a:xfrm>
          <a:prstGeom prst="rect">
            <a:avLst/>
          </a:prstGeom>
        </p:spPr>
        <p:style>
          <a:lnRef idx="1">
            <a:schemeClr val="accent1"/>
          </a:lnRef>
          <a:fillRef idx="2">
            <a:schemeClr val="accent1"/>
          </a:fillRef>
          <a:effectRef idx="1">
            <a:schemeClr val="accent1"/>
          </a:effectRef>
          <a:fontRef idx="minor">
            <a:schemeClr val="dk1"/>
          </a:fontRef>
        </p:style>
        <p:txBody>
          <a:bodyPr>
            <a:noAutofit/>
          </a:bodyPr>
          <a:lst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pPr marL="452438" indent="-452438">
              <a:buFont typeface="Wingdings" panose="05000000000000000000" pitchFamily="2" charset="2"/>
              <a:buChar char="q"/>
            </a:pPr>
            <a:endParaRPr lang="uk-UA" sz="2800" b="1" dirty="0" smtClean="0">
              <a:solidFill>
                <a:srgbClr val="C00000"/>
              </a:solidFill>
            </a:endParaRPr>
          </a:p>
          <a:p>
            <a:pPr marL="452438" indent="-452438">
              <a:buFont typeface="Wingdings" panose="05000000000000000000" pitchFamily="2" charset="2"/>
              <a:buChar char="q"/>
            </a:pPr>
            <a:r>
              <a:rPr lang="uk-UA" sz="2800" b="1" dirty="0" smtClean="0">
                <a:solidFill>
                  <a:srgbClr val="C00000"/>
                </a:solidFill>
              </a:rPr>
              <a:t>Вивчити тему</a:t>
            </a:r>
            <a:endParaRPr lang="en-US" sz="2800" b="1" dirty="0" smtClean="0">
              <a:solidFill>
                <a:srgbClr val="C00000"/>
              </a:solidFill>
            </a:endParaRPr>
          </a:p>
          <a:p>
            <a:pPr marL="452438" indent="-452438">
              <a:buFont typeface="Wingdings" panose="05000000000000000000" pitchFamily="2" charset="2"/>
              <a:buChar char="q"/>
            </a:pPr>
            <a:r>
              <a:rPr lang="uk-UA" sz="2800" b="1" dirty="0" smtClean="0">
                <a:solidFill>
                  <a:srgbClr val="C00000"/>
                </a:solidFill>
              </a:rPr>
              <a:t>Створити конспект</a:t>
            </a:r>
          </a:p>
          <a:p>
            <a:pPr marL="530225" indent="-530225">
              <a:spcBef>
                <a:spcPts val="0"/>
              </a:spcBef>
              <a:buFont typeface="Wingdings" panose="05000000000000000000" pitchFamily="2" charset="2"/>
              <a:buChar char="q"/>
            </a:pPr>
            <a:r>
              <a:rPr lang="uk-UA" sz="2800" b="1" dirty="0" smtClean="0">
                <a:solidFill>
                  <a:schemeClr val="accent1">
                    <a:lumMod val="50000"/>
                  </a:schemeClr>
                </a:solidFill>
              </a:rPr>
              <a:t>Продовжіть розробку </a:t>
            </a:r>
            <a:r>
              <a:rPr lang="uk-UA" sz="2800" b="1" dirty="0" err="1" smtClean="0">
                <a:solidFill>
                  <a:schemeClr val="accent1">
                    <a:lumMod val="50000"/>
                  </a:schemeClr>
                </a:solidFill>
              </a:rPr>
              <a:t>веб-сторінки</a:t>
            </a:r>
            <a:r>
              <a:rPr lang="uk-UA" sz="2800" b="1" dirty="0" smtClean="0">
                <a:solidFill>
                  <a:schemeClr val="accent1">
                    <a:lumMod val="50000"/>
                  </a:schemeClr>
                </a:solidFill>
              </a:rPr>
              <a:t> </a:t>
            </a:r>
            <a:endParaRPr lang="uk-UA" sz="2800" b="1" dirty="0" smtClean="0">
              <a:solidFill>
                <a:srgbClr val="002060"/>
              </a:solidFill>
            </a:endParaRPr>
          </a:p>
          <a:p>
            <a:pPr marL="0" indent="0" algn="ctr">
              <a:buNone/>
            </a:pPr>
            <a:endParaRPr lang="uk-UA" sz="2800" b="1" dirty="0" smtClean="0">
              <a:solidFill>
                <a:srgbClr val="002060"/>
              </a:solidFill>
            </a:endParaRPr>
          </a:p>
          <a:p>
            <a:pPr marL="0" indent="0" algn="ctr">
              <a:buNone/>
            </a:pPr>
            <a:endParaRPr lang="uk-UA" sz="2800" b="1" dirty="0" smtClean="0">
              <a:solidFill>
                <a:srgbClr val="002060"/>
              </a:solidFill>
            </a:endParaRPr>
          </a:p>
          <a:p>
            <a:pPr marL="0" indent="0">
              <a:buNone/>
            </a:pPr>
            <a:endParaRPr lang="uk-UA" sz="2800" b="1" dirty="0" smtClean="0">
              <a:solidFill>
                <a:srgbClr val="002060"/>
              </a:solidFill>
            </a:endParaRPr>
          </a:p>
        </p:txBody>
      </p:sp>
    </p:spTree>
    <p:extLst>
      <p:ext uri="{BB962C8B-B14F-4D97-AF65-F5344CB8AC3E}">
        <p14:creationId xmlns="" xmlns:p14="http://schemas.microsoft.com/office/powerpoint/2010/main" val="4761845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4233</TotalTime>
  <Words>597</Words>
  <Application>Microsoft Office PowerPoint</Application>
  <PresentationFormat>Экран (4:3)</PresentationFormat>
  <Paragraphs>57</Paragraphs>
  <Slides>8</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8</vt:i4>
      </vt:variant>
    </vt:vector>
  </HeadingPairs>
  <TitlesOfParts>
    <vt:vector size="10" baseType="lpstr">
      <vt:lpstr>Тема Office</vt:lpstr>
      <vt:lpstr>Объект упаковщика для оболочки</vt:lpstr>
      <vt:lpstr>Слайд 1</vt:lpstr>
      <vt:lpstr>Слайд 2</vt:lpstr>
      <vt:lpstr>Слайд 3</vt:lpstr>
      <vt:lpstr>Слайд 4</vt:lpstr>
      <vt:lpstr>Слайд 5</vt:lpstr>
      <vt:lpstr>Слайд 6</vt:lpstr>
      <vt:lpstr>Слайд 7</vt:lpstr>
      <vt:lpstr>Слайд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Chashuk</dc:creator>
  <cp:lastModifiedBy>home</cp:lastModifiedBy>
  <cp:revision>898</cp:revision>
  <dcterms:created xsi:type="dcterms:W3CDTF">2012-10-14T10:43:12Z</dcterms:created>
  <dcterms:modified xsi:type="dcterms:W3CDTF">2020-04-08T15:41:43Z</dcterms:modified>
</cp:coreProperties>
</file>