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371" r:id="rId3"/>
    <p:sldId id="414" r:id="rId4"/>
    <p:sldId id="415" r:id="rId5"/>
    <p:sldId id="419" r:id="rId6"/>
    <p:sldId id="418" r:id="rId7"/>
    <p:sldId id="416" r:id="rId8"/>
    <p:sldId id="308"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CC"/>
    <a:srgbClr val="FFFF99"/>
    <a:srgbClr val="FFFF00"/>
    <a:srgbClr val="000099"/>
    <a:srgbClr val="003300"/>
    <a:srgbClr val="006600"/>
    <a:srgbClr val="008000"/>
    <a:srgbClr val="800000"/>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7913" autoAdjust="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7CA084-E035-4B6F-B373-EC8A19E6C0EF}" type="datetimeFigureOut">
              <a:rPr lang="ru-RU" smtClean="0"/>
              <a:pPr/>
              <a:t>08.04.2020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309FD-E530-4587-9606-29CE8ADAE33F}" type="slidenum">
              <a:rPr lang="ru-RU" smtClean="0"/>
              <a:pPr/>
              <a:t>‹#›</a:t>
            </a:fld>
            <a:endParaRPr lang="ru-RU"/>
          </a:p>
        </p:txBody>
      </p:sp>
    </p:spTree>
    <p:extLst>
      <p:ext uri="{BB962C8B-B14F-4D97-AF65-F5344CB8AC3E}">
        <p14:creationId xmlns="" xmlns:p14="http://schemas.microsoft.com/office/powerpoint/2010/main" val="2128112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8EB9C770-33C3-42A4-8C0C-A2EC58ADE47A}" type="datetimeFigureOut">
              <a:rPr lang="uk-UA"/>
              <a:pPr>
                <a:defRPr/>
              </a:pPr>
              <a:t>08.04.2020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2F667C49-1FF6-4D78-AE2E-6B6F5CD02ADB}" type="slidenum">
              <a:rPr lang="uk-UA"/>
              <a:pPr>
                <a:defRPr/>
              </a:pPr>
              <a:t>‹#›</a:t>
            </a:fld>
            <a:endParaRPr lang="uk-UA"/>
          </a:p>
        </p:txBody>
      </p:sp>
    </p:spTree>
    <p:extLst>
      <p:ext uri="{BB962C8B-B14F-4D97-AF65-F5344CB8AC3E}">
        <p14:creationId xmlns="" xmlns:p14="http://schemas.microsoft.com/office/powerpoint/2010/main" val="4278007879"/>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81CA6F5F-1C3F-452D-8062-A7C3D363103E}" type="datetimeFigureOut">
              <a:rPr lang="uk-UA"/>
              <a:pPr>
                <a:defRPr/>
              </a:pPr>
              <a:t>08.04.2020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92047985-6DD2-4CA4-8186-EF6129AD880B}" type="slidenum">
              <a:rPr lang="uk-UA"/>
              <a:pPr>
                <a:defRPr/>
              </a:pPr>
              <a:t>‹#›</a:t>
            </a:fld>
            <a:endParaRPr lang="uk-UA"/>
          </a:p>
        </p:txBody>
      </p:sp>
    </p:spTree>
    <p:extLst>
      <p:ext uri="{BB962C8B-B14F-4D97-AF65-F5344CB8AC3E}">
        <p14:creationId xmlns="" xmlns:p14="http://schemas.microsoft.com/office/powerpoint/2010/main" val="3445479164"/>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5F9AAE1C-DA70-4642-B9E2-978F69423C85}" type="datetimeFigureOut">
              <a:rPr lang="uk-UA"/>
              <a:pPr>
                <a:defRPr/>
              </a:pPr>
              <a:t>08.04.2020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D6177F57-5FE1-4C29-8C6C-1FF27C549761}" type="slidenum">
              <a:rPr lang="uk-UA"/>
              <a:pPr>
                <a:defRPr/>
              </a:pPr>
              <a:t>‹#›</a:t>
            </a:fld>
            <a:endParaRPr lang="uk-UA"/>
          </a:p>
        </p:txBody>
      </p:sp>
    </p:spTree>
    <p:extLst>
      <p:ext uri="{BB962C8B-B14F-4D97-AF65-F5344CB8AC3E}">
        <p14:creationId xmlns="" xmlns:p14="http://schemas.microsoft.com/office/powerpoint/2010/main" val="3449841904"/>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pic>
        <p:nvPicPr>
          <p:cNvPr id="7" name="图片 6" descr="bgx2.jpg"/>
          <p:cNvPicPr>
            <a:picLocks noChangeAspect="1"/>
          </p:cNvPicPr>
          <p:nvPr userDrawn="1"/>
        </p:nvPicPr>
        <p:blipFill>
          <a:blip r:embed="rId2" cstate="print"/>
          <a:stretch>
            <a:fillRect/>
          </a:stretch>
        </p:blipFill>
        <p:spPr>
          <a:xfrm>
            <a:off x="0" y="0"/>
            <a:ext cx="9144000" cy="6858000"/>
          </a:xfrm>
          <a:prstGeom prst="rect">
            <a:avLst/>
          </a:prstGeom>
        </p:spPr>
      </p:pic>
    </p:spTree>
    <p:extLst>
      <p:ext uri="{BB962C8B-B14F-4D97-AF65-F5344CB8AC3E}">
        <p14:creationId xmlns="" xmlns:p14="http://schemas.microsoft.com/office/powerpoint/2010/main" val="239887246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0A340D7B-2457-4103-92B1-CA159D07C035}" type="datetimeFigureOut">
              <a:rPr lang="uk-UA"/>
              <a:pPr>
                <a:defRPr/>
              </a:pPr>
              <a:t>08.04.2020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60E2906C-A2EC-4243-8D45-D8F719AF8667}" type="slidenum">
              <a:rPr lang="uk-UA"/>
              <a:pPr>
                <a:defRPr/>
              </a:pPr>
              <a:t>‹#›</a:t>
            </a:fld>
            <a:endParaRPr lang="uk-UA"/>
          </a:p>
        </p:txBody>
      </p:sp>
    </p:spTree>
    <p:extLst>
      <p:ext uri="{BB962C8B-B14F-4D97-AF65-F5344CB8AC3E}">
        <p14:creationId xmlns="" xmlns:p14="http://schemas.microsoft.com/office/powerpoint/2010/main" val="3150694046"/>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344D11B-99F4-44AB-8AB7-8AF15FCA2274}" type="datetimeFigureOut">
              <a:rPr lang="uk-UA"/>
              <a:pPr>
                <a:defRPr/>
              </a:pPr>
              <a:t>08.04.2020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ED4E059B-F546-44DB-B856-06F71C47A571}" type="slidenum">
              <a:rPr lang="uk-UA"/>
              <a:pPr>
                <a:defRPr/>
              </a:pPr>
              <a:t>‹#›</a:t>
            </a:fld>
            <a:endParaRPr lang="uk-UA"/>
          </a:p>
        </p:txBody>
      </p:sp>
    </p:spTree>
    <p:extLst>
      <p:ext uri="{BB962C8B-B14F-4D97-AF65-F5344CB8AC3E}">
        <p14:creationId xmlns="" xmlns:p14="http://schemas.microsoft.com/office/powerpoint/2010/main" val="2587315875"/>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DC5395ED-F266-4355-894D-A9D3B0CD189D}" type="datetimeFigureOut">
              <a:rPr lang="uk-UA"/>
              <a:pPr>
                <a:defRPr/>
              </a:pPr>
              <a:t>08.04.2020</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C5DB470A-DF66-463C-994E-28CE2A662AF5}" type="slidenum">
              <a:rPr lang="uk-UA"/>
              <a:pPr>
                <a:defRPr/>
              </a:pPr>
              <a:t>‹#›</a:t>
            </a:fld>
            <a:endParaRPr lang="uk-UA"/>
          </a:p>
        </p:txBody>
      </p:sp>
    </p:spTree>
    <p:extLst>
      <p:ext uri="{BB962C8B-B14F-4D97-AF65-F5344CB8AC3E}">
        <p14:creationId xmlns="" xmlns:p14="http://schemas.microsoft.com/office/powerpoint/2010/main" val="160328039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1E25C9DB-AC08-40A0-90ED-46F1D3D538B2}" type="datetimeFigureOut">
              <a:rPr lang="uk-UA"/>
              <a:pPr>
                <a:defRPr/>
              </a:pPr>
              <a:t>08.04.2020</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9FBC4500-D638-4E6C-9BCF-83F4EAF40E83}" type="slidenum">
              <a:rPr lang="uk-UA"/>
              <a:pPr>
                <a:defRPr/>
              </a:pPr>
              <a:t>‹#›</a:t>
            </a:fld>
            <a:endParaRPr lang="uk-UA"/>
          </a:p>
        </p:txBody>
      </p:sp>
    </p:spTree>
    <p:extLst>
      <p:ext uri="{BB962C8B-B14F-4D97-AF65-F5344CB8AC3E}">
        <p14:creationId xmlns="" xmlns:p14="http://schemas.microsoft.com/office/powerpoint/2010/main" val="3806861820"/>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E7B186C7-C533-4355-AF4E-8EA36CA2B008}" type="datetimeFigureOut">
              <a:rPr lang="uk-UA"/>
              <a:pPr>
                <a:defRPr/>
              </a:pPr>
              <a:t>08.04.2020</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DA40D904-3143-4600-90FE-B0F4B8B0B40E}" type="slidenum">
              <a:rPr lang="uk-UA"/>
              <a:pPr>
                <a:defRPr/>
              </a:pPr>
              <a:t>‹#›</a:t>
            </a:fld>
            <a:endParaRPr lang="uk-UA"/>
          </a:p>
        </p:txBody>
      </p:sp>
    </p:spTree>
    <p:extLst>
      <p:ext uri="{BB962C8B-B14F-4D97-AF65-F5344CB8AC3E}">
        <p14:creationId xmlns="" xmlns:p14="http://schemas.microsoft.com/office/powerpoint/2010/main" val="2761253115"/>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A3D1B2A-20CE-41D6-8EAD-9D891F0B479A}" type="datetimeFigureOut">
              <a:rPr lang="uk-UA"/>
              <a:pPr>
                <a:defRPr/>
              </a:pPr>
              <a:t>08.04.2020</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992F07FF-0151-4906-A68E-79D33F286E99}" type="slidenum">
              <a:rPr lang="uk-UA"/>
              <a:pPr>
                <a:defRPr/>
              </a:pPr>
              <a:t>‹#›</a:t>
            </a:fld>
            <a:endParaRPr lang="uk-UA"/>
          </a:p>
        </p:txBody>
      </p:sp>
    </p:spTree>
    <p:extLst>
      <p:ext uri="{BB962C8B-B14F-4D97-AF65-F5344CB8AC3E}">
        <p14:creationId xmlns="" xmlns:p14="http://schemas.microsoft.com/office/powerpoint/2010/main" val="2244269411"/>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B23CA36-1A9A-4235-9B52-14AF2E47AE77}" type="datetimeFigureOut">
              <a:rPr lang="uk-UA"/>
              <a:pPr>
                <a:defRPr/>
              </a:pPr>
              <a:t>08.04.2020</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C857DFBE-C473-42D0-9648-44D3F825986B}" type="slidenum">
              <a:rPr lang="uk-UA"/>
              <a:pPr>
                <a:defRPr/>
              </a:pPr>
              <a:t>‹#›</a:t>
            </a:fld>
            <a:endParaRPr lang="uk-UA"/>
          </a:p>
        </p:txBody>
      </p:sp>
    </p:spTree>
    <p:extLst>
      <p:ext uri="{BB962C8B-B14F-4D97-AF65-F5344CB8AC3E}">
        <p14:creationId xmlns="" xmlns:p14="http://schemas.microsoft.com/office/powerpoint/2010/main" val="929469920"/>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F19765D-1763-425A-AACC-FEDCDF83FF4D}" type="datetimeFigureOut">
              <a:rPr lang="uk-UA"/>
              <a:pPr>
                <a:defRPr/>
              </a:pPr>
              <a:t>08.04.2020</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4EA97C4E-2F8A-40A4-9095-23225DB0FD41}" type="slidenum">
              <a:rPr lang="uk-UA"/>
              <a:pPr>
                <a:defRPr/>
              </a:pPr>
              <a:t>‹#›</a:t>
            </a:fld>
            <a:endParaRPr lang="uk-UA"/>
          </a:p>
        </p:txBody>
      </p:sp>
    </p:spTree>
    <p:extLst>
      <p:ext uri="{BB962C8B-B14F-4D97-AF65-F5344CB8AC3E}">
        <p14:creationId xmlns="" xmlns:p14="http://schemas.microsoft.com/office/powerpoint/2010/main" val="3330726252"/>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6090F3C-F973-4B49-9DEE-B9E4546D2462}" type="datetimeFigureOut">
              <a:rPr lang="uk-UA"/>
              <a:pPr>
                <a:defRPr/>
              </a:pPr>
              <a:t>08.04.2020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4936DA7-E5C7-4342-92E8-7820567F4A38}"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hyperlink" Target="!!!_&#1055;&#1088;&#1080;&#1082;&#1083;&#1072;&#1076;.html" TargetMode="External"/><Relationship Id="rId3" Type="http://schemas.openxmlformats.org/officeDocument/2006/relationships/image" Target="../media/image5.png"/><Relationship Id="rId7" Type="http://schemas.openxmlformats.org/officeDocument/2006/relationships/image" Target="../media/image12.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
          <p:cNvSpPr txBox="1">
            <a:spLocks/>
          </p:cNvSpPr>
          <p:nvPr/>
        </p:nvSpPr>
        <p:spPr>
          <a:xfrm>
            <a:off x="1030784" y="188640"/>
            <a:ext cx="8005712" cy="3024336"/>
          </a:xfrm>
          <a:prstGeom prst="snip2DiagRect">
            <a:avLst/>
          </a:prstGeom>
          <a:gradFill flip="none" rotWithShape="1">
            <a:gsLst>
              <a:gs pos="0">
                <a:srgbClr val="CCFF66">
                  <a:shade val="30000"/>
                  <a:satMod val="115000"/>
                </a:srgbClr>
              </a:gs>
              <a:gs pos="23000">
                <a:srgbClr val="CCFF66">
                  <a:shade val="67500"/>
                  <a:satMod val="115000"/>
                  <a:lumMod val="23000"/>
                  <a:lumOff val="77000"/>
                </a:srgbClr>
              </a:gs>
              <a:gs pos="100000">
                <a:srgbClr val="CCFF66">
                  <a:shade val="100000"/>
                  <a:satMod val="115000"/>
                </a:srgbClr>
              </a:gs>
            </a:gsLst>
            <a:path path="circle">
              <a:fillToRect l="100000" t="100000"/>
            </a:path>
            <a:tileRect r="-100000" b="-100000"/>
          </a:gradFill>
          <a:ln>
            <a:solidFill>
              <a:schemeClr val="accent3">
                <a:lumMod val="60000"/>
                <a:lumOff val="40000"/>
              </a:schemeClr>
            </a:solidFill>
          </a:ln>
          <a:effectLst>
            <a:outerShdw blurRad="76200" dir="13500000" sy="23000" kx="1200000" algn="br" rotWithShape="0">
              <a:prstClr val="black">
                <a:alpha val="20000"/>
              </a:prstClr>
            </a:outerShdw>
            <a:reflection blurRad="6350" stA="50000" endA="300" endPos="90000" dir="5400000" sy="-100000" algn="bl" rotWithShape="0"/>
          </a:effectLst>
          <a:scene3d>
            <a:camera prst="orthographicFront"/>
            <a:lightRig rig="soft" dir="tl">
              <a:rot lat="0" lon="0" rev="0"/>
            </a:lightRig>
          </a:scene3d>
          <a:sp3d>
            <a:bevelT w="139700" h="139700" prst="divot"/>
          </a:sp3d>
        </p:spPr>
        <p:style>
          <a:lnRef idx="1">
            <a:schemeClr val="accent1"/>
          </a:lnRef>
          <a:fillRef idx="2">
            <a:schemeClr val="accent1"/>
          </a:fillRef>
          <a:effectRef idx="1">
            <a:schemeClr val="accent1"/>
          </a:effectRef>
          <a:fontRef idx="minor">
            <a:schemeClr val="dk1"/>
          </a:fontRef>
        </p:style>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uk-UA"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Нижний колонтитул 1"/>
          <p:cNvSpPr txBox="1">
            <a:spLocks/>
          </p:cNvSpPr>
          <p:nvPr/>
        </p:nvSpPr>
        <p:spPr>
          <a:xfrm>
            <a:off x="3707904" y="6182048"/>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9" name="TextBox 8"/>
          <p:cNvSpPr txBox="1"/>
          <p:nvPr/>
        </p:nvSpPr>
        <p:spPr>
          <a:xfrm>
            <a:off x="1403648" y="462025"/>
            <a:ext cx="7344816" cy="2009061"/>
          </a:xfrm>
          <a:prstGeom prst="roundRect">
            <a:avLst/>
          </a:prstGeom>
          <a:ln>
            <a:noFill/>
          </a:ln>
          <a:effectLst>
            <a:outerShdw blurRad="152400" dist="317500" dir="5400000" sx="90000" sy="-19000" rotWithShape="0">
              <a:prstClr val="black">
                <a:alpha val="15000"/>
              </a:prstClr>
            </a:outerShdw>
          </a:effectLst>
          <a:scene3d>
            <a:camera prst="orthographicFront">
              <a:rot lat="0" lon="0" rev="0"/>
            </a:camera>
            <a:lightRig rig="soft" dir="t">
              <a:rot lat="0" lon="0" rev="0"/>
            </a:lightRig>
          </a:scene3d>
          <a:sp3d contourW="44450" prstMaterial="matte">
            <a:bevelT w="63500" h="63500" prst="coolSlant"/>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uk-UA" sz="5600" b="1" dirty="0">
                <a:solidFill>
                  <a:srgbClr val="000066"/>
                </a:solidFill>
              </a:rPr>
              <a:t>Веб-програмування та інтерактивні </a:t>
            </a:r>
            <a:r>
              <a:rPr lang="uk-UA" sz="5600" b="1" dirty="0" smtClean="0">
                <a:solidFill>
                  <a:srgbClr val="000066"/>
                </a:solidFill>
              </a:rPr>
              <a:t>сторінки</a:t>
            </a:r>
            <a:endParaRPr lang="uk-UA" sz="5600" b="1" dirty="0">
              <a:solidFill>
                <a:srgbClr val="000066"/>
              </a:solidFill>
            </a:endParaRPr>
          </a:p>
        </p:txBody>
      </p:sp>
      <p:pic>
        <p:nvPicPr>
          <p:cNvPr id="1029" name="Picture 5"/>
          <p:cNvPicPr>
            <a:picLocks noChangeAspect="1" noChangeArrowheads="1"/>
          </p:cNvPicPr>
          <p:nvPr/>
        </p:nvPicPr>
        <p:blipFill>
          <a:blip r:embed="rId2" cstate="print">
            <a:duotone>
              <a:prstClr val="black"/>
              <a:schemeClr val="accent5">
                <a:tint val="45000"/>
                <a:satMod val="400000"/>
              </a:schemeClr>
            </a:duotone>
            <a:extLst>
              <a:ext uri="{28A0092B-C50C-407E-A947-70E740481C1C}">
                <a14:useLocalDpi xmlns="" xmlns:a14="http://schemas.microsoft.com/office/drawing/2010/main" val="0"/>
              </a:ext>
            </a:extLst>
          </a:blip>
          <a:srcRect/>
          <a:stretch>
            <a:fillRect/>
          </a:stretch>
        </p:blipFill>
        <p:spPr bwMode="auto">
          <a:xfrm>
            <a:off x="3995936" y="3645024"/>
            <a:ext cx="2172727" cy="2393008"/>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Скругленный прямоугольник 40"/>
          <p:cNvSpPr/>
          <p:nvPr/>
        </p:nvSpPr>
        <p:spPr>
          <a:xfrm>
            <a:off x="78935" y="1244007"/>
            <a:ext cx="8986131" cy="4946990"/>
          </a:xfrm>
          <a:prstGeom prst="roundRect">
            <a:avLst/>
          </a:prstGeom>
          <a:gradFill flip="none" rotWithShape="1">
            <a:gsLst>
              <a:gs pos="0">
                <a:srgbClr val="FFEFD1"/>
              </a:gs>
              <a:gs pos="64999">
                <a:srgbClr val="F0EBD5"/>
              </a:gs>
              <a:gs pos="100000">
                <a:srgbClr val="D1C39F"/>
              </a:gs>
            </a:gsLst>
            <a:lin ang="5400000" scaled="0"/>
            <a:tileRect/>
          </a:gradFill>
          <a:effectLst>
            <a:outerShdw blurRad="50800" dist="38100" dir="8100000" algn="tr" rotWithShape="0">
              <a:prstClr val="black">
                <a:alpha val="40000"/>
              </a:prstClr>
            </a:outerShdw>
          </a:effectLst>
          <a:scene3d>
            <a:camera prst="orthographicFront"/>
            <a:lightRig rig="threePt" dir="t"/>
          </a:scene3d>
          <a:sp3d>
            <a:bevelT prst="convex"/>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dirty="0"/>
          </a:p>
        </p:txBody>
      </p:sp>
      <p:sp>
        <p:nvSpPr>
          <p:cNvPr id="19" name="Нижний колонтитул 1"/>
          <p:cNvSpPr txBox="1">
            <a:spLocks/>
          </p:cNvSpPr>
          <p:nvPr/>
        </p:nvSpPr>
        <p:spPr>
          <a:xfrm>
            <a:off x="3491880" y="628440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18" name="Нижний колонтитул 1"/>
          <p:cNvSpPr txBox="1">
            <a:spLocks/>
          </p:cNvSpPr>
          <p:nvPr/>
        </p:nvSpPr>
        <p:spPr>
          <a:xfrm>
            <a:off x="3707904" y="6182048"/>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4" name="TextBox 3"/>
          <p:cNvSpPr txBox="1"/>
          <p:nvPr/>
        </p:nvSpPr>
        <p:spPr>
          <a:xfrm>
            <a:off x="994007" y="96183"/>
            <a:ext cx="7155986" cy="510778"/>
          </a:xfrm>
          <a:prstGeom prst="roundRect">
            <a:avLst/>
          </a:prstGeom>
          <a:effectLst>
            <a:outerShdw blurRad="40000" dist="23000" dir="5400000" rotWithShape="0">
              <a:srgbClr val="000000">
                <a:alpha val="35000"/>
              </a:srgbClr>
            </a:outerShdw>
            <a:reflection blurRad="6350" stA="50000" endA="300" endPos="90000" dir="5400000" sy="-100000" algn="bl" rotWithShape="0"/>
          </a:effectLst>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a:r>
              <a:rPr lang="uk-UA" sz="2400" b="1" dirty="0" smtClean="0">
                <a:solidFill>
                  <a:srgbClr val="FFFF00"/>
                </a:solidFill>
                <a:effectLst>
                  <a:outerShdw blurRad="38100" dist="38100" dir="2700000" algn="tl">
                    <a:srgbClr val="000000">
                      <a:alpha val="43137"/>
                    </a:srgbClr>
                  </a:outerShdw>
                </a:effectLst>
              </a:rPr>
              <a:t>Веб-програмування</a:t>
            </a:r>
            <a:endParaRPr lang="uk-UA" sz="2400" b="1" dirty="0">
              <a:solidFill>
                <a:srgbClr val="FFFF00"/>
              </a:solidFill>
              <a:effectLst>
                <a:outerShdw blurRad="38100" dist="38100" dir="2700000" algn="tl">
                  <a:srgbClr val="000000">
                    <a:alpha val="43137"/>
                  </a:srgbClr>
                </a:outerShdw>
              </a:effectLst>
            </a:endParaRPr>
          </a:p>
        </p:txBody>
      </p:sp>
      <p:grpSp>
        <p:nvGrpSpPr>
          <p:cNvPr id="5" name="Группа 4"/>
          <p:cNvGrpSpPr/>
          <p:nvPr/>
        </p:nvGrpSpPr>
        <p:grpSpPr>
          <a:xfrm>
            <a:off x="78935" y="6124337"/>
            <a:ext cx="8986131" cy="733663"/>
            <a:chOff x="157868" y="6124337"/>
            <a:chExt cx="8986131" cy="733663"/>
          </a:xfrm>
        </p:grpSpPr>
        <p:sp>
          <p:nvSpPr>
            <p:cNvPr id="6" name="TextBox 5"/>
            <p:cNvSpPr txBox="1"/>
            <p:nvPr/>
          </p:nvSpPr>
          <p:spPr>
            <a:xfrm>
              <a:off x="157868" y="6124337"/>
              <a:ext cx="8986131" cy="733663"/>
            </a:xfrm>
            <a:prstGeom prst="lef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endParaRPr lang="uk-UA" b="1" dirty="0"/>
            </a:p>
          </p:txBody>
        </p:sp>
        <p:sp>
          <p:nvSpPr>
            <p:cNvPr id="10" name="TextBox 9"/>
            <p:cNvSpPr txBox="1"/>
            <p:nvPr/>
          </p:nvSpPr>
          <p:spPr>
            <a:xfrm>
              <a:off x="714349" y="6309320"/>
              <a:ext cx="7674076" cy="369332"/>
            </a:xfrm>
            <a:prstGeom prst="rect">
              <a:avLst/>
            </a:prstGeom>
            <a:noFill/>
          </p:spPr>
          <p:txBody>
            <a:bodyPr wrap="square" rtlCol="0">
              <a:spAutoFit/>
            </a:bodyPr>
            <a:lstStyle/>
            <a:p>
              <a:pPr algn="ctr"/>
              <a:r>
                <a:rPr lang="uk-UA" b="1" spc="600" dirty="0">
                  <a:solidFill>
                    <a:srgbClr val="00B0F0"/>
                  </a:solidFill>
                </a:rPr>
                <a:t>Основи мови </a:t>
              </a:r>
              <a:r>
                <a:rPr lang="en-US" b="1" spc="600" dirty="0">
                  <a:solidFill>
                    <a:srgbClr val="00B0F0"/>
                  </a:solidFill>
                </a:rPr>
                <a:t>HTML</a:t>
              </a:r>
              <a:endParaRPr lang="uk-UA" b="1" spc="600" dirty="0">
                <a:solidFill>
                  <a:srgbClr val="00B0F0"/>
                </a:solidFill>
              </a:endParaRPr>
            </a:p>
          </p:txBody>
        </p:sp>
      </p:grpSp>
      <p:sp>
        <p:nvSpPr>
          <p:cNvPr id="14" name="Прямоугольник 13"/>
          <p:cNvSpPr/>
          <p:nvPr/>
        </p:nvSpPr>
        <p:spPr>
          <a:xfrm>
            <a:off x="364990" y="1543799"/>
            <a:ext cx="4107464" cy="4580538"/>
          </a:xfrm>
          <a:prstGeom prst="rect">
            <a:avLst/>
          </a:prstGeom>
          <a:noFill/>
        </p:spPr>
      </p:sp>
      <p:sp>
        <p:nvSpPr>
          <p:cNvPr id="8" name="Выноска со стрелкой вниз 7"/>
          <p:cNvSpPr/>
          <p:nvPr/>
        </p:nvSpPr>
        <p:spPr>
          <a:xfrm>
            <a:off x="305174" y="670411"/>
            <a:ext cx="8611728" cy="801529"/>
          </a:xfrm>
          <a:prstGeom prst="downArrowCallout">
            <a:avLst/>
          </a:prstGeom>
          <a:effectLst>
            <a:innerShdw blurRad="63500" dist="50800" dir="18900000">
              <a:prstClr val="black">
                <a:alpha val="50000"/>
              </a:prstClr>
            </a:innerShdw>
            <a:reflection blurRad="6350" stA="50000" endA="300" endPos="38500" dist="50800" dir="5400000" sy="-100000" algn="bl" rotWithShape="0"/>
          </a:effectLst>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a:r>
              <a:rPr lang="uk-UA" sz="2800" b="1" dirty="0">
                <a:solidFill>
                  <a:srgbClr val="000066"/>
                </a:solidFill>
              </a:rPr>
              <a:t>Поняття об'єктної моделі</a:t>
            </a:r>
            <a:endParaRPr lang="uk-UA" sz="2800" dirty="0">
              <a:solidFill>
                <a:srgbClr val="000066"/>
              </a:solidFill>
            </a:endParaRPr>
          </a:p>
        </p:txBody>
      </p:sp>
      <p:sp>
        <p:nvSpPr>
          <p:cNvPr id="13" name="Полилиния 12"/>
          <p:cNvSpPr/>
          <p:nvPr/>
        </p:nvSpPr>
        <p:spPr>
          <a:xfrm>
            <a:off x="5870665" y="2354796"/>
            <a:ext cx="1593453" cy="302402"/>
          </a:xfrm>
          <a:custGeom>
            <a:avLst/>
            <a:gdLst/>
            <a:ahLst/>
            <a:cxnLst/>
            <a:rect l="0" t="0" r="0" b="0"/>
            <a:pathLst>
              <a:path>
                <a:moveTo>
                  <a:pt x="0" y="0"/>
                </a:moveTo>
                <a:lnTo>
                  <a:pt x="0" y="189880"/>
                </a:lnTo>
                <a:lnTo>
                  <a:pt x="1593453" y="189880"/>
                </a:lnTo>
                <a:lnTo>
                  <a:pt x="1593453" y="302402"/>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5" name="Полилиния 14"/>
          <p:cNvSpPr/>
          <p:nvPr/>
        </p:nvSpPr>
        <p:spPr>
          <a:xfrm>
            <a:off x="3186795" y="3396537"/>
            <a:ext cx="4983361" cy="436050"/>
          </a:xfrm>
          <a:custGeom>
            <a:avLst/>
            <a:gdLst/>
            <a:ahLst/>
            <a:cxnLst/>
            <a:rect l="0" t="0" r="0" b="0"/>
            <a:pathLst>
              <a:path>
                <a:moveTo>
                  <a:pt x="0" y="0"/>
                </a:moveTo>
                <a:lnTo>
                  <a:pt x="0" y="323529"/>
                </a:lnTo>
                <a:lnTo>
                  <a:pt x="4983361" y="323529"/>
                </a:lnTo>
                <a:lnTo>
                  <a:pt x="4983361"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6" name="Полилиния 15"/>
          <p:cNvSpPr/>
          <p:nvPr/>
        </p:nvSpPr>
        <p:spPr>
          <a:xfrm>
            <a:off x="3186795" y="3396537"/>
            <a:ext cx="2911800" cy="436050"/>
          </a:xfrm>
          <a:custGeom>
            <a:avLst/>
            <a:gdLst/>
            <a:ahLst/>
            <a:cxnLst/>
            <a:rect l="0" t="0" r="0" b="0"/>
            <a:pathLst>
              <a:path>
                <a:moveTo>
                  <a:pt x="0" y="0"/>
                </a:moveTo>
                <a:lnTo>
                  <a:pt x="0" y="323529"/>
                </a:lnTo>
                <a:lnTo>
                  <a:pt x="2911800" y="323529"/>
                </a:lnTo>
                <a:lnTo>
                  <a:pt x="291180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7" name="Полилиния 16"/>
          <p:cNvSpPr/>
          <p:nvPr/>
        </p:nvSpPr>
        <p:spPr>
          <a:xfrm>
            <a:off x="3186795" y="3396537"/>
            <a:ext cx="371035" cy="436050"/>
          </a:xfrm>
          <a:custGeom>
            <a:avLst/>
            <a:gdLst/>
            <a:ahLst/>
            <a:cxnLst/>
            <a:rect l="0" t="0" r="0" b="0"/>
            <a:pathLst>
              <a:path>
                <a:moveTo>
                  <a:pt x="0" y="0"/>
                </a:moveTo>
                <a:lnTo>
                  <a:pt x="0" y="323529"/>
                </a:lnTo>
                <a:lnTo>
                  <a:pt x="371035" y="323529"/>
                </a:lnTo>
                <a:lnTo>
                  <a:pt x="371035"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0" name="Полилиния 19"/>
          <p:cNvSpPr/>
          <p:nvPr/>
        </p:nvSpPr>
        <p:spPr>
          <a:xfrm>
            <a:off x="1130682" y="3396537"/>
            <a:ext cx="2056112" cy="436050"/>
          </a:xfrm>
          <a:custGeom>
            <a:avLst/>
            <a:gdLst/>
            <a:ahLst/>
            <a:cxnLst/>
            <a:rect l="0" t="0" r="0" b="0"/>
            <a:pathLst>
              <a:path>
                <a:moveTo>
                  <a:pt x="2056112" y="0"/>
                </a:moveTo>
                <a:lnTo>
                  <a:pt x="2056112" y="323529"/>
                </a:lnTo>
                <a:lnTo>
                  <a:pt x="0" y="323529"/>
                </a:lnTo>
                <a:lnTo>
                  <a:pt x="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1" name="Полилиния 20"/>
          <p:cNvSpPr/>
          <p:nvPr/>
        </p:nvSpPr>
        <p:spPr>
          <a:xfrm>
            <a:off x="3186795" y="2354796"/>
            <a:ext cx="2683869" cy="270455"/>
          </a:xfrm>
          <a:custGeom>
            <a:avLst/>
            <a:gdLst/>
            <a:ahLst/>
            <a:cxnLst/>
            <a:rect l="0" t="0" r="0" b="0"/>
            <a:pathLst>
              <a:path>
                <a:moveTo>
                  <a:pt x="2683869" y="0"/>
                </a:moveTo>
                <a:lnTo>
                  <a:pt x="2683869" y="157934"/>
                </a:lnTo>
                <a:lnTo>
                  <a:pt x="0" y="157934"/>
                </a:lnTo>
                <a:lnTo>
                  <a:pt x="0" y="270455"/>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7" name="AutoShape 2" descr="Ð ÐµÐ·ÑÐ»ÑÑÐ°Ñ Ð¿Ð¾ÑÑÐºÑ Ð·Ð¾Ð±ÑÐ°Ð¶ÐµÐ½Ñ Ð·Ð° Ð·Ð°Ð¿Ð¸ÑÐ¾Ð¼ &quot;Ð²ÐµÐ±-Ð´Ð¸Ð·Ð°Ð¹Ð½&quo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AutoShape 4" descr="Ð ÐµÐ·ÑÐ»ÑÑÐ°Ñ Ð¿Ð¾ÑÑÐºÑ Ð·Ð¾Ð±ÑÐ°Ð¶ÐµÐ½Ñ Ð·Ð° Ð·Ð°Ð¿Ð¸ÑÐ¾Ð¼ &quot;Ð²ÐµÐ±-Ð´Ð¸Ð·Ð°Ð¹Ð½&quo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33"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7462722">
            <a:off x="72865" y="448926"/>
            <a:ext cx="576064" cy="612068"/>
          </a:xfrm>
          <a:prstGeom prst="rect">
            <a:avLst/>
          </a:prstGeom>
          <a:noFill/>
          <a:ln>
            <a:noFill/>
          </a:ln>
          <a:effectLst>
            <a:outerShdw dist="35921" dir="2700000" algn="ctr" rotWithShape="0">
              <a:schemeClr val="bg2"/>
            </a:outerShdw>
            <a:softEdge rad="1270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4"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9478093">
            <a:off x="8628870" y="348866"/>
            <a:ext cx="576064" cy="612068"/>
          </a:xfrm>
          <a:prstGeom prst="rect">
            <a:avLst/>
          </a:prstGeom>
          <a:noFill/>
          <a:ln>
            <a:noFill/>
          </a:ln>
          <a:effectLst>
            <a:outerShdw dist="35921" dir="2700000" algn="ctr" rotWithShape="0">
              <a:schemeClr val="bg2"/>
            </a:outerShdw>
            <a:softEdge rad="1270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Прямоугольник 2"/>
          <p:cNvSpPr/>
          <p:nvPr/>
        </p:nvSpPr>
        <p:spPr>
          <a:xfrm>
            <a:off x="612775" y="1551087"/>
            <a:ext cx="8025228" cy="1477328"/>
          </a:xfrm>
          <a:prstGeom prst="rect">
            <a:avLst/>
          </a:prstGeom>
          <a:solidFill>
            <a:schemeClr val="accent3">
              <a:lumMod val="20000"/>
              <a:lumOff val="80000"/>
            </a:schemeClr>
          </a:solidFill>
        </p:spPr>
        <p:txBody>
          <a:bodyPr wrap="square">
            <a:spAutoFit/>
          </a:bodyPr>
          <a:lstStyle/>
          <a:p>
            <a:pPr algn="just"/>
            <a:r>
              <a:rPr lang="uk-UA" dirty="0" smtClean="0"/>
              <a:t>Каскадні стилів HTML будують логічну структуру документа, а потім визначати формат її відображення. Цей підхід змінив усю технологію проектування сторінок сайту. Тепер можна визначити спочатку типи сторінок, потім логічні структури сторінок для кожного типу і, нарешті, для кожного логічного елемента, його склад і зовнішній вигляд.</a:t>
            </a:r>
            <a:endParaRPr lang="uk-UA" dirty="0"/>
          </a:p>
        </p:txBody>
      </p:sp>
      <p:sp>
        <p:nvSpPr>
          <p:cNvPr id="12" name="Прямоугольник 11"/>
          <p:cNvSpPr/>
          <p:nvPr/>
        </p:nvSpPr>
        <p:spPr>
          <a:xfrm>
            <a:off x="3851920" y="3215155"/>
            <a:ext cx="5064983" cy="1631216"/>
          </a:xfrm>
          <a:prstGeom prst="rect">
            <a:avLst/>
          </a:prstGeom>
          <a:solidFill>
            <a:srgbClr val="FFFF99"/>
          </a:solidFill>
        </p:spPr>
        <p:txBody>
          <a:bodyPr wrap="square">
            <a:spAutoFit/>
          </a:bodyPr>
          <a:lstStyle/>
          <a:p>
            <a:pPr algn="just"/>
            <a:r>
              <a:rPr lang="uk-UA" sz="2000" b="1" i="1" dirty="0" smtClean="0"/>
              <a:t>Об'єктна модель документа </a:t>
            </a:r>
            <a:r>
              <a:rPr lang="uk-UA" sz="2000" dirty="0" smtClean="0"/>
              <a:t>(</a:t>
            </a:r>
            <a:r>
              <a:rPr lang="uk-UA" sz="2000" dirty="0" err="1" smtClean="0"/>
              <a:t>Document</a:t>
            </a:r>
            <a:r>
              <a:rPr lang="uk-UA" sz="2000" dirty="0" smtClean="0"/>
              <a:t> </a:t>
            </a:r>
            <a:r>
              <a:rPr lang="uk-UA" sz="2000" dirty="0" err="1" smtClean="0"/>
              <a:t>Object</a:t>
            </a:r>
            <a:r>
              <a:rPr lang="uk-UA" sz="2000" dirty="0" smtClean="0"/>
              <a:t> </a:t>
            </a:r>
            <a:r>
              <a:rPr lang="uk-UA" sz="2000" dirty="0" err="1" smtClean="0"/>
              <a:t>Model</a:t>
            </a:r>
            <a:r>
              <a:rPr lang="uk-UA" sz="2000" dirty="0" smtClean="0"/>
              <a:t>, </a:t>
            </a:r>
            <a:r>
              <a:rPr lang="uk-UA" sz="2000" b="1" dirty="0" smtClean="0"/>
              <a:t>DOM</a:t>
            </a:r>
            <a:r>
              <a:rPr lang="uk-UA" sz="2000" dirty="0" smtClean="0"/>
              <a:t>) — це засіб для роботи зі структурою документа, а також з елементами сторінки в кодах HTML та у сценаріях</a:t>
            </a:r>
            <a:endParaRPr lang="uk-UA" sz="2000" dirty="0"/>
          </a:p>
        </p:txBody>
      </p:sp>
      <p:sp>
        <p:nvSpPr>
          <p:cNvPr id="2" name="Прямоугольник 1"/>
          <p:cNvSpPr/>
          <p:nvPr/>
        </p:nvSpPr>
        <p:spPr>
          <a:xfrm>
            <a:off x="635416" y="5587058"/>
            <a:ext cx="6828702" cy="369332"/>
          </a:xfrm>
          <a:prstGeom prst="rect">
            <a:avLst/>
          </a:prstGeom>
          <a:solidFill>
            <a:schemeClr val="bg2">
              <a:lumMod val="90000"/>
            </a:schemeClr>
          </a:solidFill>
        </p:spPr>
        <p:txBody>
          <a:bodyPr wrap="square">
            <a:spAutoFit/>
          </a:bodyPr>
          <a:lstStyle/>
          <a:p>
            <a:pPr algn="ctr"/>
            <a:r>
              <a:rPr lang="ru-RU" dirty="0" err="1"/>
              <a:t>Такі</a:t>
            </a:r>
            <a:r>
              <a:rPr lang="ru-RU" dirty="0"/>
              <a:t> </a:t>
            </a:r>
            <a:r>
              <a:rPr lang="ru-RU" dirty="0" err="1"/>
              <a:t>сценарії</a:t>
            </a:r>
            <a:r>
              <a:rPr lang="ru-RU" dirty="0"/>
              <a:t> </a:t>
            </a:r>
            <a:r>
              <a:rPr lang="ru-RU" dirty="0" err="1"/>
              <a:t>розміщують</a:t>
            </a:r>
            <a:r>
              <a:rPr lang="ru-RU" dirty="0"/>
              <a:t> у </a:t>
            </a:r>
            <a:r>
              <a:rPr lang="ru-RU" dirty="0" err="1"/>
              <a:t>спеціальних</a:t>
            </a:r>
            <a:r>
              <a:rPr lang="ru-RU" dirty="0"/>
              <a:t> </a:t>
            </a:r>
            <a:r>
              <a:rPr lang="ru-RU" dirty="0" smtClean="0"/>
              <a:t>тегах </a:t>
            </a:r>
            <a:r>
              <a:rPr lang="en-US" dirty="0" smtClean="0"/>
              <a:t>&lt;</a:t>
            </a:r>
            <a:r>
              <a:rPr lang="en-US" b="1" dirty="0" smtClean="0"/>
              <a:t>SCRIPT</a:t>
            </a:r>
            <a:r>
              <a:rPr lang="en-US" dirty="0"/>
              <a:t>&gt; </a:t>
            </a:r>
            <a:r>
              <a:rPr lang="uk-UA" dirty="0" smtClean="0"/>
              <a:t>і </a:t>
            </a:r>
            <a:r>
              <a:rPr lang="uk-UA" dirty="0"/>
              <a:t>&lt;</a:t>
            </a:r>
            <a:r>
              <a:rPr lang="uk-UA" b="1" dirty="0"/>
              <a:t>/</a:t>
            </a:r>
            <a:r>
              <a:rPr lang="en-US" b="1" dirty="0"/>
              <a:t>SCRIPT</a:t>
            </a:r>
            <a:r>
              <a:rPr lang="en-US" dirty="0" smtClean="0"/>
              <a:t>&gt;</a:t>
            </a:r>
            <a:endParaRPr lang="uk-UA" dirty="0"/>
          </a:p>
        </p:txBody>
      </p:sp>
    </p:spTree>
    <p:extLst>
      <p:ext uri="{BB962C8B-B14F-4D97-AF65-F5344CB8AC3E}">
        <p14:creationId xmlns="" xmlns:p14="http://schemas.microsoft.com/office/powerpoint/2010/main" val="1455945315"/>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Скругленный прямоугольник 40"/>
          <p:cNvSpPr/>
          <p:nvPr/>
        </p:nvSpPr>
        <p:spPr>
          <a:xfrm>
            <a:off x="78935" y="1244007"/>
            <a:ext cx="8986131" cy="4946990"/>
          </a:xfrm>
          <a:prstGeom prst="roundRect">
            <a:avLst/>
          </a:prstGeom>
          <a:gradFill flip="none" rotWithShape="1">
            <a:gsLst>
              <a:gs pos="0">
                <a:srgbClr val="FFEFD1"/>
              </a:gs>
              <a:gs pos="64999">
                <a:srgbClr val="F0EBD5"/>
              </a:gs>
              <a:gs pos="100000">
                <a:srgbClr val="D1C39F"/>
              </a:gs>
            </a:gsLst>
            <a:lin ang="5400000" scaled="0"/>
            <a:tileRect/>
          </a:gradFill>
          <a:effectLst>
            <a:outerShdw blurRad="50800" dist="38100" dir="8100000" algn="tr" rotWithShape="0">
              <a:prstClr val="black">
                <a:alpha val="40000"/>
              </a:prstClr>
            </a:outerShdw>
          </a:effectLst>
          <a:scene3d>
            <a:camera prst="orthographicFront"/>
            <a:lightRig rig="threePt" dir="t"/>
          </a:scene3d>
          <a:sp3d>
            <a:bevelT prst="convex"/>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dirty="0"/>
          </a:p>
        </p:txBody>
      </p:sp>
      <p:sp>
        <p:nvSpPr>
          <p:cNvPr id="19" name="Нижний колонтитул 1"/>
          <p:cNvSpPr txBox="1">
            <a:spLocks/>
          </p:cNvSpPr>
          <p:nvPr/>
        </p:nvSpPr>
        <p:spPr>
          <a:xfrm>
            <a:off x="3491880" y="628440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18" name="Нижний колонтитул 1"/>
          <p:cNvSpPr txBox="1">
            <a:spLocks/>
          </p:cNvSpPr>
          <p:nvPr/>
        </p:nvSpPr>
        <p:spPr>
          <a:xfrm>
            <a:off x="3707904" y="6182048"/>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4" name="TextBox 3"/>
          <p:cNvSpPr txBox="1"/>
          <p:nvPr/>
        </p:nvSpPr>
        <p:spPr>
          <a:xfrm>
            <a:off x="994007" y="96183"/>
            <a:ext cx="7155986" cy="510778"/>
          </a:xfrm>
          <a:prstGeom prst="roundRect">
            <a:avLst/>
          </a:prstGeom>
          <a:effectLst>
            <a:outerShdw blurRad="40000" dist="23000" dir="5400000" rotWithShape="0">
              <a:srgbClr val="000000">
                <a:alpha val="35000"/>
              </a:srgbClr>
            </a:outerShdw>
            <a:reflection blurRad="6350" stA="50000" endA="300" endPos="90000" dir="5400000" sy="-100000" algn="bl" rotWithShape="0"/>
          </a:effectLst>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a:r>
              <a:rPr lang="uk-UA" sz="2400" b="1" dirty="0" smtClean="0">
                <a:solidFill>
                  <a:srgbClr val="FFFF00"/>
                </a:solidFill>
                <a:effectLst>
                  <a:outerShdw blurRad="38100" dist="38100" dir="2700000" algn="tl">
                    <a:srgbClr val="000000">
                      <a:alpha val="43137"/>
                    </a:srgbClr>
                  </a:outerShdw>
                </a:effectLst>
              </a:rPr>
              <a:t>Веб-програмування</a:t>
            </a:r>
            <a:endParaRPr lang="uk-UA" sz="2400" b="1" dirty="0">
              <a:solidFill>
                <a:srgbClr val="FFFF00"/>
              </a:solidFill>
              <a:effectLst>
                <a:outerShdw blurRad="38100" dist="38100" dir="2700000" algn="tl">
                  <a:srgbClr val="000000">
                    <a:alpha val="43137"/>
                  </a:srgbClr>
                </a:outerShdw>
              </a:effectLst>
            </a:endParaRPr>
          </a:p>
        </p:txBody>
      </p:sp>
      <p:grpSp>
        <p:nvGrpSpPr>
          <p:cNvPr id="5" name="Группа 4"/>
          <p:cNvGrpSpPr/>
          <p:nvPr/>
        </p:nvGrpSpPr>
        <p:grpSpPr>
          <a:xfrm>
            <a:off x="78935" y="6124337"/>
            <a:ext cx="8986131" cy="733663"/>
            <a:chOff x="157868" y="6124337"/>
            <a:chExt cx="8986131" cy="733663"/>
          </a:xfrm>
        </p:grpSpPr>
        <p:sp>
          <p:nvSpPr>
            <p:cNvPr id="6" name="TextBox 5"/>
            <p:cNvSpPr txBox="1"/>
            <p:nvPr/>
          </p:nvSpPr>
          <p:spPr>
            <a:xfrm>
              <a:off x="157868" y="6124337"/>
              <a:ext cx="8986131" cy="733663"/>
            </a:xfrm>
            <a:prstGeom prst="lef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endParaRPr lang="uk-UA" b="1" dirty="0"/>
            </a:p>
          </p:txBody>
        </p:sp>
        <p:sp>
          <p:nvSpPr>
            <p:cNvPr id="10" name="TextBox 9"/>
            <p:cNvSpPr txBox="1"/>
            <p:nvPr/>
          </p:nvSpPr>
          <p:spPr>
            <a:xfrm>
              <a:off x="714349" y="6309320"/>
              <a:ext cx="7674076" cy="369332"/>
            </a:xfrm>
            <a:prstGeom prst="rect">
              <a:avLst/>
            </a:prstGeom>
            <a:noFill/>
          </p:spPr>
          <p:txBody>
            <a:bodyPr wrap="square" rtlCol="0">
              <a:spAutoFit/>
            </a:bodyPr>
            <a:lstStyle/>
            <a:p>
              <a:pPr algn="ctr"/>
              <a:r>
                <a:rPr lang="uk-UA" b="1" spc="600" dirty="0">
                  <a:solidFill>
                    <a:srgbClr val="00B0F0"/>
                  </a:solidFill>
                </a:rPr>
                <a:t>Основи мови </a:t>
              </a:r>
              <a:r>
                <a:rPr lang="en-US" b="1" spc="600" dirty="0">
                  <a:solidFill>
                    <a:srgbClr val="00B0F0"/>
                  </a:solidFill>
                </a:rPr>
                <a:t>HTML</a:t>
              </a:r>
              <a:endParaRPr lang="uk-UA" b="1" spc="600" dirty="0">
                <a:solidFill>
                  <a:srgbClr val="00B0F0"/>
                </a:solidFill>
              </a:endParaRPr>
            </a:p>
          </p:txBody>
        </p:sp>
      </p:grpSp>
      <p:sp>
        <p:nvSpPr>
          <p:cNvPr id="14" name="Прямоугольник 13"/>
          <p:cNvSpPr/>
          <p:nvPr/>
        </p:nvSpPr>
        <p:spPr>
          <a:xfrm>
            <a:off x="364990" y="1543799"/>
            <a:ext cx="4107464" cy="4580538"/>
          </a:xfrm>
          <a:prstGeom prst="rect">
            <a:avLst/>
          </a:prstGeom>
          <a:noFill/>
        </p:spPr>
      </p:sp>
      <p:sp>
        <p:nvSpPr>
          <p:cNvPr id="8" name="Выноска со стрелкой вниз 7"/>
          <p:cNvSpPr/>
          <p:nvPr/>
        </p:nvSpPr>
        <p:spPr>
          <a:xfrm>
            <a:off x="305174" y="670412"/>
            <a:ext cx="8611728" cy="801529"/>
          </a:xfrm>
          <a:prstGeom prst="downArrowCallout">
            <a:avLst/>
          </a:prstGeom>
          <a:effectLst>
            <a:innerShdw blurRad="63500" dist="50800" dir="18900000">
              <a:prstClr val="black">
                <a:alpha val="50000"/>
              </a:prstClr>
            </a:innerShdw>
            <a:reflection blurRad="6350" stA="50000" endA="300" endPos="38500" dist="50800" dir="5400000" sy="-100000" algn="bl" rotWithShape="0"/>
          </a:effectLst>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a:r>
              <a:rPr lang="uk-UA" sz="2800" b="1" dirty="0">
                <a:solidFill>
                  <a:srgbClr val="000066"/>
                </a:solidFill>
              </a:rPr>
              <a:t>Сценарії</a:t>
            </a:r>
            <a:endParaRPr lang="uk-UA" sz="2800" dirty="0">
              <a:solidFill>
                <a:srgbClr val="000066"/>
              </a:solidFill>
            </a:endParaRPr>
          </a:p>
        </p:txBody>
      </p:sp>
      <p:sp>
        <p:nvSpPr>
          <p:cNvPr id="13" name="Полилиния 12"/>
          <p:cNvSpPr/>
          <p:nvPr/>
        </p:nvSpPr>
        <p:spPr>
          <a:xfrm>
            <a:off x="5870665" y="2354796"/>
            <a:ext cx="1593453" cy="302402"/>
          </a:xfrm>
          <a:custGeom>
            <a:avLst/>
            <a:gdLst/>
            <a:ahLst/>
            <a:cxnLst/>
            <a:rect l="0" t="0" r="0" b="0"/>
            <a:pathLst>
              <a:path>
                <a:moveTo>
                  <a:pt x="0" y="0"/>
                </a:moveTo>
                <a:lnTo>
                  <a:pt x="0" y="189880"/>
                </a:lnTo>
                <a:lnTo>
                  <a:pt x="1593453" y="189880"/>
                </a:lnTo>
                <a:lnTo>
                  <a:pt x="1593453" y="302402"/>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5" name="Полилиния 14"/>
          <p:cNvSpPr/>
          <p:nvPr/>
        </p:nvSpPr>
        <p:spPr>
          <a:xfrm>
            <a:off x="3186795" y="3396537"/>
            <a:ext cx="4983361" cy="436050"/>
          </a:xfrm>
          <a:custGeom>
            <a:avLst/>
            <a:gdLst/>
            <a:ahLst/>
            <a:cxnLst/>
            <a:rect l="0" t="0" r="0" b="0"/>
            <a:pathLst>
              <a:path>
                <a:moveTo>
                  <a:pt x="0" y="0"/>
                </a:moveTo>
                <a:lnTo>
                  <a:pt x="0" y="323529"/>
                </a:lnTo>
                <a:lnTo>
                  <a:pt x="4983361" y="323529"/>
                </a:lnTo>
                <a:lnTo>
                  <a:pt x="4983361"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6" name="Полилиния 15"/>
          <p:cNvSpPr/>
          <p:nvPr/>
        </p:nvSpPr>
        <p:spPr>
          <a:xfrm>
            <a:off x="3186795" y="3396537"/>
            <a:ext cx="2911800" cy="436050"/>
          </a:xfrm>
          <a:custGeom>
            <a:avLst/>
            <a:gdLst/>
            <a:ahLst/>
            <a:cxnLst/>
            <a:rect l="0" t="0" r="0" b="0"/>
            <a:pathLst>
              <a:path>
                <a:moveTo>
                  <a:pt x="0" y="0"/>
                </a:moveTo>
                <a:lnTo>
                  <a:pt x="0" y="323529"/>
                </a:lnTo>
                <a:lnTo>
                  <a:pt x="2911800" y="323529"/>
                </a:lnTo>
                <a:lnTo>
                  <a:pt x="291180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7" name="Полилиния 16"/>
          <p:cNvSpPr/>
          <p:nvPr/>
        </p:nvSpPr>
        <p:spPr>
          <a:xfrm>
            <a:off x="3186795" y="3396537"/>
            <a:ext cx="371035" cy="436050"/>
          </a:xfrm>
          <a:custGeom>
            <a:avLst/>
            <a:gdLst/>
            <a:ahLst/>
            <a:cxnLst/>
            <a:rect l="0" t="0" r="0" b="0"/>
            <a:pathLst>
              <a:path>
                <a:moveTo>
                  <a:pt x="0" y="0"/>
                </a:moveTo>
                <a:lnTo>
                  <a:pt x="0" y="323529"/>
                </a:lnTo>
                <a:lnTo>
                  <a:pt x="371035" y="323529"/>
                </a:lnTo>
                <a:lnTo>
                  <a:pt x="371035"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0" name="Полилиния 19"/>
          <p:cNvSpPr/>
          <p:nvPr/>
        </p:nvSpPr>
        <p:spPr>
          <a:xfrm>
            <a:off x="1130682" y="3396537"/>
            <a:ext cx="2056112" cy="436050"/>
          </a:xfrm>
          <a:custGeom>
            <a:avLst/>
            <a:gdLst/>
            <a:ahLst/>
            <a:cxnLst/>
            <a:rect l="0" t="0" r="0" b="0"/>
            <a:pathLst>
              <a:path>
                <a:moveTo>
                  <a:pt x="2056112" y="0"/>
                </a:moveTo>
                <a:lnTo>
                  <a:pt x="2056112" y="323529"/>
                </a:lnTo>
                <a:lnTo>
                  <a:pt x="0" y="323529"/>
                </a:lnTo>
                <a:lnTo>
                  <a:pt x="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1" name="Полилиния 20"/>
          <p:cNvSpPr/>
          <p:nvPr/>
        </p:nvSpPr>
        <p:spPr>
          <a:xfrm>
            <a:off x="3186795" y="2354796"/>
            <a:ext cx="2683869" cy="270455"/>
          </a:xfrm>
          <a:custGeom>
            <a:avLst/>
            <a:gdLst/>
            <a:ahLst/>
            <a:cxnLst/>
            <a:rect l="0" t="0" r="0" b="0"/>
            <a:pathLst>
              <a:path>
                <a:moveTo>
                  <a:pt x="2683869" y="0"/>
                </a:moveTo>
                <a:lnTo>
                  <a:pt x="2683869" y="157934"/>
                </a:lnTo>
                <a:lnTo>
                  <a:pt x="0" y="157934"/>
                </a:lnTo>
                <a:lnTo>
                  <a:pt x="0" y="270455"/>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7" name="AutoShape 2" descr="Ð ÐµÐ·ÑÐ»ÑÑÐ°Ñ Ð¿Ð¾ÑÑÐºÑ Ð·Ð¾Ð±ÑÐ°Ð¶ÐµÐ½Ñ Ð·Ð° Ð·Ð°Ð¿Ð¸ÑÐ¾Ð¼ &quot;Ð²ÐµÐ±-Ð´Ð¸Ð·Ð°Ð¹Ð½&quo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AutoShape 4" descr="Ð ÐµÐ·ÑÐ»ÑÑÐ°Ñ Ð¿Ð¾ÑÑÐºÑ Ð·Ð¾Ð±ÑÐ°Ð¶ÐµÐ½Ñ Ð·Ð° Ð·Ð°Ð¿Ð¸ÑÐ¾Ð¼ &quot;Ð²ÐµÐ±-Ð´Ð¸Ð·Ð°Ð¹Ð½&quo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 name="Прямоугольник 2"/>
          <p:cNvSpPr/>
          <p:nvPr/>
        </p:nvSpPr>
        <p:spPr>
          <a:xfrm>
            <a:off x="612775" y="1551087"/>
            <a:ext cx="8025228" cy="646331"/>
          </a:xfrm>
          <a:prstGeom prst="rect">
            <a:avLst/>
          </a:prstGeom>
          <a:solidFill>
            <a:schemeClr val="accent3">
              <a:lumMod val="20000"/>
              <a:lumOff val="80000"/>
            </a:schemeClr>
          </a:solidFill>
        </p:spPr>
        <p:txBody>
          <a:bodyPr wrap="square">
            <a:spAutoFit/>
          </a:bodyPr>
          <a:lstStyle/>
          <a:p>
            <a:pPr algn="just"/>
            <a:r>
              <a:rPr lang="uk-UA" dirty="0" smtClean="0"/>
              <a:t>Щоб веб-сторінка була інтерактивною, тобто могла взаємодіяти з користувачем, і динамічною, необхідно використовувати </a:t>
            </a:r>
            <a:r>
              <a:rPr lang="uk-UA" dirty="0" err="1" smtClean="0"/>
              <a:t>скрипти</a:t>
            </a:r>
            <a:r>
              <a:rPr lang="uk-UA" dirty="0" smtClean="0"/>
              <a:t>, або сценарії</a:t>
            </a:r>
            <a:endParaRPr lang="uk-UA" dirty="0"/>
          </a:p>
        </p:txBody>
      </p:sp>
      <p:sp>
        <p:nvSpPr>
          <p:cNvPr id="12" name="Прямоугольник 11"/>
          <p:cNvSpPr/>
          <p:nvPr/>
        </p:nvSpPr>
        <p:spPr>
          <a:xfrm>
            <a:off x="3707904" y="2491177"/>
            <a:ext cx="4860267" cy="1384995"/>
          </a:xfrm>
          <a:prstGeom prst="rect">
            <a:avLst/>
          </a:prstGeom>
          <a:solidFill>
            <a:srgbClr val="FFFF99"/>
          </a:solidFill>
        </p:spPr>
        <p:txBody>
          <a:bodyPr wrap="square">
            <a:spAutoFit/>
          </a:bodyPr>
          <a:lstStyle/>
          <a:p>
            <a:pPr algn="just"/>
            <a:r>
              <a:rPr lang="uk-UA" sz="2400" b="1" i="1" dirty="0" smtClean="0"/>
              <a:t>Сценарій</a:t>
            </a:r>
            <a:r>
              <a:rPr lang="uk-UA" sz="2000" i="1" dirty="0" smtClean="0"/>
              <a:t> </a:t>
            </a:r>
            <a:r>
              <a:rPr lang="uk-UA" sz="2000" dirty="0" smtClean="0"/>
              <a:t>(</a:t>
            </a:r>
            <a:r>
              <a:rPr lang="uk-UA" sz="2000" dirty="0" err="1" smtClean="0"/>
              <a:t>script</a:t>
            </a:r>
            <a:r>
              <a:rPr lang="uk-UA" sz="2000" dirty="0" smtClean="0"/>
              <a:t>, </a:t>
            </a:r>
            <a:r>
              <a:rPr lang="uk-UA" sz="2000" dirty="0" err="1" smtClean="0"/>
              <a:t>скрипт</a:t>
            </a:r>
            <a:r>
              <a:rPr lang="uk-UA" sz="2000" dirty="0" smtClean="0"/>
              <a:t>) — це програма, написана спеціальною мовою програмування і вбудована в HTML-документ.</a:t>
            </a:r>
            <a:endParaRPr lang="uk-UA" sz="2000" dirty="0"/>
          </a:p>
        </p:txBody>
      </p:sp>
      <p:sp>
        <p:nvSpPr>
          <p:cNvPr id="2" name="Прямоугольник 1"/>
          <p:cNvSpPr/>
          <p:nvPr/>
        </p:nvSpPr>
        <p:spPr>
          <a:xfrm>
            <a:off x="772443" y="4895547"/>
            <a:ext cx="6454674" cy="1200329"/>
          </a:xfrm>
          <a:prstGeom prst="rect">
            <a:avLst/>
          </a:prstGeom>
          <a:solidFill>
            <a:schemeClr val="bg2">
              <a:lumMod val="90000"/>
            </a:schemeClr>
          </a:solidFill>
        </p:spPr>
        <p:txBody>
          <a:bodyPr wrap="square">
            <a:spAutoFit/>
          </a:bodyPr>
          <a:lstStyle/>
          <a:p>
            <a:pPr algn="just"/>
            <a:r>
              <a:rPr lang="uk-UA" dirty="0" smtClean="0"/>
              <a:t>Сценарії описують усі можливі дії над елементами HTML-документа під час взаємодії з користувачем: реакцію на натискання кнопки миші, зміну вмісту сторінки залежно від певних дій користувача тощо</a:t>
            </a:r>
            <a:endParaRPr lang="uk-UA" dirty="0"/>
          </a:p>
        </p:txBody>
      </p:sp>
    </p:spTree>
    <p:extLst>
      <p:ext uri="{BB962C8B-B14F-4D97-AF65-F5344CB8AC3E}">
        <p14:creationId xmlns="" xmlns:p14="http://schemas.microsoft.com/office/powerpoint/2010/main" val="914981054"/>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Скругленный прямоугольник 40"/>
          <p:cNvSpPr/>
          <p:nvPr/>
        </p:nvSpPr>
        <p:spPr>
          <a:xfrm>
            <a:off x="117972" y="1244007"/>
            <a:ext cx="8986131" cy="4946990"/>
          </a:xfrm>
          <a:prstGeom prst="roundRect">
            <a:avLst/>
          </a:prstGeom>
          <a:gradFill flip="none" rotWithShape="1">
            <a:gsLst>
              <a:gs pos="0">
                <a:srgbClr val="FFEFD1"/>
              </a:gs>
              <a:gs pos="64999">
                <a:srgbClr val="F0EBD5"/>
              </a:gs>
              <a:gs pos="100000">
                <a:srgbClr val="D1C39F"/>
              </a:gs>
            </a:gsLst>
            <a:lin ang="5400000" scaled="0"/>
            <a:tileRect/>
          </a:gradFill>
          <a:effectLst>
            <a:outerShdw blurRad="50800" dist="38100" dir="8100000" algn="tr" rotWithShape="0">
              <a:prstClr val="black">
                <a:alpha val="40000"/>
              </a:prstClr>
            </a:outerShdw>
          </a:effectLst>
          <a:scene3d>
            <a:camera prst="orthographicFront"/>
            <a:lightRig rig="threePt" dir="t"/>
          </a:scene3d>
          <a:sp3d>
            <a:bevelT prst="convex"/>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dirty="0"/>
          </a:p>
        </p:txBody>
      </p:sp>
      <p:sp>
        <p:nvSpPr>
          <p:cNvPr id="19" name="Нижний колонтитул 1"/>
          <p:cNvSpPr txBox="1">
            <a:spLocks/>
          </p:cNvSpPr>
          <p:nvPr/>
        </p:nvSpPr>
        <p:spPr>
          <a:xfrm>
            <a:off x="3491880" y="628440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18" name="Нижний колонтитул 1"/>
          <p:cNvSpPr txBox="1">
            <a:spLocks/>
          </p:cNvSpPr>
          <p:nvPr/>
        </p:nvSpPr>
        <p:spPr>
          <a:xfrm>
            <a:off x="3707904" y="6182048"/>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4" name="TextBox 3"/>
          <p:cNvSpPr txBox="1"/>
          <p:nvPr/>
        </p:nvSpPr>
        <p:spPr>
          <a:xfrm>
            <a:off x="994007" y="96183"/>
            <a:ext cx="7155986" cy="510778"/>
          </a:xfrm>
          <a:prstGeom prst="roundRect">
            <a:avLst/>
          </a:prstGeom>
          <a:effectLst>
            <a:outerShdw blurRad="40000" dist="23000" dir="5400000" rotWithShape="0">
              <a:srgbClr val="000000">
                <a:alpha val="35000"/>
              </a:srgbClr>
            </a:outerShdw>
            <a:reflection blurRad="6350" stA="50000" endA="300" endPos="90000" dir="5400000" sy="-100000" algn="bl" rotWithShape="0"/>
          </a:effectLst>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a:r>
              <a:rPr lang="uk-UA" sz="2400" b="1" dirty="0" smtClean="0">
                <a:solidFill>
                  <a:srgbClr val="FFFF00"/>
                </a:solidFill>
                <a:effectLst>
                  <a:outerShdw blurRad="38100" dist="38100" dir="2700000" algn="tl">
                    <a:srgbClr val="000000">
                      <a:alpha val="43137"/>
                    </a:srgbClr>
                  </a:outerShdw>
                </a:effectLst>
              </a:rPr>
              <a:t>Веб-програмування</a:t>
            </a:r>
            <a:endParaRPr lang="uk-UA" sz="2400" b="1" dirty="0">
              <a:solidFill>
                <a:srgbClr val="FFFF00"/>
              </a:solidFill>
              <a:effectLst>
                <a:outerShdw blurRad="38100" dist="38100" dir="2700000" algn="tl">
                  <a:srgbClr val="000000">
                    <a:alpha val="43137"/>
                  </a:srgbClr>
                </a:outerShdw>
              </a:effectLst>
            </a:endParaRPr>
          </a:p>
        </p:txBody>
      </p:sp>
      <p:grpSp>
        <p:nvGrpSpPr>
          <p:cNvPr id="5" name="Группа 4"/>
          <p:cNvGrpSpPr/>
          <p:nvPr/>
        </p:nvGrpSpPr>
        <p:grpSpPr>
          <a:xfrm>
            <a:off x="78935" y="6124337"/>
            <a:ext cx="8986131" cy="733663"/>
            <a:chOff x="157868" y="6124337"/>
            <a:chExt cx="8986131" cy="733663"/>
          </a:xfrm>
        </p:grpSpPr>
        <p:sp>
          <p:nvSpPr>
            <p:cNvPr id="6" name="TextBox 5"/>
            <p:cNvSpPr txBox="1"/>
            <p:nvPr/>
          </p:nvSpPr>
          <p:spPr>
            <a:xfrm>
              <a:off x="157868" y="6124337"/>
              <a:ext cx="8986131" cy="733663"/>
            </a:xfrm>
            <a:prstGeom prst="lef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endParaRPr lang="uk-UA" b="1" dirty="0"/>
            </a:p>
          </p:txBody>
        </p:sp>
        <p:sp>
          <p:nvSpPr>
            <p:cNvPr id="10" name="TextBox 9"/>
            <p:cNvSpPr txBox="1"/>
            <p:nvPr/>
          </p:nvSpPr>
          <p:spPr>
            <a:xfrm>
              <a:off x="714349" y="6309320"/>
              <a:ext cx="7674076" cy="369332"/>
            </a:xfrm>
            <a:prstGeom prst="rect">
              <a:avLst/>
            </a:prstGeom>
            <a:noFill/>
          </p:spPr>
          <p:txBody>
            <a:bodyPr wrap="square" rtlCol="0">
              <a:spAutoFit/>
            </a:bodyPr>
            <a:lstStyle/>
            <a:p>
              <a:pPr algn="ctr"/>
              <a:r>
                <a:rPr lang="uk-UA" b="1" spc="600" dirty="0">
                  <a:solidFill>
                    <a:srgbClr val="00B0F0"/>
                  </a:solidFill>
                </a:rPr>
                <a:t>Основи мови </a:t>
              </a:r>
              <a:r>
                <a:rPr lang="en-US" b="1" spc="600" dirty="0">
                  <a:solidFill>
                    <a:srgbClr val="00B0F0"/>
                  </a:solidFill>
                </a:rPr>
                <a:t>HTML</a:t>
              </a:r>
              <a:endParaRPr lang="uk-UA" b="1" spc="600" dirty="0">
                <a:solidFill>
                  <a:srgbClr val="00B0F0"/>
                </a:solidFill>
              </a:endParaRPr>
            </a:p>
          </p:txBody>
        </p:sp>
      </p:grpSp>
      <p:sp>
        <p:nvSpPr>
          <p:cNvPr id="14" name="Прямоугольник 13"/>
          <p:cNvSpPr/>
          <p:nvPr/>
        </p:nvSpPr>
        <p:spPr>
          <a:xfrm>
            <a:off x="364990" y="1543799"/>
            <a:ext cx="4107464" cy="4580538"/>
          </a:xfrm>
          <a:prstGeom prst="rect">
            <a:avLst/>
          </a:prstGeom>
          <a:noFill/>
        </p:spPr>
      </p:sp>
      <p:sp>
        <p:nvSpPr>
          <p:cNvPr id="8" name="Выноска со стрелкой вниз 7"/>
          <p:cNvSpPr/>
          <p:nvPr/>
        </p:nvSpPr>
        <p:spPr>
          <a:xfrm>
            <a:off x="305174" y="670412"/>
            <a:ext cx="8611728" cy="801529"/>
          </a:xfrm>
          <a:prstGeom prst="downArrowCallout">
            <a:avLst/>
          </a:prstGeom>
          <a:effectLst>
            <a:innerShdw blurRad="63500" dist="50800" dir="18900000">
              <a:prstClr val="black">
                <a:alpha val="50000"/>
              </a:prstClr>
            </a:innerShdw>
            <a:reflection blurRad="6350" stA="50000" endA="300" endPos="38500" dist="50800" dir="5400000" sy="-100000" algn="bl" rotWithShape="0"/>
          </a:effectLst>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a:r>
              <a:rPr lang="uk-UA" sz="2800" b="1" dirty="0">
                <a:solidFill>
                  <a:srgbClr val="000066"/>
                </a:solidFill>
              </a:rPr>
              <a:t>Сценарії</a:t>
            </a:r>
            <a:endParaRPr lang="uk-UA" sz="2800" dirty="0">
              <a:solidFill>
                <a:srgbClr val="000066"/>
              </a:solidFill>
            </a:endParaRPr>
          </a:p>
        </p:txBody>
      </p:sp>
      <p:pic>
        <p:nvPicPr>
          <p:cNvPr id="5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flipH="1">
            <a:off x="8314783" y="4305"/>
            <a:ext cx="646438" cy="694537"/>
          </a:xfrm>
          <a:prstGeom prst="rect">
            <a:avLst/>
          </a:prstGeom>
          <a:noFill/>
          <a:ln>
            <a:noFill/>
          </a:ln>
          <a:effectLst>
            <a:outerShdw dist="35921" dir="2700000" algn="ctr" rotWithShape="0">
              <a:schemeClr val="bg2"/>
            </a:outerShdw>
            <a:softEdge rad="63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56" name="Picture 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 xmlns:a14="http://schemas.microsoft.com/office/drawing/2010/main" val="0"/>
              </a:ext>
            </a:extLst>
          </a:blip>
          <a:srcRect/>
          <a:stretch>
            <a:fillRect/>
          </a:stretch>
        </p:blipFill>
        <p:spPr bwMode="auto">
          <a:xfrm>
            <a:off x="305174" y="-23839"/>
            <a:ext cx="622689" cy="694537"/>
          </a:xfrm>
          <a:prstGeom prst="rect">
            <a:avLst/>
          </a:prstGeom>
          <a:noFill/>
          <a:ln>
            <a:noFill/>
          </a:ln>
          <a:effectLst>
            <a:outerShdw dist="35921" dir="2700000" algn="ctr" rotWithShape="0">
              <a:schemeClr val="bg2"/>
            </a:outerShdw>
            <a:softEdge rad="63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Полилиния 12"/>
          <p:cNvSpPr/>
          <p:nvPr/>
        </p:nvSpPr>
        <p:spPr>
          <a:xfrm>
            <a:off x="5870665" y="2354796"/>
            <a:ext cx="1593453" cy="302402"/>
          </a:xfrm>
          <a:custGeom>
            <a:avLst/>
            <a:gdLst/>
            <a:ahLst/>
            <a:cxnLst/>
            <a:rect l="0" t="0" r="0" b="0"/>
            <a:pathLst>
              <a:path>
                <a:moveTo>
                  <a:pt x="0" y="0"/>
                </a:moveTo>
                <a:lnTo>
                  <a:pt x="0" y="189880"/>
                </a:lnTo>
                <a:lnTo>
                  <a:pt x="1593453" y="189880"/>
                </a:lnTo>
                <a:lnTo>
                  <a:pt x="1593453" y="302402"/>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5" name="Полилиния 14"/>
          <p:cNvSpPr/>
          <p:nvPr/>
        </p:nvSpPr>
        <p:spPr>
          <a:xfrm>
            <a:off x="3186795" y="3396537"/>
            <a:ext cx="4983361" cy="436050"/>
          </a:xfrm>
          <a:custGeom>
            <a:avLst/>
            <a:gdLst/>
            <a:ahLst/>
            <a:cxnLst/>
            <a:rect l="0" t="0" r="0" b="0"/>
            <a:pathLst>
              <a:path>
                <a:moveTo>
                  <a:pt x="0" y="0"/>
                </a:moveTo>
                <a:lnTo>
                  <a:pt x="0" y="323529"/>
                </a:lnTo>
                <a:lnTo>
                  <a:pt x="4983361" y="323529"/>
                </a:lnTo>
                <a:lnTo>
                  <a:pt x="4983361"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6" name="Полилиния 15"/>
          <p:cNvSpPr/>
          <p:nvPr/>
        </p:nvSpPr>
        <p:spPr>
          <a:xfrm>
            <a:off x="3186795" y="3396537"/>
            <a:ext cx="2911800" cy="436050"/>
          </a:xfrm>
          <a:custGeom>
            <a:avLst/>
            <a:gdLst/>
            <a:ahLst/>
            <a:cxnLst/>
            <a:rect l="0" t="0" r="0" b="0"/>
            <a:pathLst>
              <a:path>
                <a:moveTo>
                  <a:pt x="0" y="0"/>
                </a:moveTo>
                <a:lnTo>
                  <a:pt x="0" y="323529"/>
                </a:lnTo>
                <a:lnTo>
                  <a:pt x="2911800" y="323529"/>
                </a:lnTo>
                <a:lnTo>
                  <a:pt x="291180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7" name="Полилиния 16"/>
          <p:cNvSpPr/>
          <p:nvPr/>
        </p:nvSpPr>
        <p:spPr>
          <a:xfrm>
            <a:off x="3186795" y="3396537"/>
            <a:ext cx="371035" cy="436050"/>
          </a:xfrm>
          <a:custGeom>
            <a:avLst/>
            <a:gdLst/>
            <a:ahLst/>
            <a:cxnLst/>
            <a:rect l="0" t="0" r="0" b="0"/>
            <a:pathLst>
              <a:path>
                <a:moveTo>
                  <a:pt x="0" y="0"/>
                </a:moveTo>
                <a:lnTo>
                  <a:pt x="0" y="323529"/>
                </a:lnTo>
                <a:lnTo>
                  <a:pt x="371035" y="323529"/>
                </a:lnTo>
                <a:lnTo>
                  <a:pt x="371035"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0" name="Полилиния 19"/>
          <p:cNvSpPr/>
          <p:nvPr/>
        </p:nvSpPr>
        <p:spPr>
          <a:xfrm>
            <a:off x="1130682" y="3396537"/>
            <a:ext cx="2056112" cy="436050"/>
          </a:xfrm>
          <a:custGeom>
            <a:avLst/>
            <a:gdLst/>
            <a:ahLst/>
            <a:cxnLst/>
            <a:rect l="0" t="0" r="0" b="0"/>
            <a:pathLst>
              <a:path>
                <a:moveTo>
                  <a:pt x="2056112" y="0"/>
                </a:moveTo>
                <a:lnTo>
                  <a:pt x="2056112" y="323529"/>
                </a:lnTo>
                <a:lnTo>
                  <a:pt x="0" y="323529"/>
                </a:lnTo>
                <a:lnTo>
                  <a:pt x="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1" name="Полилиния 20"/>
          <p:cNvSpPr/>
          <p:nvPr/>
        </p:nvSpPr>
        <p:spPr>
          <a:xfrm>
            <a:off x="3186795" y="2354796"/>
            <a:ext cx="2683869" cy="270455"/>
          </a:xfrm>
          <a:custGeom>
            <a:avLst/>
            <a:gdLst/>
            <a:ahLst/>
            <a:cxnLst/>
            <a:rect l="0" t="0" r="0" b="0"/>
            <a:pathLst>
              <a:path>
                <a:moveTo>
                  <a:pt x="2683869" y="0"/>
                </a:moveTo>
                <a:lnTo>
                  <a:pt x="2683869" y="157934"/>
                </a:lnTo>
                <a:lnTo>
                  <a:pt x="0" y="157934"/>
                </a:lnTo>
                <a:lnTo>
                  <a:pt x="0" y="270455"/>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7" name="AutoShape 2" descr="Ð ÐµÐ·ÑÐ»ÑÑÐ°Ñ Ð¿Ð¾ÑÑÐºÑ Ð·Ð¾Ð±ÑÐ°Ð¶ÐµÐ½Ñ Ð·Ð° Ð·Ð°Ð¿Ð¸ÑÐ¾Ð¼ &quot;Ð²ÐµÐ±-Ð´Ð¸Ð·Ð°Ð¹Ð½&quo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AutoShape 4" descr="Ð ÐµÐ·ÑÐ»ÑÑÐ°Ñ Ð¿Ð¾ÑÑÐºÑ Ð·Ð¾Ð±ÑÐ°Ð¶ÐµÐ½Ñ Ð·Ð° Ð·Ð°Ð¿Ð¸ÑÐ¾Ð¼ &quot;Ð²ÐµÐ±-Ð´Ð¸Ð·Ð°Ð¹Ð½&quo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33"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17462722">
            <a:off x="72865" y="448926"/>
            <a:ext cx="576064" cy="612068"/>
          </a:xfrm>
          <a:prstGeom prst="rect">
            <a:avLst/>
          </a:prstGeom>
          <a:noFill/>
          <a:ln>
            <a:noFill/>
          </a:ln>
          <a:effectLst>
            <a:outerShdw dist="35921" dir="2700000" algn="ctr" rotWithShape="0">
              <a:schemeClr val="bg2"/>
            </a:outerShdw>
            <a:softEdge rad="1270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4"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19478093">
            <a:off x="8628870" y="348866"/>
            <a:ext cx="576064" cy="612068"/>
          </a:xfrm>
          <a:prstGeom prst="rect">
            <a:avLst/>
          </a:prstGeom>
          <a:noFill/>
          <a:ln>
            <a:noFill/>
          </a:ln>
          <a:effectLst>
            <a:outerShdw dist="35921" dir="2700000" algn="ctr" rotWithShape="0">
              <a:schemeClr val="bg2"/>
            </a:outerShdw>
            <a:softEdge rad="1270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8" name="Picture 14" descr="Ð ÐµÐ·ÑÐ»ÑÑÐ°Ñ Ð¿Ð¾ÑÑÐºÑ Ð·Ð¾Ð±ÑÐ°Ð¶ÐµÐ½Ñ Ð·Ð° Ð·Ð°Ð¿Ð¸ÑÐ¾Ð¼ &quot;internet&quot;"/>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86034" y="5078240"/>
            <a:ext cx="1777870" cy="1017636"/>
          </a:xfrm>
          <a:prstGeom prst="rect">
            <a:avLst/>
          </a:prstGeom>
          <a:noFill/>
          <a:effectLst>
            <a:softEdge rad="317500"/>
          </a:effectLst>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360898" y="1551087"/>
            <a:ext cx="8387566" cy="369332"/>
          </a:xfrm>
          <a:prstGeom prst="rect">
            <a:avLst/>
          </a:prstGeom>
          <a:solidFill>
            <a:schemeClr val="accent3">
              <a:lumMod val="20000"/>
              <a:lumOff val="80000"/>
            </a:schemeClr>
          </a:solidFill>
        </p:spPr>
        <p:txBody>
          <a:bodyPr wrap="square">
            <a:spAutoFit/>
          </a:bodyPr>
          <a:lstStyle/>
          <a:p>
            <a:pPr algn="r"/>
            <a:r>
              <a:rPr lang="uk-UA" i="1" dirty="0" smtClean="0"/>
              <a:t>Програмний код </a:t>
            </a:r>
            <a:r>
              <a:rPr lang="uk-UA" b="1" dirty="0" err="1" smtClean="0"/>
              <a:t>JavaScript</a:t>
            </a:r>
            <a:r>
              <a:rPr lang="uk-UA" dirty="0" smtClean="0"/>
              <a:t> можна помістити в документ </a:t>
            </a:r>
            <a:r>
              <a:rPr lang="uk-UA" i="1" dirty="0" smtClean="0"/>
              <a:t>HTML</a:t>
            </a:r>
            <a:r>
              <a:rPr lang="uk-UA" dirty="0" smtClean="0"/>
              <a:t> у три способи:</a:t>
            </a:r>
            <a:endParaRPr lang="uk-UA" dirty="0"/>
          </a:p>
        </p:txBody>
      </p:sp>
      <p:sp>
        <p:nvSpPr>
          <p:cNvPr id="12" name="Скругленный прямоугольник 11"/>
          <p:cNvSpPr/>
          <p:nvPr/>
        </p:nvSpPr>
        <p:spPr>
          <a:xfrm>
            <a:off x="635416" y="5540891"/>
            <a:ext cx="6798143" cy="578882"/>
          </a:xfrm>
          <a:prstGeom prst="roundRect">
            <a:avLst/>
          </a:prstGeom>
          <a:solidFill>
            <a:srgbClr val="FFFF99"/>
          </a:solidFill>
          <a:effectLst>
            <a:softEdge rad="127000"/>
          </a:effectLst>
        </p:spPr>
        <p:txBody>
          <a:bodyPr wrap="square">
            <a:spAutoFit/>
          </a:bodyPr>
          <a:lstStyle/>
          <a:p>
            <a:pPr algn="ctr"/>
            <a:r>
              <a:rPr lang="uk-UA" sz="1400" b="1" i="1" dirty="0" smtClean="0"/>
              <a:t>Сценарій</a:t>
            </a:r>
            <a:r>
              <a:rPr lang="uk-UA" sz="1400" i="1" dirty="0" smtClean="0"/>
              <a:t> </a:t>
            </a:r>
            <a:r>
              <a:rPr lang="uk-UA" sz="1400" dirty="0" smtClean="0"/>
              <a:t>(</a:t>
            </a:r>
            <a:r>
              <a:rPr lang="uk-UA" sz="1400" i="1" dirty="0" err="1" smtClean="0"/>
              <a:t>script</a:t>
            </a:r>
            <a:r>
              <a:rPr lang="uk-UA" sz="1400" i="1" dirty="0" smtClean="0"/>
              <a:t>, </a:t>
            </a:r>
            <a:r>
              <a:rPr lang="uk-UA" sz="1400" i="1" dirty="0" err="1" smtClean="0"/>
              <a:t>скрипт</a:t>
            </a:r>
            <a:r>
              <a:rPr lang="uk-UA" sz="1400" dirty="0" smtClean="0"/>
              <a:t>) — це програма, написана спеціальною мовою програмування і вбудована в HTML-документ</a:t>
            </a:r>
            <a:endParaRPr lang="uk-UA" sz="1400" dirty="0"/>
          </a:p>
        </p:txBody>
      </p:sp>
      <p:sp>
        <p:nvSpPr>
          <p:cNvPr id="25" name="Полилиния 24"/>
          <p:cNvSpPr/>
          <p:nvPr/>
        </p:nvSpPr>
        <p:spPr>
          <a:xfrm>
            <a:off x="3240311" y="2172334"/>
            <a:ext cx="5579542" cy="755743"/>
          </a:xfrm>
          <a:custGeom>
            <a:avLst/>
            <a:gdLst>
              <a:gd name="connsiteX0" fmla="*/ 0 w 5579542"/>
              <a:gd name="connsiteY0" fmla="*/ 0 h 671772"/>
              <a:gd name="connsiteX1" fmla="*/ 5579542 w 5579542"/>
              <a:gd name="connsiteY1" fmla="*/ 0 h 671772"/>
              <a:gd name="connsiteX2" fmla="*/ 5579542 w 5579542"/>
              <a:gd name="connsiteY2" fmla="*/ 671772 h 671772"/>
              <a:gd name="connsiteX3" fmla="*/ 0 w 5579542"/>
              <a:gd name="connsiteY3" fmla="*/ 671772 h 671772"/>
              <a:gd name="connsiteX4" fmla="*/ 0 w 5579542"/>
              <a:gd name="connsiteY4" fmla="*/ 0 h 671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9542" h="671772">
                <a:moveTo>
                  <a:pt x="0" y="0"/>
                </a:moveTo>
                <a:lnTo>
                  <a:pt x="5579542" y="0"/>
                </a:lnTo>
                <a:lnTo>
                  <a:pt x="5579542" y="671772"/>
                </a:lnTo>
                <a:lnTo>
                  <a:pt x="0" y="671772"/>
                </a:lnTo>
                <a:lnTo>
                  <a:pt x="0" y="0"/>
                </a:lnTo>
                <a:close/>
              </a:path>
            </a:pathLst>
          </a:custGeom>
          <a:ln>
            <a:noFill/>
          </a:ln>
          <a:effectLst/>
          <a:scene3d>
            <a:camera prst="orthographicFront">
              <a:rot lat="0" lon="0" rev="0"/>
            </a:camera>
            <a:lightRig rig="chilly" dir="t">
              <a:rot lat="0" lon="0" rev="18480000"/>
            </a:lightRig>
          </a:scene3d>
          <a:sp3d prstMaterial="clear">
            <a:bevelT h="635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3219" tIns="35560" rIns="35560" bIns="35560" numCol="1" spcCol="1270" anchor="ctr" anchorCtr="0">
            <a:noAutofit/>
          </a:bodyPr>
          <a:lstStyle/>
          <a:p>
            <a:pPr lvl="0" algn="l" defTabSz="622300" rtl="0">
              <a:lnSpc>
                <a:spcPct val="90000"/>
              </a:lnSpc>
              <a:spcBef>
                <a:spcPct val="0"/>
              </a:spcBef>
              <a:spcAft>
                <a:spcPct val="35000"/>
              </a:spcAft>
            </a:pPr>
            <a:r>
              <a:rPr lang="uk-UA" sz="1600" kern="1200" dirty="0" smtClean="0"/>
              <a:t>окремі </a:t>
            </a:r>
            <a:r>
              <a:rPr lang="uk-UA" sz="1600" b="1" kern="1200" dirty="0" err="1" smtClean="0"/>
              <a:t>скрипти</a:t>
            </a:r>
            <a:r>
              <a:rPr lang="uk-UA" sz="1600" b="1" kern="1200" dirty="0" smtClean="0"/>
              <a:t> розмістити в тілі документа</a:t>
            </a:r>
            <a:r>
              <a:rPr lang="uk-UA" sz="1600" kern="1200" dirty="0" smtClean="0"/>
              <a:t>, там, де в їхньому використанні є потреба</a:t>
            </a:r>
            <a:endParaRPr lang="uk-UA" sz="1600" kern="1200" dirty="0"/>
          </a:p>
        </p:txBody>
      </p:sp>
      <p:sp>
        <p:nvSpPr>
          <p:cNvPr id="26" name="Овал 25"/>
          <p:cNvSpPr/>
          <p:nvPr/>
        </p:nvSpPr>
        <p:spPr>
          <a:xfrm>
            <a:off x="2820453" y="2172333"/>
            <a:ext cx="839715" cy="839715"/>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hueOff val="0"/>
              <a:satOff val="0"/>
              <a:lumOff val="0"/>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Полилиния 26"/>
          <p:cNvSpPr/>
          <p:nvPr/>
        </p:nvSpPr>
        <p:spPr>
          <a:xfrm>
            <a:off x="3484500" y="3012048"/>
            <a:ext cx="5335353" cy="1007659"/>
          </a:xfrm>
          <a:custGeom>
            <a:avLst/>
            <a:gdLst>
              <a:gd name="connsiteX0" fmla="*/ 0 w 5335353"/>
              <a:gd name="connsiteY0" fmla="*/ 0 h 671772"/>
              <a:gd name="connsiteX1" fmla="*/ 5335353 w 5335353"/>
              <a:gd name="connsiteY1" fmla="*/ 0 h 671772"/>
              <a:gd name="connsiteX2" fmla="*/ 5335353 w 5335353"/>
              <a:gd name="connsiteY2" fmla="*/ 671772 h 671772"/>
              <a:gd name="connsiteX3" fmla="*/ 0 w 5335353"/>
              <a:gd name="connsiteY3" fmla="*/ 671772 h 671772"/>
              <a:gd name="connsiteX4" fmla="*/ 0 w 5335353"/>
              <a:gd name="connsiteY4" fmla="*/ 0 h 671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5353" h="671772">
                <a:moveTo>
                  <a:pt x="0" y="0"/>
                </a:moveTo>
                <a:lnTo>
                  <a:pt x="5335353" y="0"/>
                </a:lnTo>
                <a:lnTo>
                  <a:pt x="5335353" y="671772"/>
                </a:lnTo>
                <a:lnTo>
                  <a:pt x="0" y="671772"/>
                </a:lnTo>
                <a:lnTo>
                  <a:pt x="0" y="0"/>
                </a:lnTo>
                <a:close/>
              </a:path>
            </a:pathLst>
          </a:custGeom>
          <a:ln>
            <a:noFill/>
          </a:ln>
          <a:effectLst/>
          <a:scene3d>
            <a:camera prst="orthographicFront">
              <a:rot lat="0" lon="0" rev="0"/>
            </a:camera>
            <a:lightRig rig="chilly" dir="t">
              <a:rot lat="0" lon="0" rev="18480000"/>
            </a:lightRig>
          </a:scene3d>
          <a:sp3d prstMaterial="clear">
            <a:bevelT h="635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3219" tIns="35560" rIns="35560" bIns="35560" numCol="1" spcCol="1270" anchor="ctr" anchorCtr="0">
            <a:noAutofit/>
          </a:bodyPr>
          <a:lstStyle/>
          <a:p>
            <a:pPr lvl="0" algn="l" defTabSz="622300" rtl="0">
              <a:lnSpc>
                <a:spcPct val="90000"/>
              </a:lnSpc>
              <a:spcBef>
                <a:spcPct val="0"/>
              </a:spcBef>
              <a:spcAft>
                <a:spcPct val="35000"/>
              </a:spcAft>
            </a:pPr>
            <a:r>
              <a:rPr lang="uk-UA" sz="1600" kern="1200" dirty="0" err="1" smtClean="0"/>
              <a:t>скрипти</a:t>
            </a:r>
            <a:r>
              <a:rPr lang="uk-UA" sz="1600" kern="1200" dirty="0" smtClean="0"/>
              <a:t> (функції, оголошення об'єктів</a:t>
            </a:r>
            <a:r>
              <a:rPr lang="uk-UA" sz="1600" b="1" kern="1200" dirty="0" smtClean="0"/>
              <a:t>) розмістити у заголовній частині</a:t>
            </a:r>
            <a:r>
              <a:rPr lang="uk-UA" sz="1600" kern="1200" dirty="0" smtClean="0"/>
              <a:t> документа між тегами  </a:t>
            </a:r>
            <a:r>
              <a:rPr lang="uk-UA" sz="1600" i="1" kern="1200" dirty="0" smtClean="0"/>
              <a:t>HEAD</a:t>
            </a:r>
            <a:r>
              <a:rPr lang="uk-UA" sz="1600" kern="1200" dirty="0" smtClean="0"/>
              <a:t>&gt;...&lt;/</a:t>
            </a:r>
            <a:r>
              <a:rPr lang="uk-UA" sz="1600" i="1" kern="1200" dirty="0" err="1" smtClean="0"/>
              <a:t>HEAD</a:t>
            </a:r>
            <a:r>
              <a:rPr lang="uk-UA" sz="1600" kern="1200" dirty="0" smtClean="0"/>
              <a:t>&gt;, а використовувати їх у тілі документа</a:t>
            </a:r>
            <a:endParaRPr lang="uk-UA" sz="1600" kern="1200" dirty="0"/>
          </a:p>
        </p:txBody>
      </p:sp>
      <p:sp>
        <p:nvSpPr>
          <p:cNvPr id="28" name="Овал 27"/>
          <p:cNvSpPr/>
          <p:nvPr/>
        </p:nvSpPr>
        <p:spPr>
          <a:xfrm>
            <a:off x="3009262" y="3096019"/>
            <a:ext cx="839715" cy="839715"/>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hueOff val="0"/>
              <a:satOff val="0"/>
              <a:lumOff val="0"/>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9" name="Полилиния 28"/>
          <p:cNvSpPr/>
          <p:nvPr/>
        </p:nvSpPr>
        <p:spPr>
          <a:xfrm>
            <a:off x="3240311" y="4187651"/>
            <a:ext cx="5579542" cy="755743"/>
          </a:xfrm>
          <a:custGeom>
            <a:avLst/>
            <a:gdLst>
              <a:gd name="connsiteX0" fmla="*/ 0 w 5579542"/>
              <a:gd name="connsiteY0" fmla="*/ 0 h 671772"/>
              <a:gd name="connsiteX1" fmla="*/ 5579542 w 5579542"/>
              <a:gd name="connsiteY1" fmla="*/ 0 h 671772"/>
              <a:gd name="connsiteX2" fmla="*/ 5579542 w 5579542"/>
              <a:gd name="connsiteY2" fmla="*/ 671772 h 671772"/>
              <a:gd name="connsiteX3" fmla="*/ 0 w 5579542"/>
              <a:gd name="connsiteY3" fmla="*/ 671772 h 671772"/>
              <a:gd name="connsiteX4" fmla="*/ 0 w 5579542"/>
              <a:gd name="connsiteY4" fmla="*/ 0 h 671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9542" h="671772">
                <a:moveTo>
                  <a:pt x="0" y="0"/>
                </a:moveTo>
                <a:lnTo>
                  <a:pt x="5579542" y="0"/>
                </a:lnTo>
                <a:lnTo>
                  <a:pt x="5579542" y="671772"/>
                </a:lnTo>
                <a:lnTo>
                  <a:pt x="0" y="671772"/>
                </a:lnTo>
                <a:lnTo>
                  <a:pt x="0" y="0"/>
                </a:lnTo>
                <a:close/>
              </a:path>
            </a:pathLst>
          </a:custGeom>
          <a:ln>
            <a:noFill/>
          </a:ln>
          <a:effectLst/>
          <a:scene3d>
            <a:camera prst="orthographicFront">
              <a:rot lat="0" lon="0" rev="0"/>
            </a:camera>
            <a:lightRig rig="chilly" dir="t">
              <a:rot lat="0" lon="0" rev="18480000"/>
            </a:lightRig>
          </a:scene3d>
          <a:sp3d prstMaterial="clear">
            <a:bevelT h="635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3219" tIns="35560" rIns="35560" bIns="35560" numCol="1" spcCol="1270" anchor="ctr" anchorCtr="0">
            <a:noAutofit/>
          </a:bodyPr>
          <a:lstStyle/>
          <a:p>
            <a:pPr lvl="0" algn="l" defTabSz="622300" rtl="0">
              <a:lnSpc>
                <a:spcPct val="90000"/>
              </a:lnSpc>
              <a:spcBef>
                <a:spcPct val="0"/>
              </a:spcBef>
              <a:spcAft>
                <a:spcPct val="35000"/>
              </a:spcAft>
            </a:pPr>
            <a:r>
              <a:rPr lang="uk-UA" sz="1600" b="1" kern="1200" dirty="0" smtClean="0"/>
              <a:t>зберегти </a:t>
            </a:r>
            <a:r>
              <a:rPr lang="uk-UA" sz="1600" b="1" kern="1200" dirty="0" err="1" smtClean="0"/>
              <a:t>скрипт</a:t>
            </a:r>
            <a:r>
              <a:rPr lang="uk-UA" sz="1600" b="1" kern="1200" dirty="0" smtClean="0"/>
              <a:t> у файлі </a:t>
            </a:r>
            <a:r>
              <a:rPr lang="uk-UA" sz="1600" kern="1200" dirty="0" smtClean="0"/>
              <a:t>(із розширенням </a:t>
            </a:r>
            <a:r>
              <a:rPr lang="uk-UA" sz="1600" kern="1200" dirty="0" err="1" smtClean="0"/>
              <a:t>.</a:t>
            </a:r>
            <a:r>
              <a:rPr lang="uk-UA" sz="1600" b="1" kern="1200" dirty="0" err="1" smtClean="0"/>
              <a:t>js</a:t>
            </a:r>
            <a:r>
              <a:rPr lang="uk-UA" sz="1600" kern="1200" dirty="0" smtClean="0"/>
              <a:t>), а в документі дати посилання на нього</a:t>
            </a:r>
            <a:endParaRPr lang="uk-UA" sz="1600" kern="1200" dirty="0"/>
          </a:p>
        </p:txBody>
      </p:sp>
      <p:sp>
        <p:nvSpPr>
          <p:cNvPr id="30" name="Овал 29"/>
          <p:cNvSpPr/>
          <p:nvPr/>
        </p:nvSpPr>
        <p:spPr>
          <a:xfrm>
            <a:off x="2820453" y="4187650"/>
            <a:ext cx="839715" cy="839715"/>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hueOff val="0"/>
              <a:satOff val="0"/>
              <a:lumOff val="0"/>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 xmlns:p14="http://schemas.microsoft.com/office/powerpoint/2010/main" val="1963270983"/>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Скругленный прямоугольник 40"/>
          <p:cNvSpPr/>
          <p:nvPr/>
        </p:nvSpPr>
        <p:spPr>
          <a:xfrm>
            <a:off x="117972" y="1244007"/>
            <a:ext cx="8986131" cy="4946990"/>
          </a:xfrm>
          <a:prstGeom prst="roundRect">
            <a:avLst/>
          </a:prstGeom>
          <a:gradFill flip="none" rotWithShape="1">
            <a:gsLst>
              <a:gs pos="0">
                <a:srgbClr val="FFEFD1"/>
              </a:gs>
              <a:gs pos="64999">
                <a:srgbClr val="F0EBD5"/>
              </a:gs>
              <a:gs pos="100000">
                <a:srgbClr val="D1C39F"/>
              </a:gs>
            </a:gsLst>
            <a:lin ang="5400000" scaled="0"/>
            <a:tileRect/>
          </a:gradFill>
          <a:effectLst>
            <a:outerShdw blurRad="50800" dist="38100" dir="8100000" algn="tr" rotWithShape="0">
              <a:prstClr val="black">
                <a:alpha val="40000"/>
              </a:prstClr>
            </a:outerShdw>
          </a:effectLst>
          <a:scene3d>
            <a:camera prst="orthographicFront"/>
            <a:lightRig rig="threePt" dir="t"/>
          </a:scene3d>
          <a:sp3d>
            <a:bevelT prst="convex"/>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dirty="0"/>
          </a:p>
        </p:txBody>
      </p:sp>
      <p:sp>
        <p:nvSpPr>
          <p:cNvPr id="19" name="Нижний колонтитул 1"/>
          <p:cNvSpPr txBox="1">
            <a:spLocks/>
          </p:cNvSpPr>
          <p:nvPr/>
        </p:nvSpPr>
        <p:spPr>
          <a:xfrm>
            <a:off x="3491880" y="628440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18" name="Нижний колонтитул 1"/>
          <p:cNvSpPr txBox="1">
            <a:spLocks/>
          </p:cNvSpPr>
          <p:nvPr/>
        </p:nvSpPr>
        <p:spPr>
          <a:xfrm>
            <a:off x="3707904" y="6182048"/>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4" name="TextBox 3"/>
          <p:cNvSpPr txBox="1"/>
          <p:nvPr/>
        </p:nvSpPr>
        <p:spPr>
          <a:xfrm>
            <a:off x="994007" y="96183"/>
            <a:ext cx="7155986" cy="510778"/>
          </a:xfrm>
          <a:prstGeom prst="roundRect">
            <a:avLst/>
          </a:prstGeom>
          <a:effectLst>
            <a:outerShdw blurRad="40000" dist="23000" dir="5400000" rotWithShape="0">
              <a:srgbClr val="000000">
                <a:alpha val="35000"/>
              </a:srgbClr>
            </a:outerShdw>
            <a:reflection blurRad="6350" stA="50000" endA="300" endPos="90000" dir="5400000" sy="-100000" algn="bl" rotWithShape="0"/>
          </a:effectLst>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a:r>
              <a:rPr lang="uk-UA" sz="2400" b="1" dirty="0" smtClean="0">
                <a:solidFill>
                  <a:srgbClr val="FFFF00"/>
                </a:solidFill>
                <a:effectLst>
                  <a:outerShdw blurRad="38100" dist="38100" dir="2700000" algn="tl">
                    <a:srgbClr val="000000">
                      <a:alpha val="43137"/>
                    </a:srgbClr>
                  </a:outerShdw>
                </a:effectLst>
              </a:rPr>
              <a:t>Веб-програмування</a:t>
            </a:r>
            <a:endParaRPr lang="uk-UA" sz="2400" b="1" dirty="0">
              <a:solidFill>
                <a:srgbClr val="FFFF00"/>
              </a:solidFill>
              <a:effectLst>
                <a:outerShdw blurRad="38100" dist="38100" dir="2700000" algn="tl">
                  <a:srgbClr val="000000">
                    <a:alpha val="43137"/>
                  </a:srgbClr>
                </a:outerShdw>
              </a:effectLst>
            </a:endParaRPr>
          </a:p>
        </p:txBody>
      </p:sp>
      <p:grpSp>
        <p:nvGrpSpPr>
          <p:cNvPr id="5" name="Группа 4"/>
          <p:cNvGrpSpPr/>
          <p:nvPr/>
        </p:nvGrpSpPr>
        <p:grpSpPr>
          <a:xfrm>
            <a:off x="78935" y="6124337"/>
            <a:ext cx="8986131" cy="733663"/>
            <a:chOff x="157868" y="6124337"/>
            <a:chExt cx="8986131" cy="733663"/>
          </a:xfrm>
        </p:grpSpPr>
        <p:sp>
          <p:nvSpPr>
            <p:cNvPr id="6" name="TextBox 5"/>
            <p:cNvSpPr txBox="1"/>
            <p:nvPr/>
          </p:nvSpPr>
          <p:spPr>
            <a:xfrm>
              <a:off x="157868" y="6124337"/>
              <a:ext cx="8986131" cy="733663"/>
            </a:xfrm>
            <a:prstGeom prst="lef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endParaRPr lang="uk-UA" b="1" dirty="0"/>
            </a:p>
          </p:txBody>
        </p:sp>
        <p:sp>
          <p:nvSpPr>
            <p:cNvPr id="10" name="TextBox 9"/>
            <p:cNvSpPr txBox="1"/>
            <p:nvPr/>
          </p:nvSpPr>
          <p:spPr>
            <a:xfrm>
              <a:off x="714349" y="6309320"/>
              <a:ext cx="7674076" cy="369332"/>
            </a:xfrm>
            <a:prstGeom prst="rect">
              <a:avLst/>
            </a:prstGeom>
            <a:noFill/>
          </p:spPr>
          <p:txBody>
            <a:bodyPr wrap="square" rtlCol="0">
              <a:spAutoFit/>
            </a:bodyPr>
            <a:lstStyle/>
            <a:p>
              <a:pPr algn="ctr"/>
              <a:r>
                <a:rPr lang="uk-UA" b="1" spc="600" dirty="0">
                  <a:solidFill>
                    <a:srgbClr val="00B0F0"/>
                  </a:solidFill>
                </a:rPr>
                <a:t>Основи мови </a:t>
              </a:r>
              <a:r>
                <a:rPr lang="en-US" b="1" spc="600" dirty="0">
                  <a:solidFill>
                    <a:srgbClr val="00B0F0"/>
                  </a:solidFill>
                </a:rPr>
                <a:t>HTML</a:t>
              </a:r>
              <a:endParaRPr lang="uk-UA" b="1" spc="600" dirty="0">
                <a:solidFill>
                  <a:srgbClr val="00B0F0"/>
                </a:solidFill>
              </a:endParaRPr>
            </a:p>
          </p:txBody>
        </p:sp>
      </p:grpSp>
      <p:sp>
        <p:nvSpPr>
          <p:cNvPr id="14" name="Прямоугольник 13"/>
          <p:cNvSpPr/>
          <p:nvPr/>
        </p:nvSpPr>
        <p:spPr>
          <a:xfrm>
            <a:off x="364990" y="1543799"/>
            <a:ext cx="4107464" cy="4580538"/>
          </a:xfrm>
          <a:prstGeom prst="rect">
            <a:avLst/>
          </a:prstGeom>
          <a:noFill/>
        </p:spPr>
      </p:sp>
      <p:sp>
        <p:nvSpPr>
          <p:cNvPr id="8" name="Выноска со стрелкой вниз 7"/>
          <p:cNvSpPr/>
          <p:nvPr/>
        </p:nvSpPr>
        <p:spPr>
          <a:xfrm>
            <a:off x="305174" y="670413"/>
            <a:ext cx="8611728" cy="801529"/>
          </a:xfrm>
          <a:prstGeom prst="downArrowCallout">
            <a:avLst/>
          </a:prstGeom>
          <a:effectLst>
            <a:innerShdw blurRad="63500" dist="50800" dir="18900000">
              <a:prstClr val="black">
                <a:alpha val="50000"/>
              </a:prstClr>
            </a:innerShdw>
            <a:reflection blurRad="6350" stA="50000" endA="300" endPos="38500" dist="50800" dir="5400000" sy="-100000" algn="bl" rotWithShape="0"/>
          </a:effectLst>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a:r>
              <a:rPr lang="uk-UA" sz="2800" b="1" dirty="0">
                <a:solidFill>
                  <a:srgbClr val="000066"/>
                </a:solidFill>
              </a:rPr>
              <a:t>Метод </a:t>
            </a:r>
            <a:r>
              <a:rPr lang="en-US" sz="2800" b="1" dirty="0">
                <a:solidFill>
                  <a:schemeClr val="tx1"/>
                </a:solidFill>
              </a:rPr>
              <a:t>alert</a:t>
            </a:r>
            <a:r>
              <a:rPr lang="en-US" sz="2800" b="1" dirty="0" smtClean="0">
                <a:solidFill>
                  <a:schemeClr val="tx1"/>
                </a:solidFill>
              </a:rPr>
              <a:t>()</a:t>
            </a:r>
            <a:endParaRPr lang="en-US" sz="2800" b="1" dirty="0">
              <a:solidFill>
                <a:schemeClr val="tx1"/>
              </a:solidFill>
            </a:endParaRPr>
          </a:p>
        </p:txBody>
      </p:sp>
      <p:pic>
        <p:nvPicPr>
          <p:cNvPr id="5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flipH="1">
            <a:off x="8314783" y="4305"/>
            <a:ext cx="646438" cy="694537"/>
          </a:xfrm>
          <a:prstGeom prst="rect">
            <a:avLst/>
          </a:prstGeom>
          <a:noFill/>
          <a:ln>
            <a:noFill/>
          </a:ln>
          <a:effectLst>
            <a:outerShdw dist="35921" dir="2700000" algn="ctr" rotWithShape="0">
              <a:schemeClr val="bg2"/>
            </a:outerShdw>
            <a:softEdge rad="63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56" name="Picture 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 xmlns:a14="http://schemas.microsoft.com/office/drawing/2010/main" val="0"/>
              </a:ext>
            </a:extLst>
          </a:blip>
          <a:srcRect/>
          <a:stretch>
            <a:fillRect/>
          </a:stretch>
        </p:blipFill>
        <p:spPr bwMode="auto">
          <a:xfrm>
            <a:off x="305174" y="-23839"/>
            <a:ext cx="622689" cy="694537"/>
          </a:xfrm>
          <a:prstGeom prst="rect">
            <a:avLst/>
          </a:prstGeom>
          <a:noFill/>
          <a:ln>
            <a:noFill/>
          </a:ln>
          <a:effectLst>
            <a:outerShdw dist="35921" dir="2700000" algn="ctr" rotWithShape="0">
              <a:schemeClr val="bg2"/>
            </a:outerShdw>
            <a:softEdge rad="63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Полилиния 12"/>
          <p:cNvSpPr/>
          <p:nvPr/>
        </p:nvSpPr>
        <p:spPr>
          <a:xfrm>
            <a:off x="5870665" y="2354796"/>
            <a:ext cx="1593453" cy="302402"/>
          </a:xfrm>
          <a:custGeom>
            <a:avLst/>
            <a:gdLst/>
            <a:ahLst/>
            <a:cxnLst/>
            <a:rect l="0" t="0" r="0" b="0"/>
            <a:pathLst>
              <a:path>
                <a:moveTo>
                  <a:pt x="0" y="0"/>
                </a:moveTo>
                <a:lnTo>
                  <a:pt x="0" y="189880"/>
                </a:lnTo>
                <a:lnTo>
                  <a:pt x="1593453" y="189880"/>
                </a:lnTo>
                <a:lnTo>
                  <a:pt x="1593453" y="302402"/>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5" name="Полилиния 14"/>
          <p:cNvSpPr/>
          <p:nvPr/>
        </p:nvSpPr>
        <p:spPr>
          <a:xfrm>
            <a:off x="3186795" y="3396537"/>
            <a:ext cx="4983361" cy="436050"/>
          </a:xfrm>
          <a:custGeom>
            <a:avLst/>
            <a:gdLst/>
            <a:ahLst/>
            <a:cxnLst/>
            <a:rect l="0" t="0" r="0" b="0"/>
            <a:pathLst>
              <a:path>
                <a:moveTo>
                  <a:pt x="0" y="0"/>
                </a:moveTo>
                <a:lnTo>
                  <a:pt x="0" y="323529"/>
                </a:lnTo>
                <a:lnTo>
                  <a:pt x="4983361" y="323529"/>
                </a:lnTo>
                <a:lnTo>
                  <a:pt x="4983361"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6" name="Полилиния 15"/>
          <p:cNvSpPr/>
          <p:nvPr/>
        </p:nvSpPr>
        <p:spPr>
          <a:xfrm>
            <a:off x="3186795" y="3396537"/>
            <a:ext cx="2911800" cy="436050"/>
          </a:xfrm>
          <a:custGeom>
            <a:avLst/>
            <a:gdLst/>
            <a:ahLst/>
            <a:cxnLst/>
            <a:rect l="0" t="0" r="0" b="0"/>
            <a:pathLst>
              <a:path>
                <a:moveTo>
                  <a:pt x="0" y="0"/>
                </a:moveTo>
                <a:lnTo>
                  <a:pt x="0" y="323529"/>
                </a:lnTo>
                <a:lnTo>
                  <a:pt x="2911800" y="323529"/>
                </a:lnTo>
                <a:lnTo>
                  <a:pt x="291180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7" name="Полилиния 16"/>
          <p:cNvSpPr/>
          <p:nvPr/>
        </p:nvSpPr>
        <p:spPr>
          <a:xfrm>
            <a:off x="3186795" y="3396537"/>
            <a:ext cx="371035" cy="436050"/>
          </a:xfrm>
          <a:custGeom>
            <a:avLst/>
            <a:gdLst/>
            <a:ahLst/>
            <a:cxnLst/>
            <a:rect l="0" t="0" r="0" b="0"/>
            <a:pathLst>
              <a:path>
                <a:moveTo>
                  <a:pt x="0" y="0"/>
                </a:moveTo>
                <a:lnTo>
                  <a:pt x="0" y="323529"/>
                </a:lnTo>
                <a:lnTo>
                  <a:pt x="371035" y="323529"/>
                </a:lnTo>
                <a:lnTo>
                  <a:pt x="371035"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0" name="Полилиния 19"/>
          <p:cNvSpPr/>
          <p:nvPr/>
        </p:nvSpPr>
        <p:spPr>
          <a:xfrm>
            <a:off x="1130682" y="3396537"/>
            <a:ext cx="2056112" cy="436050"/>
          </a:xfrm>
          <a:custGeom>
            <a:avLst/>
            <a:gdLst/>
            <a:ahLst/>
            <a:cxnLst/>
            <a:rect l="0" t="0" r="0" b="0"/>
            <a:pathLst>
              <a:path>
                <a:moveTo>
                  <a:pt x="2056112" y="0"/>
                </a:moveTo>
                <a:lnTo>
                  <a:pt x="2056112" y="323529"/>
                </a:lnTo>
                <a:lnTo>
                  <a:pt x="0" y="323529"/>
                </a:lnTo>
                <a:lnTo>
                  <a:pt x="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1" name="Полилиния 20"/>
          <p:cNvSpPr/>
          <p:nvPr/>
        </p:nvSpPr>
        <p:spPr>
          <a:xfrm>
            <a:off x="3186795" y="2354796"/>
            <a:ext cx="2683869" cy="270455"/>
          </a:xfrm>
          <a:custGeom>
            <a:avLst/>
            <a:gdLst/>
            <a:ahLst/>
            <a:cxnLst/>
            <a:rect l="0" t="0" r="0" b="0"/>
            <a:pathLst>
              <a:path>
                <a:moveTo>
                  <a:pt x="2683869" y="0"/>
                </a:moveTo>
                <a:lnTo>
                  <a:pt x="2683869" y="157934"/>
                </a:lnTo>
                <a:lnTo>
                  <a:pt x="0" y="157934"/>
                </a:lnTo>
                <a:lnTo>
                  <a:pt x="0" y="270455"/>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7" name="AutoShape 2" descr="Ð ÐµÐ·ÑÐ»ÑÑÐ°Ñ Ð¿Ð¾ÑÑÐºÑ Ð·Ð¾Ð±ÑÐ°Ð¶ÐµÐ½Ñ Ð·Ð° Ð·Ð°Ð¿Ð¸ÑÐ¾Ð¼ &quot;Ð²ÐµÐ±-Ð´Ð¸Ð·Ð°Ð¹Ð½&quo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AutoShape 4" descr="Ð ÐµÐ·ÑÐ»ÑÑÐ°Ñ Ð¿Ð¾ÑÑÐºÑ Ð·Ð¾Ð±ÑÐ°Ð¶ÐµÐ½Ñ Ð·Ð° Ð·Ð°Ð¿Ð¸ÑÐ¾Ð¼ &quot;Ð²ÐµÐ±-Ð´Ð¸Ð·Ð°Ð¹Ð½&quo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33"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17462722">
            <a:off x="72865" y="448926"/>
            <a:ext cx="576064" cy="612068"/>
          </a:xfrm>
          <a:prstGeom prst="rect">
            <a:avLst/>
          </a:prstGeom>
          <a:noFill/>
          <a:ln>
            <a:noFill/>
          </a:ln>
          <a:effectLst>
            <a:outerShdw dist="35921" dir="2700000" algn="ctr" rotWithShape="0">
              <a:schemeClr val="bg2"/>
            </a:outerShdw>
            <a:softEdge rad="1270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4"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19478093">
            <a:off x="8628870" y="348866"/>
            <a:ext cx="576064" cy="612068"/>
          </a:xfrm>
          <a:prstGeom prst="rect">
            <a:avLst/>
          </a:prstGeom>
          <a:noFill/>
          <a:ln>
            <a:noFill/>
          </a:ln>
          <a:effectLst>
            <a:outerShdw dist="35921" dir="2700000" algn="ctr" rotWithShape="0">
              <a:schemeClr val="bg2"/>
            </a:outerShdw>
            <a:softEdge rad="1270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8" name="Picture 14" descr="Ð ÐµÐ·ÑÐ»ÑÑÐ°Ñ Ð¿Ð¾ÑÑÐºÑ Ð·Ð¾Ð±ÑÐ°Ð¶ÐµÐ½Ñ Ð·Ð° Ð·Ð°Ð¿Ð¸ÑÐ¾Ð¼ &quot;internet&quot;"/>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86034" y="5078240"/>
            <a:ext cx="1777870" cy="1017636"/>
          </a:xfrm>
          <a:prstGeom prst="rect">
            <a:avLst/>
          </a:prstGeom>
          <a:noFill/>
          <a:effectLst>
            <a:softEdge rad="317500"/>
          </a:effectLst>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378217" y="1701921"/>
            <a:ext cx="8387566" cy="1200329"/>
          </a:xfrm>
          <a:prstGeom prst="rect">
            <a:avLst/>
          </a:prstGeom>
          <a:solidFill>
            <a:schemeClr val="accent3">
              <a:lumMod val="20000"/>
              <a:lumOff val="80000"/>
            </a:schemeClr>
          </a:solidFill>
        </p:spPr>
        <p:txBody>
          <a:bodyPr wrap="square">
            <a:spAutoFit/>
          </a:bodyPr>
          <a:lstStyle/>
          <a:p>
            <a:pPr algn="just"/>
            <a:r>
              <a:rPr lang="uk-UA" dirty="0" smtClean="0"/>
              <a:t>Цей метод генерує </a:t>
            </a:r>
            <a:r>
              <a:rPr lang="uk-UA" b="1" dirty="0" smtClean="0"/>
              <a:t>діалогове вікно-попереджен</a:t>
            </a:r>
            <a:r>
              <a:rPr lang="uk-UA" dirty="0" smtClean="0"/>
              <a:t>ня, що відображає текст, заданий як параметр методу. </a:t>
            </a:r>
            <a:endParaRPr lang="en-US" dirty="0" smtClean="0"/>
          </a:p>
          <a:p>
            <a:pPr algn="just"/>
            <a:r>
              <a:rPr lang="uk-UA" dirty="0" smtClean="0"/>
              <a:t>Єдина кнопка </a:t>
            </a:r>
            <a:r>
              <a:rPr lang="uk-UA" b="1" dirty="0" smtClean="0"/>
              <a:t>ОК</a:t>
            </a:r>
            <a:r>
              <a:rPr lang="uk-UA" dirty="0" smtClean="0"/>
              <a:t>, напис якої не можна змінити, призначена для того, щоб користувач міг підтвердити, що він прочитав попередження</a:t>
            </a:r>
            <a:endParaRPr lang="uk-UA" dirty="0"/>
          </a:p>
        </p:txBody>
      </p:sp>
      <p:sp>
        <p:nvSpPr>
          <p:cNvPr id="12" name="Скругленный прямоугольник 11"/>
          <p:cNvSpPr/>
          <p:nvPr/>
        </p:nvSpPr>
        <p:spPr>
          <a:xfrm>
            <a:off x="635416" y="5540891"/>
            <a:ext cx="6798143" cy="578882"/>
          </a:xfrm>
          <a:prstGeom prst="roundRect">
            <a:avLst/>
          </a:prstGeom>
          <a:solidFill>
            <a:srgbClr val="FFFF99"/>
          </a:solidFill>
          <a:effectLst>
            <a:softEdge rad="127000"/>
          </a:effectLst>
        </p:spPr>
        <p:txBody>
          <a:bodyPr wrap="square">
            <a:spAutoFit/>
          </a:bodyPr>
          <a:lstStyle/>
          <a:p>
            <a:pPr algn="ctr"/>
            <a:r>
              <a:rPr lang="uk-UA" sz="1400" b="1" i="1" dirty="0" smtClean="0"/>
              <a:t>Сценарій</a:t>
            </a:r>
            <a:r>
              <a:rPr lang="uk-UA" sz="1400" i="1" dirty="0" smtClean="0"/>
              <a:t> </a:t>
            </a:r>
            <a:r>
              <a:rPr lang="uk-UA" sz="1400" dirty="0" smtClean="0"/>
              <a:t>(</a:t>
            </a:r>
            <a:r>
              <a:rPr lang="uk-UA" sz="1400" i="1" dirty="0" err="1" smtClean="0"/>
              <a:t>script</a:t>
            </a:r>
            <a:r>
              <a:rPr lang="uk-UA" sz="1400" i="1" dirty="0" smtClean="0"/>
              <a:t>, </a:t>
            </a:r>
            <a:r>
              <a:rPr lang="uk-UA" sz="1400" i="1" dirty="0" err="1" smtClean="0"/>
              <a:t>скрипт</a:t>
            </a:r>
            <a:r>
              <a:rPr lang="uk-UA" sz="1400" dirty="0" smtClean="0"/>
              <a:t>) — це програма, написана спеціальною мовою програмування і вбудована в HTML-документ</a:t>
            </a:r>
            <a:endParaRPr lang="uk-UA" sz="1400" dirty="0"/>
          </a:p>
        </p:txBody>
      </p:sp>
      <p:pic>
        <p:nvPicPr>
          <p:cNvPr id="5125"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291274" y="3396536"/>
            <a:ext cx="3840601" cy="1472623"/>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20386757"/>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Скругленный прямоугольник 40"/>
          <p:cNvSpPr/>
          <p:nvPr/>
        </p:nvSpPr>
        <p:spPr>
          <a:xfrm>
            <a:off x="117972" y="1244007"/>
            <a:ext cx="8986131" cy="4946990"/>
          </a:xfrm>
          <a:prstGeom prst="roundRect">
            <a:avLst/>
          </a:prstGeom>
          <a:gradFill flip="none" rotWithShape="1">
            <a:gsLst>
              <a:gs pos="0">
                <a:srgbClr val="FFEFD1"/>
              </a:gs>
              <a:gs pos="64999">
                <a:srgbClr val="F0EBD5"/>
              </a:gs>
              <a:gs pos="100000">
                <a:srgbClr val="D1C39F"/>
              </a:gs>
            </a:gsLst>
            <a:lin ang="5400000" scaled="0"/>
            <a:tileRect/>
          </a:gradFill>
          <a:effectLst>
            <a:outerShdw blurRad="50800" dist="38100" dir="8100000" algn="tr" rotWithShape="0">
              <a:prstClr val="black">
                <a:alpha val="40000"/>
              </a:prstClr>
            </a:outerShdw>
          </a:effectLst>
          <a:scene3d>
            <a:camera prst="orthographicFront"/>
            <a:lightRig rig="threePt" dir="t"/>
          </a:scene3d>
          <a:sp3d>
            <a:bevelT prst="convex"/>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dirty="0"/>
          </a:p>
        </p:txBody>
      </p:sp>
      <p:sp>
        <p:nvSpPr>
          <p:cNvPr id="19" name="Нижний колонтитул 1"/>
          <p:cNvSpPr txBox="1">
            <a:spLocks/>
          </p:cNvSpPr>
          <p:nvPr/>
        </p:nvSpPr>
        <p:spPr>
          <a:xfrm>
            <a:off x="3491880" y="628440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18" name="Нижний колонтитул 1"/>
          <p:cNvSpPr txBox="1">
            <a:spLocks/>
          </p:cNvSpPr>
          <p:nvPr/>
        </p:nvSpPr>
        <p:spPr>
          <a:xfrm>
            <a:off x="3707904" y="6182048"/>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4" name="TextBox 3"/>
          <p:cNvSpPr txBox="1"/>
          <p:nvPr/>
        </p:nvSpPr>
        <p:spPr>
          <a:xfrm>
            <a:off x="994007" y="96183"/>
            <a:ext cx="7155986" cy="510778"/>
          </a:xfrm>
          <a:prstGeom prst="roundRect">
            <a:avLst/>
          </a:prstGeom>
          <a:effectLst>
            <a:outerShdw blurRad="40000" dist="23000" dir="5400000" rotWithShape="0">
              <a:srgbClr val="000000">
                <a:alpha val="35000"/>
              </a:srgbClr>
            </a:outerShdw>
            <a:reflection blurRad="6350" stA="50000" endA="300" endPos="90000" dir="5400000" sy="-100000" algn="bl" rotWithShape="0"/>
          </a:effectLst>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a:r>
              <a:rPr lang="uk-UA" sz="2400" b="1" dirty="0" smtClean="0">
                <a:solidFill>
                  <a:srgbClr val="FFFF00"/>
                </a:solidFill>
                <a:effectLst>
                  <a:outerShdw blurRad="38100" dist="38100" dir="2700000" algn="tl">
                    <a:srgbClr val="000000">
                      <a:alpha val="43137"/>
                    </a:srgbClr>
                  </a:outerShdw>
                </a:effectLst>
              </a:rPr>
              <a:t>Веб-програмування</a:t>
            </a:r>
            <a:endParaRPr lang="uk-UA" sz="2400" b="1" dirty="0">
              <a:solidFill>
                <a:srgbClr val="FFFF00"/>
              </a:solidFill>
              <a:effectLst>
                <a:outerShdw blurRad="38100" dist="38100" dir="2700000" algn="tl">
                  <a:srgbClr val="000000">
                    <a:alpha val="43137"/>
                  </a:srgbClr>
                </a:outerShdw>
              </a:effectLst>
            </a:endParaRPr>
          </a:p>
        </p:txBody>
      </p:sp>
      <p:grpSp>
        <p:nvGrpSpPr>
          <p:cNvPr id="5" name="Группа 4"/>
          <p:cNvGrpSpPr/>
          <p:nvPr/>
        </p:nvGrpSpPr>
        <p:grpSpPr>
          <a:xfrm>
            <a:off x="78935" y="6124337"/>
            <a:ext cx="8986131" cy="733663"/>
            <a:chOff x="157868" y="6124337"/>
            <a:chExt cx="8986131" cy="733663"/>
          </a:xfrm>
        </p:grpSpPr>
        <p:sp>
          <p:nvSpPr>
            <p:cNvPr id="6" name="TextBox 5"/>
            <p:cNvSpPr txBox="1"/>
            <p:nvPr/>
          </p:nvSpPr>
          <p:spPr>
            <a:xfrm>
              <a:off x="157868" y="6124337"/>
              <a:ext cx="8986131" cy="733663"/>
            </a:xfrm>
            <a:prstGeom prst="lef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endParaRPr lang="uk-UA" b="1" dirty="0"/>
            </a:p>
          </p:txBody>
        </p:sp>
        <p:sp>
          <p:nvSpPr>
            <p:cNvPr id="10" name="TextBox 9"/>
            <p:cNvSpPr txBox="1"/>
            <p:nvPr/>
          </p:nvSpPr>
          <p:spPr>
            <a:xfrm>
              <a:off x="714349" y="6309320"/>
              <a:ext cx="7674076" cy="369332"/>
            </a:xfrm>
            <a:prstGeom prst="rect">
              <a:avLst/>
            </a:prstGeom>
            <a:noFill/>
          </p:spPr>
          <p:txBody>
            <a:bodyPr wrap="square" rtlCol="0">
              <a:spAutoFit/>
            </a:bodyPr>
            <a:lstStyle/>
            <a:p>
              <a:pPr algn="ctr"/>
              <a:r>
                <a:rPr lang="uk-UA" b="1" spc="600" dirty="0">
                  <a:solidFill>
                    <a:srgbClr val="00B0F0"/>
                  </a:solidFill>
                </a:rPr>
                <a:t>Основи мови </a:t>
              </a:r>
              <a:r>
                <a:rPr lang="en-US" b="1" spc="600" dirty="0">
                  <a:solidFill>
                    <a:srgbClr val="00B0F0"/>
                  </a:solidFill>
                </a:rPr>
                <a:t>HTML</a:t>
              </a:r>
              <a:endParaRPr lang="uk-UA" b="1" spc="600" dirty="0">
                <a:solidFill>
                  <a:srgbClr val="00B0F0"/>
                </a:solidFill>
              </a:endParaRPr>
            </a:p>
          </p:txBody>
        </p:sp>
      </p:grpSp>
      <p:sp>
        <p:nvSpPr>
          <p:cNvPr id="14" name="Прямоугольник 13"/>
          <p:cNvSpPr/>
          <p:nvPr/>
        </p:nvSpPr>
        <p:spPr>
          <a:xfrm>
            <a:off x="364990" y="1543799"/>
            <a:ext cx="4107464" cy="4580538"/>
          </a:xfrm>
          <a:prstGeom prst="rect">
            <a:avLst/>
          </a:prstGeom>
          <a:noFill/>
        </p:spPr>
      </p:sp>
      <p:sp>
        <p:nvSpPr>
          <p:cNvPr id="8" name="Выноска со стрелкой вниз 7"/>
          <p:cNvSpPr/>
          <p:nvPr/>
        </p:nvSpPr>
        <p:spPr>
          <a:xfrm>
            <a:off x="305174" y="670413"/>
            <a:ext cx="8611728" cy="801529"/>
          </a:xfrm>
          <a:prstGeom prst="downArrowCallout">
            <a:avLst/>
          </a:prstGeom>
          <a:effectLst>
            <a:innerShdw blurRad="63500" dist="50800" dir="18900000">
              <a:prstClr val="black">
                <a:alpha val="50000"/>
              </a:prstClr>
            </a:innerShdw>
            <a:reflection blurRad="6350" stA="50000" endA="300" endPos="38500" dist="50800" dir="5400000" sy="-100000" algn="bl" rotWithShape="0"/>
          </a:effectLst>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a:r>
              <a:rPr lang="uk-UA" sz="2800" b="1" dirty="0">
                <a:solidFill>
                  <a:srgbClr val="000066"/>
                </a:solidFill>
              </a:rPr>
              <a:t>Метод </a:t>
            </a:r>
            <a:r>
              <a:rPr lang="en-US" sz="2800" b="1" dirty="0" smtClean="0">
                <a:solidFill>
                  <a:schemeClr val="tx1"/>
                </a:solidFill>
              </a:rPr>
              <a:t>prompt()</a:t>
            </a:r>
            <a:endParaRPr lang="en-US" sz="2800" b="1" dirty="0">
              <a:solidFill>
                <a:schemeClr val="tx1"/>
              </a:solidFill>
            </a:endParaRPr>
          </a:p>
        </p:txBody>
      </p:sp>
      <p:sp>
        <p:nvSpPr>
          <p:cNvPr id="13" name="Полилиния 12"/>
          <p:cNvSpPr/>
          <p:nvPr/>
        </p:nvSpPr>
        <p:spPr>
          <a:xfrm>
            <a:off x="5870665" y="2354796"/>
            <a:ext cx="1593453" cy="302402"/>
          </a:xfrm>
          <a:custGeom>
            <a:avLst/>
            <a:gdLst/>
            <a:ahLst/>
            <a:cxnLst/>
            <a:rect l="0" t="0" r="0" b="0"/>
            <a:pathLst>
              <a:path>
                <a:moveTo>
                  <a:pt x="0" y="0"/>
                </a:moveTo>
                <a:lnTo>
                  <a:pt x="0" y="189880"/>
                </a:lnTo>
                <a:lnTo>
                  <a:pt x="1593453" y="189880"/>
                </a:lnTo>
                <a:lnTo>
                  <a:pt x="1593453" y="302402"/>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5" name="Полилиния 14"/>
          <p:cNvSpPr/>
          <p:nvPr/>
        </p:nvSpPr>
        <p:spPr>
          <a:xfrm>
            <a:off x="3186795" y="3396537"/>
            <a:ext cx="4983361" cy="436050"/>
          </a:xfrm>
          <a:custGeom>
            <a:avLst/>
            <a:gdLst/>
            <a:ahLst/>
            <a:cxnLst/>
            <a:rect l="0" t="0" r="0" b="0"/>
            <a:pathLst>
              <a:path>
                <a:moveTo>
                  <a:pt x="0" y="0"/>
                </a:moveTo>
                <a:lnTo>
                  <a:pt x="0" y="323529"/>
                </a:lnTo>
                <a:lnTo>
                  <a:pt x="4983361" y="323529"/>
                </a:lnTo>
                <a:lnTo>
                  <a:pt x="4983361"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6" name="Полилиния 15"/>
          <p:cNvSpPr/>
          <p:nvPr/>
        </p:nvSpPr>
        <p:spPr>
          <a:xfrm>
            <a:off x="3186795" y="3396537"/>
            <a:ext cx="2911800" cy="436050"/>
          </a:xfrm>
          <a:custGeom>
            <a:avLst/>
            <a:gdLst/>
            <a:ahLst/>
            <a:cxnLst/>
            <a:rect l="0" t="0" r="0" b="0"/>
            <a:pathLst>
              <a:path>
                <a:moveTo>
                  <a:pt x="0" y="0"/>
                </a:moveTo>
                <a:lnTo>
                  <a:pt x="0" y="323529"/>
                </a:lnTo>
                <a:lnTo>
                  <a:pt x="2911800" y="323529"/>
                </a:lnTo>
                <a:lnTo>
                  <a:pt x="291180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7" name="Полилиния 16"/>
          <p:cNvSpPr/>
          <p:nvPr/>
        </p:nvSpPr>
        <p:spPr>
          <a:xfrm>
            <a:off x="3186795" y="3396537"/>
            <a:ext cx="371035" cy="436050"/>
          </a:xfrm>
          <a:custGeom>
            <a:avLst/>
            <a:gdLst/>
            <a:ahLst/>
            <a:cxnLst/>
            <a:rect l="0" t="0" r="0" b="0"/>
            <a:pathLst>
              <a:path>
                <a:moveTo>
                  <a:pt x="0" y="0"/>
                </a:moveTo>
                <a:lnTo>
                  <a:pt x="0" y="323529"/>
                </a:lnTo>
                <a:lnTo>
                  <a:pt x="371035" y="323529"/>
                </a:lnTo>
                <a:lnTo>
                  <a:pt x="371035"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0" name="Полилиния 19"/>
          <p:cNvSpPr/>
          <p:nvPr/>
        </p:nvSpPr>
        <p:spPr>
          <a:xfrm>
            <a:off x="1130682" y="3396537"/>
            <a:ext cx="2056112" cy="436050"/>
          </a:xfrm>
          <a:custGeom>
            <a:avLst/>
            <a:gdLst/>
            <a:ahLst/>
            <a:cxnLst/>
            <a:rect l="0" t="0" r="0" b="0"/>
            <a:pathLst>
              <a:path>
                <a:moveTo>
                  <a:pt x="2056112" y="0"/>
                </a:moveTo>
                <a:lnTo>
                  <a:pt x="2056112" y="323529"/>
                </a:lnTo>
                <a:lnTo>
                  <a:pt x="0" y="323529"/>
                </a:lnTo>
                <a:lnTo>
                  <a:pt x="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1" name="Полилиния 20"/>
          <p:cNvSpPr/>
          <p:nvPr/>
        </p:nvSpPr>
        <p:spPr>
          <a:xfrm>
            <a:off x="3186795" y="2354796"/>
            <a:ext cx="2683869" cy="270455"/>
          </a:xfrm>
          <a:custGeom>
            <a:avLst/>
            <a:gdLst/>
            <a:ahLst/>
            <a:cxnLst/>
            <a:rect l="0" t="0" r="0" b="0"/>
            <a:pathLst>
              <a:path>
                <a:moveTo>
                  <a:pt x="2683869" y="0"/>
                </a:moveTo>
                <a:lnTo>
                  <a:pt x="2683869" y="157934"/>
                </a:lnTo>
                <a:lnTo>
                  <a:pt x="0" y="157934"/>
                </a:lnTo>
                <a:lnTo>
                  <a:pt x="0" y="270455"/>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7" name="AutoShape 2" descr="Ð ÐµÐ·ÑÐ»ÑÑÐ°Ñ Ð¿Ð¾ÑÑÐºÑ Ð·Ð¾Ð±ÑÐ°Ð¶ÐµÐ½Ñ Ð·Ð° Ð·Ð°Ð¿Ð¸ÑÐ¾Ð¼ &quot;Ð²ÐµÐ±-Ð´Ð¸Ð·Ð°Ð¹Ð½&quo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 name="Прямоугольник 2"/>
          <p:cNvSpPr/>
          <p:nvPr/>
        </p:nvSpPr>
        <p:spPr>
          <a:xfrm>
            <a:off x="497031" y="1481541"/>
            <a:ext cx="8177628" cy="1200329"/>
          </a:xfrm>
          <a:prstGeom prst="rect">
            <a:avLst/>
          </a:prstGeom>
          <a:solidFill>
            <a:schemeClr val="accent3">
              <a:lumMod val="20000"/>
              <a:lumOff val="80000"/>
            </a:schemeClr>
          </a:solidFill>
        </p:spPr>
        <p:txBody>
          <a:bodyPr wrap="square">
            <a:spAutoFit/>
          </a:bodyPr>
          <a:lstStyle/>
          <a:p>
            <a:pPr algn="just"/>
            <a:r>
              <a:rPr lang="uk-UA" dirty="0" smtClean="0"/>
              <a:t>Цей метод генерує </a:t>
            </a:r>
            <a:r>
              <a:rPr lang="uk-UA" b="1" dirty="0" smtClean="0"/>
              <a:t>діалогове вікно запиту</a:t>
            </a:r>
            <a:r>
              <a:rPr lang="uk-UA" dirty="0" smtClean="0"/>
              <a:t>. Дві кнопки, наявні в діалоговому вікні, — </a:t>
            </a:r>
            <a:r>
              <a:rPr lang="uk-UA" b="1" dirty="0" smtClean="0"/>
              <a:t>ОК</a:t>
            </a:r>
            <a:r>
              <a:rPr lang="uk-UA" dirty="0" smtClean="0"/>
              <a:t> і </a:t>
            </a:r>
            <a:r>
              <a:rPr lang="uk-UA" b="1" dirty="0" err="1" smtClean="0"/>
              <a:t>Cancel</a:t>
            </a:r>
            <a:r>
              <a:rPr lang="uk-UA" dirty="0" smtClean="0"/>
              <a:t> — дають змогу користувачу закрити діалогове вікно, повернувши у сценарій значення текстового поля (кнопкою ОК) або спеціальне значення </a:t>
            </a:r>
            <a:r>
              <a:rPr lang="uk-UA" dirty="0" err="1" smtClean="0"/>
              <a:t>null</a:t>
            </a:r>
            <a:r>
              <a:rPr lang="uk-UA" dirty="0" smtClean="0"/>
              <a:t> (кнопкою </a:t>
            </a:r>
            <a:r>
              <a:rPr lang="uk-UA" dirty="0" err="1" smtClean="0"/>
              <a:t>Cancel</a:t>
            </a:r>
            <a:r>
              <a:rPr lang="uk-UA" dirty="0" smtClean="0"/>
              <a:t>).</a:t>
            </a:r>
            <a:endParaRPr lang="uk-UA" dirty="0"/>
          </a:p>
        </p:txBody>
      </p:sp>
      <p:sp>
        <p:nvSpPr>
          <p:cNvPr id="12" name="Скругленный прямоугольник 11"/>
          <p:cNvSpPr/>
          <p:nvPr/>
        </p:nvSpPr>
        <p:spPr>
          <a:xfrm>
            <a:off x="635416" y="5540891"/>
            <a:ext cx="6798143" cy="578882"/>
          </a:xfrm>
          <a:prstGeom prst="roundRect">
            <a:avLst/>
          </a:prstGeom>
          <a:solidFill>
            <a:srgbClr val="FFFF99"/>
          </a:solidFill>
          <a:effectLst>
            <a:softEdge rad="127000"/>
          </a:effectLst>
        </p:spPr>
        <p:txBody>
          <a:bodyPr wrap="square">
            <a:spAutoFit/>
          </a:bodyPr>
          <a:lstStyle/>
          <a:p>
            <a:pPr algn="ctr"/>
            <a:r>
              <a:rPr lang="uk-UA" sz="1400" b="1" i="1" dirty="0" smtClean="0"/>
              <a:t>Сценарій</a:t>
            </a:r>
            <a:r>
              <a:rPr lang="uk-UA" sz="1400" i="1" dirty="0" smtClean="0"/>
              <a:t> </a:t>
            </a:r>
            <a:r>
              <a:rPr lang="uk-UA" sz="1400" dirty="0" smtClean="0"/>
              <a:t>(</a:t>
            </a:r>
            <a:r>
              <a:rPr lang="uk-UA" sz="1400" i="1" dirty="0" err="1" smtClean="0"/>
              <a:t>script</a:t>
            </a:r>
            <a:r>
              <a:rPr lang="uk-UA" sz="1400" i="1" dirty="0" smtClean="0"/>
              <a:t>, </a:t>
            </a:r>
            <a:r>
              <a:rPr lang="uk-UA" sz="1400" i="1" dirty="0" err="1" smtClean="0"/>
              <a:t>скрипт</a:t>
            </a:r>
            <a:r>
              <a:rPr lang="uk-UA" sz="1400" dirty="0" smtClean="0"/>
              <a:t>) — це програма, написана спеціальною мовою програмування і вбудована в HTML-документ</a:t>
            </a:r>
            <a:endParaRPr lang="uk-UA" sz="1400" dirty="0"/>
          </a:p>
        </p:txBody>
      </p:sp>
      <p:pic>
        <p:nvPicPr>
          <p:cNvPr id="5129" name="Picture 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9952" y="2888625"/>
            <a:ext cx="4443582" cy="1890886"/>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9" name="Прямоугольник 38"/>
          <p:cNvSpPr/>
          <p:nvPr/>
        </p:nvSpPr>
        <p:spPr>
          <a:xfrm>
            <a:off x="5538449" y="3302003"/>
            <a:ext cx="3422772" cy="830997"/>
          </a:xfrm>
          <a:prstGeom prst="rect">
            <a:avLst/>
          </a:prstGeom>
        </p:spPr>
        <p:txBody>
          <a:bodyPr wrap="square">
            <a:spAutoFit/>
          </a:bodyPr>
          <a:lstStyle/>
          <a:p>
            <a:pPr algn="ctr"/>
            <a:r>
              <a:rPr lang="en-US" sz="1600" i="1" dirty="0"/>
              <a:t>Confirm</a:t>
            </a:r>
            <a:r>
              <a:rPr lang="en-US" sz="1600" dirty="0"/>
              <a:t> (</a:t>
            </a:r>
            <a:r>
              <a:rPr lang="uk-UA" sz="1600" dirty="0"/>
              <a:t>повертає </a:t>
            </a:r>
            <a:r>
              <a:rPr lang="uk-UA" sz="1600" dirty="0" smtClean="0"/>
              <a:t>значення</a:t>
            </a:r>
            <a:r>
              <a:rPr lang="en-US" sz="1600" dirty="0" smtClean="0"/>
              <a:t> true </a:t>
            </a:r>
            <a:r>
              <a:rPr lang="en-US" sz="1600" dirty="0"/>
              <a:t>(</a:t>
            </a:r>
            <a:r>
              <a:rPr lang="uk-UA" sz="1600" dirty="0"/>
              <a:t>істина), якщо користувач клацає кнопку ОК, і </a:t>
            </a:r>
            <a:r>
              <a:rPr lang="en-US" sz="1600" dirty="0" smtClean="0"/>
              <a:t>false </a:t>
            </a:r>
            <a:r>
              <a:rPr lang="uk-UA" sz="1600" dirty="0" smtClean="0"/>
              <a:t>(хибність</a:t>
            </a:r>
            <a:r>
              <a:rPr lang="uk-UA" sz="1600" dirty="0"/>
              <a:t>),</a:t>
            </a:r>
          </a:p>
        </p:txBody>
      </p:sp>
    </p:spTree>
    <p:extLst>
      <p:ext uri="{BB962C8B-B14F-4D97-AF65-F5344CB8AC3E}">
        <p14:creationId xmlns="" xmlns:p14="http://schemas.microsoft.com/office/powerpoint/2010/main" val="4183610024"/>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Скругленный прямоугольник 40"/>
          <p:cNvSpPr/>
          <p:nvPr/>
        </p:nvSpPr>
        <p:spPr>
          <a:xfrm>
            <a:off x="117972" y="1244007"/>
            <a:ext cx="8986131" cy="4946990"/>
          </a:xfrm>
          <a:prstGeom prst="roundRect">
            <a:avLst/>
          </a:prstGeom>
          <a:gradFill flip="none" rotWithShape="1">
            <a:gsLst>
              <a:gs pos="0">
                <a:srgbClr val="FFEFD1"/>
              </a:gs>
              <a:gs pos="64999">
                <a:srgbClr val="F0EBD5"/>
              </a:gs>
              <a:gs pos="100000">
                <a:srgbClr val="D1C39F"/>
              </a:gs>
            </a:gsLst>
            <a:lin ang="5400000" scaled="0"/>
            <a:tileRect/>
          </a:gradFill>
          <a:effectLst>
            <a:outerShdw blurRad="50800" dist="38100" dir="8100000" algn="tr" rotWithShape="0">
              <a:prstClr val="black">
                <a:alpha val="40000"/>
              </a:prstClr>
            </a:outerShdw>
          </a:effectLst>
          <a:scene3d>
            <a:camera prst="orthographicFront"/>
            <a:lightRig rig="threePt" dir="t"/>
          </a:scene3d>
          <a:sp3d>
            <a:bevelT prst="convex"/>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dirty="0"/>
          </a:p>
        </p:txBody>
      </p:sp>
      <p:sp>
        <p:nvSpPr>
          <p:cNvPr id="19" name="Нижний колонтитул 1"/>
          <p:cNvSpPr txBox="1">
            <a:spLocks/>
          </p:cNvSpPr>
          <p:nvPr/>
        </p:nvSpPr>
        <p:spPr>
          <a:xfrm>
            <a:off x="3491880" y="628440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18" name="Нижний колонтитул 1"/>
          <p:cNvSpPr txBox="1">
            <a:spLocks/>
          </p:cNvSpPr>
          <p:nvPr/>
        </p:nvSpPr>
        <p:spPr>
          <a:xfrm>
            <a:off x="3707904" y="6182048"/>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4" name="TextBox 3"/>
          <p:cNvSpPr txBox="1"/>
          <p:nvPr/>
        </p:nvSpPr>
        <p:spPr>
          <a:xfrm>
            <a:off x="994007" y="96183"/>
            <a:ext cx="7155986" cy="510778"/>
          </a:xfrm>
          <a:prstGeom prst="roundRect">
            <a:avLst/>
          </a:prstGeom>
          <a:effectLst>
            <a:outerShdw blurRad="40000" dist="23000" dir="5400000" rotWithShape="0">
              <a:srgbClr val="000000">
                <a:alpha val="35000"/>
              </a:srgbClr>
            </a:outerShdw>
            <a:reflection blurRad="6350" stA="50000" endA="300" endPos="90000" dir="5400000" sy="-100000" algn="bl" rotWithShape="0"/>
          </a:effectLst>
        </p:spPr>
        <p:style>
          <a:lnRef idx="0">
            <a:schemeClr val="accent5"/>
          </a:lnRef>
          <a:fillRef idx="3">
            <a:schemeClr val="accent5"/>
          </a:fillRef>
          <a:effectRef idx="3">
            <a:schemeClr val="accent5"/>
          </a:effectRef>
          <a:fontRef idx="minor">
            <a:schemeClr val="lt1"/>
          </a:fontRef>
        </p:style>
        <p:txBody>
          <a:bodyPr wrap="square" rtlCol="0" anchor="ctr">
            <a:spAutoFit/>
          </a:bodyPr>
          <a:lstStyle/>
          <a:p>
            <a:pPr algn="ctr"/>
            <a:r>
              <a:rPr lang="uk-UA" sz="2400" b="1" dirty="0" smtClean="0">
                <a:solidFill>
                  <a:srgbClr val="FFFF00"/>
                </a:solidFill>
                <a:effectLst>
                  <a:outerShdw blurRad="38100" dist="38100" dir="2700000" algn="tl">
                    <a:srgbClr val="000000">
                      <a:alpha val="43137"/>
                    </a:srgbClr>
                  </a:outerShdw>
                </a:effectLst>
              </a:rPr>
              <a:t>Веб-програмування</a:t>
            </a:r>
            <a:endParaRPr lang="uk-UA" sz="2400" b="1" dirty="0">
              <a:solidFill>
                <a:srgbClr val="FFFF00"/>
              </a:solidFill>
              <a:effectLst>
                <a:outerShdw blurRad="38100" dist="38100" dir="2700000" algn="tl">
                  <a:srgbClr val="000000">
                    <a:alpha val="43137"/>
                  </a:srgbClr>
                </a:outerShdw>
              </a:effectLst>
            </a:endParaRPr>
          </a:p>
        </p:txBody>
      </p:sp>
      <p:grpSp>
        <p:nvGrpSpPr>
          <p:cNvPr id="5" name="Группа 4"/>
          <p:cNvGrpSpPr/>
          <p:nvPr/>
        </p:nvGrpSpPr>
        <p:grpSpPr>
          <a:xfrm>
            <a:off x="78935" y="6124337"/>
            <a:ext cx="8986131" cy="733663"/>
            <a:chOff x="157868" y="6124337"/>
            <a:chExt cx="8986131" cy="733663"/>
          </a:xfrm>
        </p:grpSpPr>
        <p:sp>
          <p:nvSpPr>
            <p:cNvPr id="6" name="TextBox 5"/>
            <p:cNvSpPr txBox="1"/>
            <p:nvPr/>
          </p:nvSpPr>
          <p:spPr>
            <a:xfrm>
              <a:off x="157868" y="6124337"/>
              <a:ext cx="8986131" cy="733663"/>
            </a:xfrm>
            <a:prstGeom prst="lef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endParaRPr lang="uk-UA" b="1" dirty="0"/>
            </a:p>
          </p:txBody>
        </p:sp>
        <p:sp>
          <p:nvSpPr>
            <p:cNvPr id="10" name="TextBox 9"/>
            <p:cNvSpPr txBox="1"/>
            <p:nvPr/>
          </p:nvSpPr>
          <p:spPr>
            <a:xfrm>
              <a:off x="714349" y="6309320"/>
              <a:ext cx="7674076" cy="369332"/>
            </a:xfrm>
            <a:prstGeom prst="rect">
              <a:avLst/>
            </a:prstGeom>
            <a:noFill/>
          </p:spPr>
          <p:txBody>
            <a:bodyPr wrap="square" rtlCol="0">
              <a:spAutoFit/>
            </a:bodyPr>
            <a:lstStyle/>
            <a:p>
              <a:pPr algn="ctr"/>
              <a:r>
                <a:rPr lang="uk-UA" b="1" spc="600" dirty="0">
                  <a:solidFill>
                    <a:srgbClr val="00B0F0"/>
                  </a:solidFill>
                </a:rPr>
                <a:t>Основи мови </a:t>
              </a:r>
              <a:r>
                <a:rPr lang="en-US" b="1" spc="600" dirty="0">
                  <a:solidFill>
                    <a:srgbClr val="00B0F0"/>
                  </a:solidFill>
                </a:rPr>
                <a:t>HTML</a:t>
              </a:r>
              <a:endParaRPr lang="uk-UA" b="1" spc="600" dirty="0">
                <a:solidFill>
                  <a:srgbClr val="00B0F0"/>
                </a:solidFill>
              </a:endParaRPr>
            </a:p>
          </p:txBody>
        </p:sp>
      </p:grpSp>
      <p:sp>
        <p:nvSpPr>
          <p:cNvPr id="14" name="Прямоугольник 13"/>
          <p:cNvSpPr/>
          <p:nvPr/>
        </p:nvSpPr>
        <p:spPr>
          <a:xfrm>
            <a:off x="364990" y="1543799"/>
            <a:ext cx="4107464" cy="4580538"/>
          </a:xfrm>
          <a:prstGeom prst="rect">
            <a:avLst/>
          </a:prstGeom>
          <a:noFill/>
        </p:spPr>
      </p:sp>
      <p:sp>
        <p:nvSpPr>
          <p:cNvPr id="8" name="Выноска со стрелкой вниз 7"/>
          <p:cNvSpPr/>
          <p:nvPr/>
        </p:nvSpPr>
        <p:spPr>
          <a:xfrm>
            <a:off x="305174" y="670412"/>
            <a:ext cx="8611728" cy="801529"/>
          </a:xfrm>
          <a:prstGeom prst="downArrowCallout">
            <a:avLst/>
          </a:prstGeom>
          <a:effectLst>
            <a:innerShdw blurRad="63500" dist="50800" dir="18900000">
              <a:prstClr val="black">
                <a:alpha val="50000"/>
              </a:prstClr>
            </a:innerShdw>
            <a:reflection blurRad="6350" stA="50000" endA="300" endPos="38500" dist="50800" dir="5400000" sy="-100000" algn="bl" rotWithShape="0"/>
          </a:effectLst>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wrap="square" anchor="ctr">
            <a:spAutoFit/>
          </a:bodyPr>
          <a:lstStyle/>
          <a:p>
            <a:pPr algn="ctr"/>
            <a:r>
              <a:rPr lang="uk-UA" sz="2800" b="1" dirty="0" err="1" smtClean="0">
                <a:solidFill>
                  <a:srgbClr val="000066"/>
                </a:solidFill>
              </a:rPr>
              <a:t>Веб-сторінка</a:t>
            </a:r>
            <a:r>
              <a:rPr lang="uk-UA" sz="2800" b="1" dirty="0" smtClean="0">
                <a:solidFill>
                  <a:srgbClr val="000066"/>
                </a:solidFill>
              </a:rPr>
              <a:t> зі сценарієм</a:t>
            </a:r>
            <a:endParaRPr lang="uk-UA" sz="2800" b="1" dirty="0">
              <a:solidFill>
                <a:srgbClr val="000066"/>
              </a:solidFill>
            </a:endParaRPr>
          </a:p>
        </p:txBody>
      </p:sp>
      <p:pic>
        <p:nvPicPr>
          <p:cNvPr id="55"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8314783" y="4305"/>
            <a:ext cx="646438" cy="694537"/>
          </a:xfrm>
          <a:prstGeom prst="rect">
            <a:avLst/>
          </a:prstGeom>
          <a:noFill/>
          <a:ln>
            <a:noFill/>
          </a:ln>
          <a:effectLst>
            <a:outerShdw dist="35921" dir="2700000" algn="ctr" rotWithShape="0">
              <a:schemeClr val="bg2"/>
            </a:outerShdw>
            <a:softEdge rad="63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56" name="Picture 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 xmlns:a14="http://schemas.microsoft.com/office/drawing/2010/main" val="0"/>
              </a:ext>
            </a:extLst>
          </a:blip>
          <a:srcRect/>
          <a:stretch>
            <a:fillRect/>
          </a:stretch>
        </p:blipFill>
        <p:spPr bwMode="auto">
          <a:xfrm>
            <a:off x="305174" y="-23839"/>
            <a:ext cx="622689" cy="694537"/>
          </a:xfrm>
          <a:prstGeom prst="rect">
            <a:avLst/>
          </a:prstGeom>
          <a:noFill/>
          <a:ln>
            <a:noFill/>
          </a:ln>
          <a:effectLst>
            <a:outerShdw dist="35921" dir="2700000" algn="ctr" rotWithShape="0">
              <a:schemeClr val="bg2"/>
            </a:outerShdw>
            <a:softEdge rad="63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Полилиния 12"/>
          <p:cNvSpPr/>
          <p:nvPr/>
        </p:nvSpPr>
        <p:spPr>
          <a:xfrm>
            <a:off x="5870665" y="2354796"/>
            <a:ext cx="1593453" cy="302402"/>
          </a:xfrm>
          <a:custGeom>
            <a:avLst/>
            <a:gdLst/>
            <a:ahLst/>
            <a:cxnLst/>
            <a:rect l="0" t="0" r="0" b="0"/>
            <a:pathLst>
              <a:path>
                <a:moveTo>
                  <a:pt x="0" y="0"/>
                </a:moveTo>
                <a:lnTo>
                  <a:pt x="0" y="189880"/>
                </a:lnTo>
                <a:lnTo>
                  <a:pt x="1593453" y="189880"/>
                </a:lnTo>
                <a:lnTo>
                  <a:pt x="1593453" y="302402"/>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5" name="Полилиния 14"/>
          <p:cNvSpPr/>
          <p:nvPr/>
        </p:nvSpPr>
        <p:spPr>
          <a:xfrm>
            <a:off x="3186795" y="3396537"/>
            <a:ext cx="4983361" cy="436050"/>
          </a:xfrm>
          <a:custGeom>
            <a:avLst/>
            <a:gdLst/>
            <a:ahLst/>
            <a:cxnLst/>
            <a:rect l="0" t="0" r="0" b="0"/>
            <a:pathLst>
              <a:path>
                <a:moveTo>
                  <a:pt x="0" y="0"/>
                </a:moveTo>
                <a:lnTo>
                  <a:pt x="0" y="323529"/>
                </a:lnTo>
                <a:lnTo>
                  <a:pt x="4983361" y="323529"/>
                </a:lnTo>
                <a:lnTo>
                  <a:pt x="4983361"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6" name="Полилиния 15"/>
          <p:cNvSpPr/>
          <p:nvPr/>
        </p:nvSpPr>
        <p:spPr>
          <a:xfrm>
            <a:off x="3186795" y="3396537"/>
            <a:ext cx="2911800" cy="436050"/>
          </a:xfrm>
          <a:custGeom>
            <a:avLst/>
            <a:gdLst/>
            <a:ahLst/>
            <a:cxnLst/>
            <a:rect l="0" t="0" r="0" b="0"/>
            <a:pathLst>
              <a:path>
                <a:moveTo>
                  <a:pt x="0" y="0"/>
                </a:moveTo>
                <a:lnTo>
                  <a:pt x="0" y="323529"/>
                </a:lnTo>
                <a:lnTo>
                  <a:pt x="2911800" y="323529"/>
                </a:lnTo>
                <a:lnTo>
                  <a:pt x="291180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7" name="Полилиния 16"/>
          <p:cNvSpPr/>
          <p:nvPr/>
        </p:nvSpPr>
        <p:spPr>
          <a:xfrm>
            <a:off x="3186795" y="3396537"/>
            <a:ext cx="371035" cy="436050"/>
          </a:xfrm>
          <a:custGeom>
            <a:avLst/>
            <a:gdLst/>
            <a:ahLst/>
            <a:cxnLst/>
            <a:rect l="0" t="0" r="0" b="0"/>
            <a:pathLst>
              <a:path>
                <a:moveTo>
                  <a:pt x="0" y="0"/>
                </a:moveTo>
                <a:lnTo>
                  <a:pt x="0" y="323529"/>
                </a:lnTo>
                <a:lnTo>
                  <a:pt x="371035" y="323529"/>
                </a:lnTo>
                <a:lnTo>
                  <a:pt x="371035"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0" name="Полилиния 19"/>
          <p:cNvSpPr/>
          <p:nvPr/>
        </p:nvSpPr>
        <p:spPr>
          <a:xfrm>
            <a:off x="1130682" y="3396537"/>
            <a:ext cx="2056112" cy="436050"/>
          </a:xfrm>
          <a:custGeom>
            <a:avLst/>
            <a:gdLst/>
            <a:ahLst/>
            <a:cxnLst/>
            <a:rect l="0" t="0" r="0" b="0"/>
            <a:pathLst>
              <a:path>
                <a:moveTo>
                  <a:pt x="2056112" y="0"/>
                </a:moveTo>
                <a:lnTo>
                  <a:pt x="2056112" y="323529"/>
                </a:lnTo>
                <a:lnTo>
                  <a:pt x="0" y="323529"/>
                </a:lnTo>
                <a:lnTo>
                  <a:pt x="0" y="436050"/>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21" name="Полилиния 20"/>
          <p:cNvSpPr/>
          <p:nvPr/>
        </p:nvSpPr>
        <p:spPr>
          <a:xfrm>
            <a:off x="3186795" y="2354796"/>
            <a:ext cx="2683869" cy="270455"/>
          </a:xfrm>
          <a:custGeom>
            <a:avLst/>
            <a:gdLst/>
            <a:ahLst/>
            <a:cxnLst/>
            <a:rect l="0" t="0" r="0" b="0"/>
            <a:pathLst>
              <a:path>
                <a:moveTo>
                  <a:pt x="2683869" y="0"/>
                </a:moveTo>
                <a:lnTo>
                  <a:pt x="2683869" y="157934"/>
                </a:lnTo>
                <a:lnTo>
                  <a:pt x="0" y="157934"/>
                </a:lnTo>
                <a:lnTo>
                  <a:pt x="0" y="270455"/>
                </a:lnTo>
              </a:path>
            </a:pathLst>
          </a:custGeom>
          <a:noFill/>
          <a:ln>
            <a:noFill/>
          </a:ln>
          <a:effectLst/>
          <a:scene3d>
            <a:camera prst="orthographicFront">
              <a:rot lat="0" lon="0" rev="0"/>
            </a:camera>
            <a:lightRig rig="chilly" dir="t">
              <a:rot lat="0" lon="0" rev="18480000"/>
            </a:lightRig>
          </a:scene3d>
          <a:sp3d prstMaterial="clear">
            <a:bevelT h="63500"/>
          </a:sp3d>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7" name="AutoShape 2" descr="Ð ÐµÐ·ÑÐ»ÑÑÐ°Ñ Ð¿Ð¾ÑÑÐºÑ Ð·Ð¾Ð±ÑÐ°Ð¶ÐµÐ½Ñ Ð·Ð° Ð·Ð°Ð¿Ð¸ÑÐ¾Ð¼ &quot;Ð²ÐµÐ±-Ð´Ð¸Ð·Ð°Ð¹Ð½&quo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AutoShape 4" descr="Ð ÐµÐ·ÑÐ»ÑÑÐ°Ñ Ð¿Ð¾ÑÑÐºÑ Ð·Ð¾Ð±ÑÐ°Ð¶ÐµÐ½Ñ Ð·Ð° Ð·Ð°Ð¿Ð¸ÑÐ¾Ð¼ &quot;Ð²ÐµÐ±-Ð´Ð¸Ð·Ð°Ð¹Ð½&quo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33"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17462722">
            <a:off x="72865" y="448926"/>
            <a:ext cx="576064" cy="612068"/>
          </a:xfrm>
          <a:prstGeom prst="rect">
            <a:avLst/>
          </a:prstGeom>
          <a:noFill/>
          <a:ln>
            <a:noFill/>
          </a:ln>
          <a:effectLst>
            <a:outerShdw dist="35921" dir="2700000" algn="ctr" rotWithShape="0">
              <a:schemeClr val="bg2"/>
            </a:outerShdw>
            <a:softEdge rad="1270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4"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19478093">
            <a:off x="8628870" y="348866"/>
            <a:ext cx="576064" cy="612068"/>
          </a:xfrm>
          <a:prstGeom prst="rect">
            <a:avLst/>
          </a:prstGeom>
          <a:noFill/>
          <a:ln>
            <a:noFill/>
          </a:ln>
          <a:effectLst>
            <a:outerShdw dist="35921" dir="2700000" algn="ctr" rotWithShape="0">
              <a:schemeClr val="bg2"/>
            </a:outerShdw>
            <a:softEdge rad="1270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2" name="Скругленный прямоугольник 11"/>
          <p:cNvSpPr/>
          <p:nvPr/>
        </p:nvSpPr>
        <p:spPr>
          <a:xfrm>
            <a:off x="635416" y="5540891"/>
            <a:ext cx="6798143" cy="578882"/>
          </a:xfrm>
          <a:prstGeom prst="roundRect">
            <a:avLst/>
          </a:prstGeom>
          <a:solidFill>
            <a:srgbClr val="FFFF99"/>
          </a:solidFill>
          <a:effectLst>
            <a:softEdge rad="127000"/>
          </a:effectLst>
        </p:spPr>
        <p:txBody>
          <a:bodyPr wrap="square">
            <a:spAutoFit/>
          </a:bodyPr>
          <a:lstStyle/>
          <a:p>
            <a:pPr algn="ctr"/>
            <a:r>
              <a:rPr lang="uk-UA" sz="1400" b="1" i="1" dirty="0" smtClean="0"/>
              <a:t>Сценарій</a:t>
            </a:r>
            <a:r>
              <a:rPr lang="uk-UA" sz="1400" i="1" dirty="0" smtClean="0"/>
              <a:t> </a:t>
            </a:r>
            <a:r>
              <a:rPr lang="uk-UA" sz="1400" dirty="0" smtClean="0"/>
              <a:t>(</a:t>
            </a:r>
            <a:r>
              <a:rPr lang="uk-UA" sz="1400" i="1" dirty="0" err="1" smtClean="0"/>
              <a:t>script</a:t>
            </a:r>
            <a:r>
              <a:rPr lang="uk-UA" sz="1400" i="1" dirty="0" smtClean="0"/>
              <a:t>, </a:t>
            </a:r>
            <a:r>
              <a:rPr lang="uk-UA" sz="1400" i="1" dirty="0" err="1" smtClean="0"/>
              <a:t>скрипт</a:t>
            </a:r>
            <a:r>
              <a:rPr lang="uk-UA" sz="1400" dirty="0" smtClean="0"/>
              <a:t>) — це програма, написана спеціальною мовою програмування і вбудована в HTML-документ</a:t>
            </a:r>
            <a:endParaRPr lang="uk-UA" sz="1400" dirty="0"/>
          </a:p>
        </p:txBody>
      </p:sp>
      <p:pic>
        <p:nvPicPr>
          <p:cNvPr id="3074" name="Picture 2" descr="Ð ÐµÐ·ÑÐ»ÑÑÐ°Ñ Ð¿Ð¾ÑÑÐºÑ Ð·Ð¾Ð±ÑÐ°Ð¶ÐµÐ½Ñ Ð·Ð° Ð·Ð°Ð¿Ð¸ÑÐ¾Ð¼ &quot;(script, ÑÐºÑÐ¸Ð¿Ñ)&quot;"/>
          <p:cNvPicPr>
            <a:picLocks noChangeAspect="1" noChangeArrowheads="1"/>
          </p:cNvPicPr>
          <p:nvPr/>
        </p:nvPicPr>
        <p:blipFill>
          <a:blip r:embed="rId5" cstate="print">
            <a:grayscl/>
            <a:extLst>
              <a:ext uri="{28A0092B-C50C-407E-A947-70E740481C1C}">
                <a14:useLocalDpi xmlns="" xmlns:a14="http://schemas.microsoft.com/office/drawing/2010/main" val="0"/>
              </a:ext>
            </a:extLst>
          </a:blip>
          <a:srcRect/>
          <a:stretch>
            <a:fillRect/>
          </a:stretch>
        </p:blipFill>
        <p:spPr bwMode="auto">
          <a:xfrm>
            <a:off x="7777673" y="5085184"/>
            <a:ext cx="1183547" cy="1034588"/>
          </a:xfrm>
          <a:prstGeom prst="rect">
            <a:avLst/>
          </a:prstGeom>
          <a:ln>
            <a:noFill/>
          </a:ln>
          <a:effectLst>
            <a:outerShdw blurRad="292100" dist="139700" dir="2700000" algn="tl" rotWithShape="0">
              <a:srgbClr val="333333">
                <a:alpha val="65000"/>
              </a:srgbClr>
            </a:outerShdw>
            <a:softEdge rad="317500"/>
          </a:effectLst>
          <a:extLst>
            <a:ext uri="{909E8E84-426E-40DD-AFC4-6F175D3DCCD1}">
              <a14:hiddenFill xmlns=""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427284" y="1614928"/>
            <a:ext cx="4352440" cy="2550579"/>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60375" y="1552956"/>
            <a:ext cx="3751585" cy="39651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9" name="Объект 8">
            <a:hlinkClick r:id="rId8" action="ppaction://hlinkfile"/>
          </p:cNvPr>
          <p:cNvGraphicFramePr>
            <a:graphicFrameLocks noChangeAspect="1"/>
          </p:cNvGraphicFramePr>
          <p:nvPr>
            <p:extLst>
              <p:ext uri="{D42A27DB-BD31-4B8C-83A1-F6EECF244321}">
                <p14:modId xmlns="" xmlns:p14="http://schemas.microsoft.com/office/powerpoint/2010/main" val="1614925521"/>
              </p:ext>
            </p:extLst>
          </p:nvPr>
        </p:nvGraphicFramePr>
        <p:xfrm>
          <a:off x="6603504" y="4581128"/>
          <a:ext cx="1371600" cy="647700"/>
        </p:xfrm>
        <a:graphic>
          <a:graphicData uri="http://schemas.openxmlformats.org/presentationml/2006/ole">
            <p:oleObj spid="_x0000_s4111" name="Объект упаковщика для оболочки" showAsIcon="1" r:id="rId9" imgW="1371960" imgH="648000" progId="Package">
              <p:embed/>
            </p:oleObj>
          </a:graphicData>
        </a:graphic>
      </p:graphicFrame>
    </p:spTree>
    <p:extLst>
      <p:ext uri="{BB962C8B-B14F-4D97-AF65-F5344CB8AC3E}">
        <p14:creationId xmlns="" xmlns:p14="http://schemas.microsoft.com/office/powerpoint/2010/main" val="1530047402"/>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t="-12000" b="-12000"/>
          </a:stretch>
        </a:blipFill>
        <a:effectLst/>
      </p:bgPr>
    </p:bg>
    <p:spTree>
      <p:nvGrpSpPr>
        <p:cNvPr id="1" name=""/>
        <p:cNvGrpSpPr/>
        <p:nvPr/>
      </p:nvGrpSpPr>
      <p:grpSpPr>
        <a:xfrm>
          <a:off x="0" y="0"/>
          <a:ext cx="0" cy="0"/>
          <a:chOff x="0" y="0"/>
          <a:chExt cx="0" cy="0"/>
        </a:xfrm>
      </p:grpSpPr>
      <p:sp>
        <p:nvSpPr>
          <p:cNvPr id="26" name="Нижний колонтитул 1"/>
          <p:cNvSpPr txBox="1">
            <a:spLocks/>
          </p:cNvSpPr>
          <p:nvPr/>
        </p:nvSpPr>
        <p:spPr>
          <a:xfrm>
            <a:off x="3491880" y="628440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uk-UA" sz="1050" dirty="0" smtClean="0">
                <a:solidFill>
                  <a:schemeClr val="tx2">
                    <a:lumMod val="25000"/>
                    <a:lumOff val="75000"/>
                  </a:schemeClr>
                </a:solidFill>
              </a:rPr>
              <a:t>Чашук О.Ф., вчитель інформатики ЗОШ№23, Луцьк</a:t>
            </a:r>
            <a:endParaRPr lang="uk-UA" sz="1050" dirty="0">
              <a:solidFill>
                <a:schemeClr val="tx2">
                  <a:lumMod val="25000"/>
                  <a:lumOff val="75000"/>
                </a:schemeClr>
              </a:solidFill>
            </a:endParaRPr>
          </a:p>
        </p:txBody>
      </p:sp>
      <p:sp>
        <p:nvSpPr>
          <p:cNvPr id="7" name="Заголовок 1"/>
          <p:cNvSpPr txBox="1">
            <a:spLocks/>
          </p:cNvSpPr>
          <p:nvPr/>
        </p:nvSpPr>
        <p:spPr>
          <a:xfrm>
            <a:off x="1763688" y="242392"/>
            <a:ext cx="5544616" cy="882352"/>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b="1" dirty="0" smtClean="0"/>
              <a:t>Домашнє завдання</a:t>
            </a:r>
            <a:endParaRPr lang="uk-UA" b="1" dirty="0"/>
          </a:p>
        </p:txBody>
      </p:sp>
      <p:sp>
        <p:nvSpPr>
          <p:cNvPr id="8" name="Місце для вмісту 2"/>
          <p:cNvSpPr txBox="1">
            <a:spLocks/>
          </p:cNvSpPr>
          <p:nvPr/>
        </p:nvSpPr>
        <p:spPr>
          <a:xfrm>
            <a:off x="535519" y="1124744"/>
            <a:ext cx="8608481" cy="5544617"/>
          </a:xfrm>
          <a:prstGeom prst="rect">
            <a:avLst/>
          </a:prstGeom>
        </p:spPr>
        <p:style>
          <a:lnRef idx="1">
            <a:schemeClr val="accent1"/>
          </a:lnRef>
          <a:fillRef idx="2">
            <a:schemeClr val="accent1"/>
          </a:fillRef>
          <a:effectRef idx="1">
            <a:schemeClr val="accent1"/>
          </a:effectRef>
          <a:fontRef idx="minor">
            <a:schemeClr val="dk1"/>
          </a:fontRef>
        </p:style>
        <p:txBody>
          <a:bodyPr>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452438" indent="-452438">
              <a:buFont typeface="Wingdings" panose="05000000000000000000" pitchFamily="2" charset="2"/>
              <a:buChar char="q"/>
            </a:pPr>
            <a:endParaRPr lang="uk-UA" sz="2800" b="1" dirty="0" smtClean="0">
              <a:solidFill>
                <a:srgbClr val="C00000"/>
              </a:solidFill>
            </a:endParaRPr>
          </a:p>
          <a:p>
            <a:pPr marL="452438" indent="-452438">
              <a:buFont typeface="Wingdings" panose="05000000000000000000" pitchFamily="2" charset="2"/>
              <a:buChar char="q"/>
            </a:pPr>
            <a:r>
              <a:rPr lang="uk-UA" sz="2800" b="1" dirty="0" smtClean="0">
                <a:solidFill>
                  <a:srgbClr val="C00000"/>
                </a:solidFill>
              </a:rPr>
              <a:t>Вивчити тему</a:t>
            </a:r>
            <a:endParaRPr lang="en-US" sz="2800" b="1" dirty="0" smtClean="0">
              <a:solidFill>
                <a:srgbClr val="C00000"/>
              </a:solidFill>
            </a:endParaRPr>
          </a:p>
          <a:p>
            <a:pPr marL="452438" indent="-452438">
              <a:buFont typeface="Wingdings" panose="05000000000000000000" pitchFamily="2" charset="2"/>
              <a:buChar char="q"/>
            </a:pPr>
            <a:r>
              <a:rPr lang="uk-UA" sz="2800" b="1" dirty="0" smtClean="0">
                <a:solidFill>
                  <a:srgbClr val="C00000"/>
                </a:solidFill>
              </a:rPr>
              <a:t>Створити конспект</a:t>
            </a:r>
          </a:p>
          <a:p>
            <a:pPr marL="530225" indent="-530225">
              <a:spcBef>
                <a:spcPts val="0"/>
              </a:spcBef>
              <a:buFont typeface="Wingdings" panose="05000000000000000000" pitchFamily="2" charset="2"/>
              <a:buChar char="q"/>
            </a:pPr>
            <a:r>
              <a:rPr lang="uk-UA" sz="2800" b="1" dirty="0" smtClean="0">
                <a:solidFill>
                  <a:schemeClr val="accent1">
                    <a:lumMod val="50000"/>
                  </a:schemeClr>
                </a:solidFill>
              </a:rPr>
              <a:t>Продовжіть розробку </a:t>
            </a:r>
            <a:r>
              <a:rPr lang="uk-UA" sz="2800" b="1" dirty="0" err="1" smtClean="0">
                <a:solidFill>
                  <a:schemeClr val="accent1">
                    <a:lumMod val="50000"/>
                  </a:schemeClr>
                </a:solidFill>
              </a:rPr>
              <a:t>веб-сторінки</a:t>
            </a:r>
            <a:r>
              <a:rPr lang="uk-UA" sz="2800" b="1" dirty="0" smtClean="0">
                <a:solidFill>
                  <a:schemeClr val="accent1">
                    <a:lumMod val="50000"/>
                  </a:schemeClr>
                </a:solidFill>
              </a:rPr>
              <a:t> </a:t>
            </a:r>
            <a:endParaRPr lang="uk-UA" sz="2800" b="1" dirty="0" smtClean="0">
              <a:solidFill>
                <a:srgbClr val="002060"/>
              </a:solidFill>
            </a:endParaRPr>
          </a:p>
          <a:p>
            <a:pPr marL="0" indent="0" algn="ctr">
              <a:buNone/>
            </a:pPr>
            <a:endParaRPr lang="uk-UA" sz="2800" b="1" dirty="0" smtClean="0">
              <a:solidFill>
                <a:srgbClr val="002060"/>
              </a:solidFill>
            </a:endParaRPr>
          </a:p>
          <a:p>
            <a:pPr marL="0" indent="0" algn="ctr">
              <a:buNone/>
            </a:pPr>
            <a:endParaRPr lang="uk-UA" sz="2800" b="1" dirty="0" smtClean="0">
              <a:solidFill>
                <a:srgbClr val="002060"/>
              </a:solidFill>
            </a:endParaRPr>
          </a:p>
          <a:p>
            <a:pPr marL="0" indent="0">
              <a:buNone/>
            </a:pPr>
            <a:endParaRPr lang="uk-UA" sz="2800" b="1" dirty="0" smtClean="0">
              <a:solidFill>
                <a:srgbClr val="002060"/>
              </a:solidFill>
            </a:endParaRPr>
          </a:p>
        </p:txBody>
      </p:sp>
    </p:spTree>
    <p:extLst>
      <p:ext uri="{BB962C8B-B14F-4D97-AF65-F5344CB8AC3E}">
        <p14:creationId xmlns="" xmlns:p14="http://schemas.microsoft.com/office/powerpoint/2010/main" val="47618458"/>
      </p:ext>
    </p:extLst>
  </p:cSld>
  <p:clrMapOvr>
    <a:masterClrMapping/>
  </p:clrMapOvr>
  <mc:AlternateContent xmlns:mc="http://schemas.openxmlformats.org/markup-compatibility/2006">
    <mc:Choice xmlns="" xmlns:p14="http://schemas.microsoft.com/office/powerpoint/2010/main" Requires="p14">
      <p:transition p14:dur="250">
        <p:fade/>
      </p:transition>
    </mc:Choice>
    <mc:Fallback>
      <p:transition>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4233</TotalTime>
  <Words>597</Words>
  <Application>Microsoft Office PowerPoint</Application>
  <PresentationFormat>Экран (4:3)</PresentationFormat>
  <Paragraphs>57</Paragraphs>
  <Slides>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8</vt:i4>
      </vt:variant>
    </vt:vector>
  </HeadingPairs>
  <TitlesOfParts>
    <vt:vector size="10" baseType="lpstr">
      <vt:lpstr>Тема Office</vt:lpstr>
      <vt:lpstr>Объект упаковщика для оболочки</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Chashuk</dc:creator>
  <cp:lastModifiedBy>home</cp:lastModifiedBy>
  <cp:revision>898</cp:revision>
  <dcterms:created xsi:type="dcterms:W3CDTF">2012-10-14T10:43:12Z</dcterms:created>
  <dcterms:modified xsi:type="dcterms:W3CDTF">2020-04-08T15:41:43Z</dcterms:modified>
</cp:coreProperties>
</file>